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4" r:id="rId1"/>
    <p:sldMasterId id="2147483723" r:id="rId2"/>
    <p:sldMasterId id="2147483732" r:id="rId3"/>
    <p:sldMasterId id="2147483753" r:id="rId4"/>
  </p:sldMasterIdLst>
  <p:notesMasterIdLst>
    <p:notesMasterId r:id="rId29"/>
  </p:notesMasterIdLst>
  <p:handoutMasterIdLst>
    <p:handoutMasterId r:id="rId30"/>
  </p:handoutMasterIdLst>
  <p:sldIdLst>
    <p:sldId id="256" r:id="rId5"/>
    <p:sldId id="324" r:id="rId6"/>
    <p:sldId id="351" r:id="rId7"/>
    <p:sldId id="327" r:id="rId8"/>
    <p:sldId id="328" r:id="rId9"/>
    <p:sldId id="325" r:id="rId10"/>
    <p:sldId id="352" r:id="rId11"/>
    <p:sldId id="353" r:id="rId12"/>
    <p:sldId id="329" r:id="rId13"/>
    <p:sldId id="354" r:id="rId14"/>
    <p:sldId id="330" r:id="rId15"/>
    <p:sldId id="331" r:id="rId16"/>
    <p:sldId id="332" r:id="rId17"/>
    <p:sldId id="333" r:id="rId18"/>
    <p:sldId id="334" r:id="rId19"/>
    <p:sldId id="335" r:id="rId20"/>
    <p:sldId id="336" r:id="rId21"/>
    <p:sldId id="337" r:id="rId22"/>
    <p:sldId id="355" r:id="rId23"/>
    <p:sldId id="338" r:id="rId24"/>
    <p:sldId id="341" r:id="rId25"/>
    <p:sldId id="342" r:id="rId26"/>
    <p:sldId id="350" r:id="rId27"/>
    <p:sldId id="349"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421"/>
    <a:srgbClr val="2E3333"/>
    <a:srgbClr val="1A1A16"/>
    <a:srgbClr val="1A1A10"/>
    <a:srgbClr val="16151E"/>
    <a:srgbClr val="292511"/>
    <a:srgbClr val="000000"/>
    <a:srgbClr val="FF5517"/>
    <a:srgbClr val="FF79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318" autoAdjust="0"/>
  </p:normalViewPr>
  <p:slideViewPr>
    <p:cSldViewPr snapToGrid="0" snapToObjects="1">
      <p:cViewPr varScale="1">
        <p:scale>
          <a:sx n="94" d="100"/>
          <a:sy n="94" d="100"/>
        </p:scale>
        <p:origin x="1038" y="45"/>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101" d="100"/>
          <a:sy n="101" d="100"/>
        </p:scale>
        <p:origin x="-323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D70A94-535E-A242-8751-E65D819C19D3}" type="datetimeFigureOut">
              <a:rPr lang="en-US" smtClean="0"/>
              <a:t>6/29/2021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7442F98-C731-A94C-AA10-6D9C96A04D6B}" type="slidenum">
              <a:rPr lang="en-US" smtClean="0"/>
              <a:t>‹#›</a:t>
            </a:fld>
            <a:endParaRPr lang="en-US" dirty="0"/>
          </a:p>
        </p:txBody>
      </p:sp>
    </p:spTree>
    <p:extLst>
      <p:ext uri="{BB962C8B-B14F-4D97-AF65-F5344CB8AC3E}">
        <p14:creationId xmlns:p14="http://schemas.microsoft.com/office/powerpoint/2010/main" val="220400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A25BBB-A885-FB47-A586-C46B257BEE92}" type="datetimeFigureOut">
              <a:rPr lang="en-US" smtClean="0"/>
              <a:t>6/29/2021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B4B2F-0019-C942-9AE2-8EB4A07943DA}" type="slidenum">
              <a:rPr lang="en-US" smtClean="0"/>
              <a:t>‹#›</a:t>
            </a:fld>
            <a:endParaRPr lang="en-US" dirty="0"/>
          </a:p>
        </p:txBody>
      </p:sp>
    </p:spTree>
    <p:extLst>
      <p:ext uri="{BB962C8B-B14F-4D97-AF65-F5344CB8AC3E}">
        <p14:creationId xmlns:p14="http://schemas.microsoft.com/office/powerpoint/2010/main" val="14626320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Covid-19 Participant code of conduct and risk assessment form </a:t>
            </a:r>
            <a:r>
              <a:rPr lang="en-US" sz="1800" dirty="0">
                <a:effectLst/>
                <a:latin typeface="Calibri" panose="020F0502020204030204" pitchFamily="34" charset="0"/>
                <a:ea typeface="Calibri" panose="020F0502020204030204" pitchFamily="34" charset="0"/>
                <a:cs typeface="Times New Roman" panose="02020603050405020304" pitchFamily="18" charset="0"/>
              </a:rPr>
              <a:t>must be signed by all athletes, coaches, and volunteers present at any in person activities.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form simply states that you understand you could get coronavirus through sports, training, competition, or any group activity at Special Olympics, and that you are choosing to participate at your own risk. By signing the code of conduct you are also agreeing to take steps to help keep yourself and others safe, including staying at home if you have any symptoms, participating in temperature screenings and symptom questionnaires at every practice, and practicing proper handwashing. </a:t>
            </a:r>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4</a:t>
            </a:fld>
            <a:endParaRPr lang="en-US" dirty="0"/>
          </a:p>
        </p:txBody>
      </p:sp>
    </p:spTree>
    <p:extLst>
      <p:ext uri="{BB962C8B-B14F-4D97-AF65-F5344CB8AC3E}">
        <p14:creationId xmlns:p14="http://schemas.microsoft.com/office/powerpoint/2010/main" val="1730782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nSpc>
                <a:spcPct val="107000"/>
              </a:lnSpc>
              <a:spcBef>
                <a:spcPts val="0"/>
              </a:spcBef>
              <a:spcAft>
                <a:spcPts val="0"/>
              </a:spcAft>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Prior to entering any activity, practice, event, or gathering all participants, including the coach and volunteers, must participate in an onsite screening. It is important to create a safe screening area. Here are a few tips on how you can create a safe space:</a:t>
            </a:r>
          </a:p>
          <a:p>
            <a:pPr marL="1600200" marR="0" lvl="3" indent="-2286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Create a single point of entry. One entryway helps ensure that all participants are screened before interacting with each other. </a:t>
            </a:r>
          </a:p>
          <a:p>
            <a:pPr marL="1600200" marR="0" lvl="3" indent="-2286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Use chalk, tape, cones, or other markers to indicate 6 feet for physical distancing</a:t>
            </a:r>
          </a:p>
          <a:p>
            <a:pPr marL="1600200" marR="0" lvl="3" indent="-228600">
              <a:lnSpc>
                <a:spcPct val="107000"/>
              </a:lnSpc>
              <a:spcBef>
                <a:spcPts val="0"/>
              </a:spcBef>
              <a:spcAft>
                <a:spcPts val="80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Set up a hand sanitizer station at the entry way and require all participants to use it as they enter</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15</a:t>
            </a:fld>
            <a:endParaRPr lang="en-US" dirty="0"/>
          </a:p>
        </p:txBody>
      </p:sp>
    </p:spTree>
    <p:extLst>
      <p:ext uri="{BB962C8B-B14F-4D97-AF65-F5344CB8AC3E}">
        <p14:creationId xmlns:p14="http://schemas.microsoft.com/office/powerpoint/2010/main" val="3381276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Upon arrival a volunteer should fill out a roster which will include the participants name, contact information, temperature, answers to the screening questions, and the outcome of the screening – for instance, can they participate or have they been isolated and sent home. If you choose to have participants sign themselves in, then be sure to bring enough pens so each person has their own. Make sure to keep all of the sign in sheets incase a participant is later found to have COVID-19 and contact tracing is necessary. Coaches must also submit copies of their sign in sheets to their regional office after every practice.</a:t>
            </a:r>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16</a:t>
            </a:fld>
            <a:endParaRPr lang="en-US" dirty="0"/>
          </a:p>
        </p:txBody>
      </p:sp>
    </p:spTree>
    <p:extLst>
      <p:ext uri="{BB962C8B-B14F-4D97-AF65-F5344CB8AC3E}">
        <p14:creationId xmlns:p14="http://schemas.microsoft.com/office/powerpoint/2010/main" val="1542458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nSpc>
                <a:spcPct val="107000"/>
              </a:lnSpc>
              <a:spcBef>
                <a:spcPts val="0"/>
              </a:spcBef>
              <a:spcAft>
                <a:spcPts val="0"/>
              </a:spcAft>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The screening questions include:</a:t>
            </a:r>
          </a:p>
          <a:p>
            <a:pPr marL="1600200" marR="0" lvl="3" indent="-2286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In the last 14 days have you had contact with someone who has been sick with COVID-19?</a:t>
            </a:r>
          </a:p>
          <a:p>
            <a:pPr marL="1600200" marR="0" lvl="3" indent="-2286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Have you had a fever in the last week (100.4 or higher)?</a:t>
            </a:r>
          </a:p>
          <a:p>
            <a:pPr marL="1600200" marR="0" lvl="3" indent="-2286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Do you have a cough and/or difficulty breathing?</a:t>
            </a:r>
          </a:p>
          <a:p>
            <a:pPr marL="1600200" marR="0" lvl="3" indent="-2286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Do you have any other signs or symptoms of COVID-19 (such as loss of taste or smell, fatigue, or headaches)?</a:t>
            </a:r>
          </a:p>
          <a:p>
            <a:pPr marL="914400" marR="0" lvl="2" indent="0">
              <a:lnSpc>
                <a:spcPct val="107000"/>
              </a:lnSpc>
              <a:spcBef>
                <a:spcPts val="0"/>
              </a:spcBef>
              <a:spcAft>
                <a:spcPts val="800"/>
              </a:spcAft>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After answering the screening questions, you will conduct temperature checks using a thermometer. If the participant has a fever of 100.4 or higher you should retest the participant after 5 minutes. </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17</a:t>
            </a:fld>
            <a:endParaRPr lang="en-US" dirty="0"/>
          </a:p>
        </p:txBody>
      </p:sp>
    </p:spTree>
    <p:extLst>
      <p:ext uri="{BB962C8B-B14F-4D97-AF65-F5344CB8AC3E}">
        <p14:creationId xmlns:p14="http://schemas.microsoft.com/office/powerpoint/2010/main" val="3755990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nSpc>
                <a:spcPct val="107000"/>
              </a:lnSpc>
              <a:spcBef>
                <a:spcPts val="0"/>
              </a:spcBef>
              <a:spcAft>
                <a:spcPts val="0"/>
              </a:spcAft>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If a participant answers yes to any questions or have a temperature of 100.4 or higher they must be isolated from the group and sent home if possible. Participants should advise their transportation to wait 10 minutes after they get dropped off just in case they do not pass the onsite screening tests. If they took public transportation or have to wait for a ride to return, they should wait in a designated isolation area. The coach may provide individual drills and exercises for the athlete to do in the isolation area</a:t>
            </a:r>
          </a:p>
          <a:p>
            <a:pPr marL="914400" marR="0" lvl="2" indent="0">
              <a:lnSpc>
                <a:spcPct val="107000"/>
              </a:lnSpc>
              <a:spcBef>
                <a:spcPts val="0"/>
              </a:spcBef>
              <a:spcAft>
                <a:spcPts val="800"/>
              </a:spcAft>
              <a:buFont typeface="+mj-l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800"/>
              </a:spcAft>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Participants that show symptoms of COVID-19 must be symptom free for 7 days before returning to activity or must provide a note from a physician stating they may return to Special Olympics activities. If a participant tests positive for COVID-19 they must provide a doctor’s clearance note before returning to activities	</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18</a:t>
            </a:fld>
            <a:endParaRPr lang="en-US" dirty="0"/>
          </a:p>
        </p:txBody>
      </p:sp>
    </p:spTree>
    <p:extLst>
      <p:ext uri="{BB962C8B-B14F-4D97-AF65-F5344CB8AC3E}">
        <p14:creationId xmlns:p14="http://schemas.microsoft.com/office/powerpoint/2010/main" val="856901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Coaches need to be prepared to adjust some of their coaching strategies to lead safe practices. </a:t>
            </a:r>
          </a:p>
          <a:p>
            <a:pPr marL="914400" marR="0" lvl="2" indent="0">
              <a:lnSpc>
                <a:spcPct val="107000"/>
              </a:lnSpc>
              <a:spcBef>
                <a:spcPts val="0"/>
              </a:spcBef>
              <a:spcAft>
                <a:spcPts val="80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During practice it is important to maintain physical distancing of at least 6 feet between all participants. To do this the coach should place makers on the ground in all spaces you will be utilizing. This includes markers for your team area where your athletes will keep their belongings and water bottles, stretching and warm up spots, and markers for any drills you do.</a:t>
            </a:r>
          </a:p>
          <a:p>
            <a:pPr marL="914400" marR="0" lvl="2"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We know it is difficult, but coaches must also communicate and enforce new practice rules such as no fist bumps, high-fives, hugs, or huddles. Instead challenge your athletes to come up with a new celebration technique such as a team cheer, expression, or air fives!</a:t>
            </a:r>
          </a:p>
          <a:p>
            <a:pPr marL="914400" marR="0" lvl="2" indent="0">
              <a:lnSpc>
                <a:spcPct val="107000"/>
              </a:lnSpc>
              <a:spcBef>
                <a:spcPts val="0"/>
              </a:spcBef>
              <a:spcAft>
                <a:spcPts val="80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All participants should come with their own supplies, such as water bottles, and cannot share masks, water bottles, towels, or uniforms. Sharing of equipment should be limited or avoided. Any equipment that is shared must be disinfected between uses as well as at the end of practice. </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20</a:t>
            </a:fld>
            <a:endParaRPr lang="en-US" dirty="0"/>
          </a:p>
        </p:txBody>
      </p:sp>
    </p:spTree>
    <p:extLst>
      <p:ext uri="{BB962C8B-B14F-4D97-AF65-F5344CB8AC3E}">
        <p14:creationId xmlns:p14="http://schemas.microsoft.com/office/powerpoint/2010/main" val="3431237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Coaches should stagger water breaks as to avoid crowding. Bathroom breaks should be given one person at a time</a:t>
            </a:r>
          </a:p>
          <a:p>
            <a:pPr marL="914400" marR="0" lvl="2"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assessing injury or providing care coaches should make sure to wear a mask and gloves and practice universal precautions. After any injury assessment or treatment make sure to wash your hands.</a:t>
            </a:r>
          </a:p>
          <a:p>
            <a:pPr marL="914400" marR="0" lvl="2" indent="0">
              <a:lnSpc>
                <a:spcPct val="107000"/>
              </a:lnSpc>
              <a:spcBef>
                <a:spcPts val="0"/>
              </a:spcBef>
              <a:spcAft>
                <a:spcPts val="80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Make sure to leave time in your practice for a cool down. Heavy breathing and sweat can pass particles containing COVID-19, so athletes should have their breathing slowed and heartrate back to normal before entering an enclosed space like a car or bus. </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21</a:t>
            </a:fld>
            <a:endParaRPr lang="en-US" dirty="0"/>
          </a:p>
        </p:txBody>
      </p:sp>
    </p:spTree>
    <p:extLst>
      <p:ext uri="{BB962C8B-B14F-4D97-AF65-F5344CB8AC3E}">
        <p14:creationId xmlns:p14="http://schemas.microsoft.com/office/powerpoint/2010/main" val="1397792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Coaches should stagger practice departure to avoid congestion in the parking lot. Instruct parents/caregivers to wait in their cars. Participants should also sanitize their hands as they leave practice. Finally, the coach or volunteer should sanitize all equipment used. </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22</a:t>
            </a:fld>
            <a:endParaRPr lang="en-US" dirty="0"/>
          </a:p>
        </p:txBody>
      </p:sp>
    </p:spTree>
    <p:extLst>
      <p:ext uri="{BB962C8B-B14F-4D97-AF65-F5344CB8AC3E}">
        <p14:creationId xmlns:p14="http://schemas.microsoft.com/office/powerpoint/2010/main" val="2449422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here is just a quick summary of the requirements before you start your season, during practice, and then after practice.</a:t>
            </a:r>
          </a:p>
          <a:p>
            <a:endParaRPr lang="en-US" dirty="0"/>
          </a:p>
          <a:p>
            <a:r>
              <a:rPr lang="en-US" dirty="0"/>
              <a:t>(Read slide)</a:t>
            </a:r>
          </a:p>
        </p:txBody>
      </p:sp>
      <p:sp>
        <p:nvSpPr>
          <p:cNvPr id="4" name="Slide Number Placeholder 3"/>
          <p:cNvSpPr>
            <a:spLocks noGrp="1"/>
          </p:cNvSpPr>
          <p:nvPr>
            <p:ph type="sldNum" sz="quarter" idx="5"/>
          </p:nvPr>
        </p:nvSpPr>
        <p:spPr/>
        <p:txBody>
          <a:bodyPr/>
          <a:lstStyle/>
          <a:p>
            <a:fld id="{036B4B2F-0019-C942-9AE2-8EB4A07943DA}" type="slidenum">
              <a:rPr lang="en-US" smtClean="0"/>
              <a:t>23</a:t>
            </a:fld>
            <a:endParaRPr lang="en-US" dirty="0"/>
          </a:p>
        </p:txBody>
      </p:sp>
    </p:spTree>
    <p:extLst>
      <p:ext uri="{BB962C8B-B14F-4D97-AF65-F5344CB8AC3E}">
        <p14:creationId xmlns:p14="http://schemas.microsoft.com/office/powerpoint/2010/main" val="290711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If an individual does not sign the code of conduct, they will not be allowed to participate in any Special Olympics activities, and violating it could result in suspension from Special Olympics </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5</a:t>
            </a:fld>
            <a:endParaRPr lang="en-US" dirty="0"/>
          </a:p>
        </p:txBody>
      </p:sp>
    </p:spTree>
    <p:extLst>
      <p:ext uri="{BB962C8B-B14F-4D97-AF65-F5344CB8AC3E}">
        <p14:creationId xmlns:p14="http://schemas.microsoft.com/office/powerpoint/2010/main" val="790173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up we have the Coronavirus Outbreak: What you need to know &amp; Return to Activities trainings. These two trainings must be completed by all coaches and volunteers participating in in person activities. These trainings can be done online by going to learn.specialolympics.org. Once you are at that sight you will need to register for an account or sign in if you already have an account. Once signed in click on the search bar at the top of the site and type in the training name.</a:t>
            </a:r>
          </a:p>
          <a:p>
            <a:r>
              <a:rPr lang="en-US" dirty="0"/>
              <a:t>Once you complete the training email copies of your certificate to your regional office.</a:t>
            </a:r>
          </a:p>
        </p:txBody>
      </p:sp>
      <p:sp>
        <p:nvSpPr>
          <p:cNvPr id="4" name="Slide Number Placeholder 3"/>
          <p:cNvSpPr>
            <a:spLocks noGrp="1"/>
          </p:cNvSpPr>
          <p:nvPr>
            <p:ph type="sldNum" sz="quarter" idx="5"/>
          </p:nvPr>
        </p:nvSpPr>
        <p:spPr/>
        <p:txBody>
          <a:bodyPr/>
          <a:lstStyle/>
          <a:p>
            <a:fld id="{036B4B2F-0019-C942-9AE2-8EB4A07943DA}" type="slidenum">
              <a:rPr lang="en-US" smtClean="0"/>
              <a:t>6</a:t>
            </a:fld>
            <a:endParaRPr lang="en-US" dirty="0"/>
          </a:p>
        </p:txBody>
      </p:sp>
    </p:spTree>
    <p:extLst>
      <p:ext uri="{BB962C8B-B14F-4D97-AF65-F5344CB8AC3E}">
        <p14:creationId xmlns:p14="http://schemas.microsoft.com/office/powerpoint/2010/main" val="2261651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browser and show</a:t>
            </a:r>
          </a:p>
        </p:txBody>
      </p:sp>
      <p:sp>
        <p:nvSpPr>
          <p:cNvPr id="4" name="Slide Number Placeholder 3"/>
          <p:cNvSpPr>
            <a:spLocks noGrp="1"/>
          </p:cNvSpPr>
          <p:nvPr>
            <p:ph type="sldNum" sz="quarter" idx="5"/>
          </p:nvPr>
        </p:nvSpPr>
        <p:spPr/>
        <p:txBody>
          <a:bodyPr/>
          <a:lstStyle/>
          <a:p>
            <a:fld id="{036B4B2F-0019-C942-9AE2-8EB4A07943DA}" type="slidenum">
              <a:rPr lang="en-US" smtClean="0"/>
              <a:t>7</a:t>
            </a:fld>
            <a:endParaRPr lang="en-US" dirty="0"/>
          </a:p>
        </p:txBody>
      </p:sp>
    </p:spTree>
    <p:extLst>
      <p:ext uri="{BB962C8B-B14F-4D97-AF65-F5344CB8AC3E}">
        <p14:creationId xmlns:p14="http://schemas.microsoft.com/office/powerpoint/2010/main" val="2592811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 on July 12</a:t>
            </a:r>
            <a:r>
              <a:rPr lang="en-US" baseline="30000" dirty="0"/>
              <a:t>th</a:t>
            </a:r>
            <a:r>
              <a:rPr lang="en-US" dirty="0"/>
              <a:t> each coach may coach up to 16 athletes. Keep in mind that the coach and chaperone ratios will still be enforced, so for every 4 athletes you will need to have 1 chaperone. </a:t>
            </a:r>
          </a:p>
          <a:p>
            <a:r>
              <a:rPr lang="en-US" dirty="0"/>
              <a:t>There may be no more that 50 people at a location at a time and any events or tournaments must be approved by SOMI before they are held. Also, remember athletes must be training for a minimum of 8 weeks prior to a state event. </a:t>
            </a:r>
          </a:p>
        </p:txBody>
      </p:sp>
      <p:sp>
        <p:nvSpPr>
          <p:cNvPr id="4" name="Slide Number Placeholder 3"/>
          <p:cNvSpPr>
            <a:spLocks noGrp="1"/>
          </p:cNvSpPr>
          <p:nvPr>
            <p:ph type="sldNum" sz="quarter" idx="5"/>
          </p:nvPr>
        </p:nvSpPr>
        <p:spPr/>
        <p:txBody>
          <a:bodyPr/>
          <a:lstStyle/>
          <a:p>
            <a:fld id="{036B4B2F-0019-C942-9AE2-8EB4A07943DA}" type="slidenum">
              <a:rPr lang="en-US" smtClean="0"/>
              <a:t>9</a:t>
            </a:fld>
            <a:endParaRPr lang="en-US" dirty="0"/>
          </a:p>
        </p:txBody>
      </p:sp>
    </p:spTree>
    <p:extLst>
      <p:ext uri="{BB962C8B-B14F-4D97-AF65-F5344CB8AC3E}">
        <p14:creationId xmlns:p14="http://schemas.microsoft.com/office/powerpoint/2010/main" val="2290810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Before beginning practice you must submit a roster to your regional office for approval</a:t>
            </a:r>
          </a:p>
          <a:p>
            <a:pPr marL="0" indent="0">
              <a:buFont typeface="Arial" panose="020B0604020202020204" pitchFamily="34" charset="0"/>
              <a:buNone/>
            </a:pPr>
            <a:r>
              <a:rPr lang="en-US" sz="1200" dirty="0"/>
              <a:t>Roster includes all coaches, volunteers, unified partners, athletes, and anyone else attending practices</a:t>
            </a:r>
          </a:p>
          <a:p>
            <a:pPr marL="0" indent="0">
              <a:buFont typeface="Arial" panose="020B0604020202020204" pitchFamily="34" charset="0"/>
              <a:buNone/>
            </a:pPr>
            <a:r>
              <a:rPr lang="en-US" sz="1200" dirty="0"/>
              <a:t>SOMI will check to ensure all participants have completed the necessary forms and that athletes are up to date on the physicals before giving approval for teams to practice</a:t>
            </a:r>
          </a:p>
          <a:p>
            <a:pPr marL="0" indent="0">
              <a:buFont typeface="Arial" panose="020B0604020202020204" pitchFamily="34" charset="0"/>
              <a:buNone/>
            </a:pPr>
            <a:r>
              <a:rPr lang="en-US" sz="1200" dirty="0"/>
              <a:t>Teams may not begin practicing until they receive approval from SOMI</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10</a:t>
            </a:fld>
            <a:endParaRPr lang="en-US" dirty="0"/>
          </a:p>
        </p:txBody>
      </p:sp>
    </p:spTree>
    <p:extLst>
      <p:ext uri="{BB962C8B-B14F-4D97-AF65-F5344CB8AC3E}">
        <p14:creationId xmlns:p14="http://schemas.microsoft.com/office/powerpoint/2010/main" val="2815680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Preparing the venue to safely welcome participants is vital. Arrive early to prepare the space. Start by ensuring the venue is disinfected, especially the bathrooms and other high touch areas. Wear gloves for all tasks in the cleaning process, including disinfecting areas and handling trash.</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12</a:t>
            </a:fld>
            <a:endParaRPr lang="en-US" dirty="0"/>
          </a:p>
        </p:txBody>
      </p:sp>
    </p:spTree>
    <p:extLst>
      <p:ext uri="{BB962C8B-B14F-4D97-AF65-F5344CB8AC3E}">
        <p14:creationId xmlns:p14="http://schemas.microsoft.com/office/powerpoint/2010/main" val="1553150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disinfecting your venue, we recommend hanging signs reminding athletes and volunteers to follow social distancing rules, and to wash their hands often. </a:t>
            </a:r>
          </a:p>
          <a:p>
            <a:r>
              <a:rPr lang="en-US" dirty="0"/>
              <a:t>Signs like the one shown here can be printed from the Special Olympics website. </a:t>
            </a:r>
          </a:p>
        </p:txBody>
      </p:sp>
      <p:sp>
        <p:nvSpPr>
          <p:cNvPr id="4" name="Slide Number Placeholder 3"/>
          <p:cNvSpPr>
            <a:spLocks noGrp="1"/>
          </p:cNvSpPr>
          <p:nvPr>
            <p:ph type="sldNum" sz="quarter" idx="5"/>
          </p:nvPr>
        </p:nvSpPr>
        <p:spPr/>
        <p:txBody>
          <a:bodyPr/>
          <a:lstStyle/>
          <a:p>
            <a:fld id="{036B4B2F-0019-C942-9AE2-8EB4A07943DA}" type="slidenum">
              <a:rPr lang="en-US" smtClean="0"/>
              <a:t>13</a:t>
            </a:fld>
            <a:endParaRPr lang="en-US" dirty="0"/>
          </a:p>
        </p:txBody>
      </p:sp>
    </p:spTree>
    <p:extLst>
      <p:ext uri="{BB962C8B-B14F-4D97-AF65-F5344CB8AC3E}">
        <p14:creationId xmlns:p14="http://schemas.microsoft.com/office/powerpoint/2010/main" val="1512959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If individuals are taking public transportation or carpooling to practices, we strongly recommend they wear a facemask while doing so.</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Coaches should try to stagger arrival times to avoid crowds or congestion in the entrance area. This could mean that athletes arrive at 5-minute intervals or that athletes are instructed to wait in their vehicles until the coach signals them to enter.</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As athletes arrive check to make sure they have a full water bottle as they are not able to share and drinking fountains should not be used</a:t>
            </a:r>
          </a:p>
          <a:p>
            <a:endParaRPr lang="en-US" dirty="0"/>
          </a:p>
        </p:txBody>
      </p:sp>
      <p:sp>
        <p:nvSpPr>
          <p:cNvPr id="4" name="Slide Number Placeholder 3"/>
          <p:cNvSpPr>
            <a:spLocks noGrp="1"/>
          </p:cNvSpPr>
          <p:nvPr>
            <p:ph type="sldNum" sz="quarter" idx="5"/>
          </p:nvPr>
        </p:nvSpPr>
        <p:spPr/>
        <p:txBody>
          <a:bodyPr/>
          <a:lstStyle/>
          <a:p>
            <a:fld id="{036B4B2F-0019-C942-9AE2-8EB4A07943DA}" type="slidenum">
              <a:rPr lang="en-US" smtClean="0"/>
              <a:t>14</a:t>
            </a:fld>
            <a:endParaRPr lang="en-US" dirty="0"/>
          </a:p>
        </p:txBody>
      </p:sp>
    </p:spTree>
    <p:extLst>
      <p:ext uri="{BB962C8B-B14F-4D97-AF65-F5344CB8AC3E}">
        <p14:creationId xmlns:p14="http://schemas.microsoft.com/office/powerpoint/2010/main" val="2348135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1150622"/>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774703" y="2973325"/>
            <a:ext cx="6400354" cy="1752451"/>
          </a:xfrm>
        </p:spPr>
        <p:txBody>
          <a:bodyPr/>
          <a:lstStyle>
            <a:lvl1pPr marL="0" indent="0" algn="l">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dirty="0"/>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4154354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Program Name</a:t>
            </a:r>
          </a:p>
        </p:txBody>
      </p:sp>
    </p:spTree>
    <p:extLst>
      <p:ext uri="{BB962C8B-B14F-4D97-AF65-F5344CB8AC3E}">
        <p14:creationId xmlns:p14="http://schemas.microsoft.com/office/powerpoint/2010/main" val="380949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62FADDA2-E13B-F548-856B-05843CC20AFE}" type="slidenum">
              <a:rPr lang="en-US"/>
              <a:pPr/>
              <a:t>‹#›</a:t>
            </a:fld>
            <a:endParaRPr lang="en-US" dirty="0"/>
          </a:p>
        </p:txBody>
      </p:sp>
    </p:spTree>
    <p:extLst>
      <p:ext uri="{BB962C8B-B14F-4D97-AF65-F5344CB8AC3E}">
        <p14:creationId xmlns:p14="http://schemas.microsoft.com/office/powerpoint/2010/main" val="245064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65259849-736F-2C48-9F66-0F7642C7CEF8}" type="slidenum">
              <a:rPr lang="en-US"/>
              <a:pPr/>
              <a:t>‹#›</a:t>
            </a:fld>
            <a:endParaRPr lang="en-US" dirty="0"/>
          </a:p>
        </p:txBody>
      </p:sp>
    </p:spTree>
    <p:extLst>
      <p:ext uri="{BB962C8B-B14F-4D97-AF65-F5344CB8AC3E}">
        <p14:creationId xmlns:p14="http://schemas.microsoft.com/office/powerpoint/2010/main" val="283494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Program Name</a:t>
            </a:r>
          </a:p>
        </p:txBody>
      </p:sp>
    </p:spTree>
    <p:extLst>
      <p:ext uri="{BB962C8B-B14F-4D97-AF65-F5344CB8AC3E}">
        <p14:creationId xmlns:p14="http://schemas.microsoft.com/office/powerpoint/2010/main" val="114778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Program Name</a:t>
            </a:r>
          </a:p>
        </p:txBody>
      </p:sp>
    </p:spTree>
    <p:extLst>
      <p:ext uri="{BB962C8B-B14F-4D97-AF65-F5344CB8AC3E}">
        <p14:creationId xmlns:p14="http://schemas.microsoft.com/office/powerpoint/2010/main" val="422624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Program Name</a:t>
            </a:r>
          </a:p>
        </p:txBody>
      </p:sp>
    </p:spTree>
    <p:extLst>
      <p:ext uri="{BB962C8B-B14F-4D97-AF65-F5344CB8AC3E}">
        <p14:creationId xmlns:p14="http://schemas.microsoft.com/office/powerpoint/2010/main" val="350957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826519"/>
          </a:xfrm>
        </p:spPr>
        <p:txBody>
          <a:bodyPr anchor="b"/>
          <a:lstStyle>
            <a:lvl1pPr algn="l">
              <a:defRPr sz="1400" b="1"/>
            </a:lvl1pPr>
          </a:lstStyle>
          <a:p>
            <a:r>
              <a:rPr lang="ga-IE"/>
              <a:t>Click to edit Master title style</a:t>
            </a:r>
            <a:endParaRPr lang="en-US" dirty="0"/>
          </a:p>
        </p:txBody>
      </p:sp>
      <p:sp>
        <p:nvSpPr>
          <p:cNvPr id="3" name="Content Placeholder 2"/>
          <p:cNvSpPr>
            <a:spLocks noGrp="1"/>
          </p:cNvSpPr>
          <p:nvPr>
            <p:ph idx="1"/>
          </p:nvPr>
        </p:nvSpPr>
        <p:spPr>
          <a:xfrm>
            <a:off x="3575224" y="1910081"/>
            <a:ext cx="5111130" cy="421568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dirty="0"/>
          </a:p>
        </p:txBody>
      </p:sp>
      <p:sp>
        <p:nvSpPr>
          <p:cNvPr id="4" name="Text Placeholder 3"/>
          <p:cNvSpPr>
            <a:spLocks noGrp="1"/>
          </p:cNvSpPr>
          <p:nvPr>
            <p:ph type="body" sz="half" idx="2"/>
          </p:nvPr>
        </p:nvSpPr>
        <p:spPr>
          <a:xfrm>
            <a:off x="457647" y="1910081"/>
            <a:ext cx="3008189" cy="4215684"/>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Program Name</a:t>
            </a:r>
          </a:p>
        </p:txBody>
      </p:sp>
    </p:spTree>
    <p:extLst>
      <p:ext uri="{BB962C8B-B14F-4D97-AF65-F5344CB8AC3E}">
        <p14:creationId xmlns:p14="http://schemas.microsoft.com/office/powerpoint/2010/main" val="22399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 Box 4"/>
          <p:cNvSpPr txBox="1">
            <a:spLocks noGrp="1" noChangeArrowheads="1"/>
          </p:cNvSpPr>
          <p:nvPr>
            <p:ph type="sldNum" sz="quarter" idx="10"/>
          </p:nvPr>
        </p:nvSpPr>
        <p:spPr>
          <a:ln/>
        </p:spPr>
        <p:txBody>
          <a:bodyPr/>
          <a:lstStyle>
            <a:lvl1pPr>
              <a:defRPr>
                <a:solidFill>
                  <a:schemeClr val="bg1"/>
                </a:solidFill>
              </a:defRPr>
            </a:lvl1pPr>
          </a:lstStyle>
          <a:p>
            <a:fld id="{978F6C85-62F1-2E45-BAF4-9247EEFC730C}" type="slidenum">
              <a:rPr lang="en-US" smtClean="0"/>
              <a:pPr/>
              <a:t>‹#›</a:t>
            </a:fld>
            <a:endParaRPr lang="en-US" dirty="0"/>
          </a:p>
        </p:txBody>
      </p:sp>
      <p:sp>
        <p:nvSpPr>
          <p:cNvPr id="3" name="Picture Placeholder 2"/>
          <p:cNvSpPr>
            <a:spLocks noGrp="1"/>
          </p:cNvSpPr>
          <p:nvPr>
            <p:ph type="pic" idx="1"/>
          </p:nvPr>
        </p:nvSpPr>
        <p:spPr>
          <a:xfrm>
            <a:off x="176917" y="221921"/>
            <a:ext cx="8791061" cy="6436217"/>
          </a:xfrm>
          <a:solidFill>
            <a:schemeClr val="bg1"/>
          </a:solidFill>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charset="0"/>
              </a:rPr>
              <a:t>Drag picture to placeholder or click icon to add</a:t>
            </a:r>
            <a:endParaRPr lang="en-US" noProof="0" dirty="0">
              <a:sym typeface="Ubuntu" charset="0"/>
            </a:endParaRPr>
          </a:p>
        </p:txBody>
      </p:sp>
      <p:sp>
        <p:nvSpPr>
          <p:cNvPr id="2" name="Title 1"/>
          <p:cNvSpPr>
            <a:spLocks noGrp="1"/>
          </p:cNvSpPr>
          <p:nvPr>
            <p:ph type="title"/>
          </p:nvPr>
        </p:nvSpPr>
        <p:spPr>
          <a:xfrm>
            <a:off x="300743" y="5084341"/>
            <a:ext cx="6875132" cy="567035"/>
          </a:xfrm>
        </p:spPr>
        <p:txBody>
          <a:bodyPr anchor="b"/>
          <a:lstStyle>
            <a:lvl1pPr algn="l">
              <a:defRPr sz="1400" b="1"/>
            </a:lvl1pPr>
          </a:lstStyle>
          <a:p>
            <a:r>
              <a:rPr lang="ga-IE" dirty="0"/>
              <a:t>Click to edit Master title style</a:t>
            </a:r>
            <a:endParaRPr lang="en-US" dirty="0"/>
          </a:p>
        </p:txBody>
      </p:sp>
      <p:sp>
        <p:nvSpPr>
          <p:cNvPr id="4" name="Text Placeholder 3"/>
          <p:cNvSpPr>
            <a:spLocks noGrp="1"/>
          </p:cNvSpPr>
          <p:nvPr>
            <p:ph type="body" sz="half" idx="2"/>
          </p:nvPr>
        </p:nvSpPr>
        <p:spPr>
          <a:xfrm>
            <a:off x="300743" y="5757637"/>
            <a:ext cx="6891759" cy="616450"/>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Tree>
    <p:extLst>
      <p:ext uri="{BB962C8B-B14F-4D97-AF65-F5344CB8AC3E}">
        <p14:creationId xmlns:p14="http://schemas.microsoft.com/office/powerpoint/2010/main" val="264520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vert="horz" lIns="64291" tIns="32146" rIns="64291" bIns="32146"/>
          <a:lstStyle>
            <a:lvl1pPr>
              <a:defRPr>
                <a:latin typeface="Ubuntu"/>
                <a:cs typeface="Ubuntu"/>
              </a:defRPr>
            </a:lvl1pPr>
          </a:lstStyle>
          <a:p>
            <a:r>
              <a:rPr lang="ga-IE"/>
              <a:t>Click to edit Master title style</a:t>
            </a:r>
            <a:endParaRPr lang="en-US" dirty="0"/>
          </a:p>
        </p:txBody>
      </p:sp>
      <p:sp>
        <p:nvSpPr>
          <p:cNvPr id="3" name="Subtitle 2"/>
          <p:cNvSpPr>
            <a:spLocks noGrp="1"/>
          </p:cNvSpPr>
          <p:nvPr>
            <p:ph type="subTitle" idx="1"/>
          </p:nvPr>
        </p:nvSpPr>
        <p:spPr>
          <a:xfrm>
            <a:off x="1371824" y="3886647"/>
            <a:ext cx="6400354" cy="1752451"/>
          </a:xfrm>
          <a:prstGeom prst="rect">
            <a:avLst/>
          </a:prstGeom>
        </p:spPr>
        <p:txBody>
          <a:bodyPr vert="horz" lIns="64291" tIns="32146" rIns="64291" bIns="32146"/>
          <a:lstStyle>
            <a:lvl1pPr marL="0" indent="0" algn="ctr">
              <a:buNone/>
              <a:defRPr>
                <a:latin typeface="Ubuntu"/>
                <a:cs typeface="Ubuntu"/>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Tree>
    <p:extLst>
      <p:ext uri="{BB962C8B-B14F-4D97-AF65-F5344CB8AC3E}">
        <p14:creationId xmlns:p14="http://schemas.microsoft.com/office/powerpoint/2010/main" val="298917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vert="horz" lIns="64291" tIns="32146" rIns="64291" bIns="32146"/>
          <a:lstStyle>
            <a:lvl1pPr>
              <a:defRPr>
                <a:latin typeface="Ubuntu"/>
                <a:cs typeface="Ubuntu"/>
              </a:defRPr>
            </a:lvl1pPr>
          </a:lstStyle>
          <a:p>
            <a:r>
              <a:rPr lang="ga-IE"/>
              <a:t>Click to edit Master title style</a:t>
            </a:r>
            <a:endParaRPr lang="en-US" dirty="0"/>
          </a:p>
        </p:txBody>
      </p:sp>
      <p:sp>
        <p:nvSpPr>
          <p:cNvPr id="3" name="Subtitle 2"/>
          <p:cNvSpPr>
            <a:spLocks noGrp="1"/>
          </p:cNvSpPr>
          <p:nvPr>
            <p:ph type="subTitle" idx="1"/>
          </p:nvPr>
        </p:nvSpPr>
        <p:spPr>
          <a:xfrm>
            <a:off x="1371824" y="3886647"/>
            <a:ext cx="6400354" cy="1752451"/>
          </a:xfrm>
          <a:prstGeom prst="rect">
            <a:avLst/>
          </a:prstGeom>
        </p:spPr>
        <p:txBody>
          <a:bodyPr vert="horz" lIns="64291" tIns="32146" rIns="64291" bIns="32146"/>
          <a:lstStyle>
            <a:lvl1pPr marL="0" indent="0" algn="ctr">
              <a:buNone/>
              <a:defRPr>
                <a:latin typeface="Ubuntu"/>
                <a:cs typeface="Ubuntu"/>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Tree>
    <p:extLst>
      <p:ext uri="{BB962C8B-B14F-4D97-AF65-F5344CB8AC3E}">
        <p14:creationId xmlns:p14="http://schemas.microsoft.com/office/powerpoint/2010/main" val="298917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26958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2600179"/>
            <a:ext cx="7772176" cy="1361777"/>
          </a:xfrm>
        </p:spPr>
        <p:txBody>
          <a:bodyPr/>
          <a:lstStyle>
            <a:lvl1pPr algn="l">
              <a:defRPr sz="2800" b="1" cap="all"/>
            </a:lvl1pPr>
          </a:lstStyle>
          <a:p>
            <a:r>
              <a:rPr lang="ga-IE"/>
              <a:t>Click to edit Master title style</a:t>
            </a:r>
            <a:endParaRPr lang="en-US"/>
          </a:p>
        </p:txBody>
      </p:sp>
      <p:sp>
        <p:nvSpPr>
          <p:cNvPr id="3" name="Text Placeholder 2"/>
          <p:cNvSpPr>
            <a:spLocks noGrp="1"/>
          </p:cNvSpPr>
          <p:nvPr>
            <p:ph type="body" idx="1"/>
          </p:nvPr>
        </p:nvSpPr>
        <p:spPr>
          <a:xfrm>
            <a:off x="722189" y="1099991"/>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ga-IE"/>
              <a:t>Click to edit Master text styles</a:t>
            </a:r>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218790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91254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2246177"/>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885765"/>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dirty="0"/>
          </a:p>
        </p:txBody>
      </p:sp>
      <p:sp>
        <p:nvSpPr>
          <p:cNvPr id="5" name="Text Placeholder 4"/>
          <p:cNvSpPr>
            <a:spLocks noGrp="1"/>
          </p:cNvSpPr>
          <p:nvPr>
            <p:ph type="body" sz="quarter" idx="3"/>
          </p:nvPr>
        </p:nvSpPr>
        <p:spPr>
          <a:xfrm>
            <a:off x="4644555" y="2267025"/>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906613"/>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64071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3109274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 </a:t>
            </a:r>
            <a:r>
              <a:rPr lang="en-US" b="1" dirty="0">
                <a:latin typeface="Helvetica Neue"/>
                <a:cs typeface="Helvetica Neue"/>
              </a:rPr>
              <a:t>storyful.</a:t>
            </a:r>
          </a:p>
        </p:txBody>
      </p:sp>
    </p:spTree>
    <p:extLst>
      <p:ext uri="{BB962C8B-B14F-4D97-AF65-F5344CB8AC3E}">
        <p14:creationId xmlns:p14="http://schemas.microsoft.com/office/powerpoint/2010/main" val="40043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323253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nchor="b"/>
          <a:lstStyle>
            <a:lvl1pPr algn="l">
              <a:defRPr sz="1400" b="1"/>
            </a:lvl1pPr>
          </a:lstStyle>
          <a:p>
            <a:r>
              <a:rPr lang="ga-IE"/>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Light" charset="0"/>
              </a:rPr>
              <a:t>Drag picture to placeholder or click icon to add</a:t>
            </a:r>
            <a:endParaRPr lang="en-US" noProof="0" dirty="0">
              <a:sym typeface="Ubuntu Light" charset="0"/>
            </a:endParaRPr>
          </a:p>
        </p:txBody>
      </p:sp>
      <p:sp>
        <p:nvSpPr>
          <p:cNvPr id="4" name="Text Placeholder 3"/>
          <p:cNvSpPr>
            <a:spLocks noGrp="1"/>
          </p:cNvSpPr>
          <p:nvPr>
            <p:ph type="body" sz="half" idx="2"/>
          </p:nvPr>
        </p:nvSpPr>
        <p:spPr>
          <a:xfrm>
            <a:off x="1792635" y="5445497"/>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t> </a:t>
            </a:r>
            <a:endParaRPr lang="en-US" b="1" dirty="0">
              <a:latin typeface="Helvetica Neue"/>
              <a:cs typeface="Helvetica Neue"/>
            </a:endParaRPr>
          </a:p>
        </p:txBody>
      </p:sp>
    </p:spTree>
    <p:extLst>
      <p:ext uri="{BB962C8B-B14F-4D97-AF65-F5344CB8AC3E}">
        <p14:creationId xmlns:p14="http://schemas.microsoft.com/office/powerpoint/2010/main" val="341039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3.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1"/>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body" idx="1"/>
          </p:nvPr>
        </p:nvSpPr>
        <p:spPr bwMode="auto">
          <a:xfrm>
            <a:off x="544513" y="2374900"/>
            <a:ext cx="7912100" cy="185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text styles</a:t>
            </a:r>
          </a:p>
          <a:p>
            <a:pPr lvl="1"/>
            <a:r>
              <a:rPr lang="ga-IE">
                <a:sym typeface="Ubuntu Light" charset="0"/>
              </a:rPr>
              <a:t>Second level</a:t>
            </a:r>
          </a:p>
          <a:p>
            <a:pPr lvl="2"/>
            <a:r>
              <a:rPr lang="ga-IE">
                <a:sym typeface="Ubuntu Light" charset="0"/>
              </a:rPr>
              <a:t>Third level</a:t>
            </a:r>
          </a:p>
          <a:p>
            <a:pPr lvl="3"/>
            <a:r>
              <a:rPr lang="ga-IE">
                <a:sym typeface="Ubuntu Light" charset="0"/>
              </a:rPr>
              <a:t>Fourth level</a:t>
            </a:r>
          </a:p>
          <a:p>
            <a:pPr lvl="4"/>
            <a:r>
              <a:rPr lang="ga-IE">
                <a:sym typeface="Ubuntu Light" charset="0"/>
              </a:rPr>
              <a:t>Fifth level</a:t>
            </a:r>
            <a:endParaRPr lang="en-US" dirty="0">
              <a:sym typeface="Ubuntu Light" charset="0"/>
            </a:endParaRPr>
          </a:p>
        </p:txBody>
      </p:sp>
      <p:sp>
        <p:nvSpPr>
          <p:cNvPr id="1027" name="Rectangle 3"/>
          <p:cNvSpPr>
            <a:spLocks noGrp="1" noChangeArrowheads="1"/>
          </p:cNvSpPr>
          <p:nvPr>
            <p:ph type="title"/>
          </p:nvPr>
        </p:nvSpPr>
        <p:spPr bwMode="auto">
          <a:xfrm>
            <a:off x="544513" y="482600"/>
            <a:ext cx="7902575" cy="1195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title style</a:t>
            </a:r>
            <a:endParaRPr lang="en-US" dirty="0">
              <a:sym typeface="Ubuntu Light" charset="0"/>
            </a:endParaRPr>
          </a:p>
        </p:txBody>
      </p:sp>
      <p:sp>
        <p:nvSpPr>
          <p:cNvPr id="1028" name="Text Box 4"/>
          <p:cNvSpPr txBox="1">
            <a:spLocks noGrp="1" noChangeArrowheads="1"/>
          </p:cNvSpPr>
          <p:nvPr>
            <p:ph type="sldNum" sz="quarter" idx="4"/>
          </p:nvPr>
        </p:nvSpPr>
        <p:spPr bwMode="auto">
          <a:xfrm>
            <a:off x="554037" y="6446156"/>
            <a:ext cx="3630637"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vert="horz" wrap="none" lIns="64291" tIns="32146" rIns="64291" bIns="32146" numCol="1" anchor="t" anchorCtr="0" compatLnSpc="1">
            <a:prstTxWarp prst="textNoShape">
              <a:avLst/>
            </a:prstTxWarp>
          </a:bodyPr>
          <a:lstStyle>
            <a:lvl1pPr algn="l" eaLnBrk="1" hangingPunct="1">
              <a:defRPr sz="900" spc="2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fld id="{F4B88F72-1EA4-FE40-A5CA-BD0111E6622B}" type="slidenum">
              <a:rPr lang="en-US" smtClean="0"/>
              <a:pPr/>
              <a:t>‹#›</a:t>
            </a:fld>
            <a:r>
              <a:rPr lang="en-US" dirty="0"/>
              <a:t> </a:t>
            </a:r>
            <a:endParaRPr lang="en-US" dirty="0">
              <a:latin typeface="Ubuntu"/>
              <a:cs typeface="Ubuntu"/>
            </a:endParaRPr>
          </a:p>
        </p:txBody>
      </p:sp>
      <p:sp>
        <p:nvSpPr>
          <p:cNvPr id="3" name="TextBox 2"/>
          <p:cNvSpPr txBox="1"/>
          <p:nvPr/>
        </p:nvSpPr>
        <p:spPr>
          <a:xfrm>
            <a:off x="3978000" y="5749806"/>
            <a:ext cx="3497034" cy="415498"/>
          </a:xfrm>
          <a:prstGeom prst="rect">
            <a:avLst/>
          </a:prstGeom>
          <a:noFill/>
        </p:spPr>
        <p:txBody>
          <a:bodyPr wrap="square" rtlCol="0">
            <a:spAutoFit/>
          </a:bodyPr>
          <a:lstStyle/>
          <a:p>
            <a:pPr algn="r"/>
            <a:r>
              <a:rPr lang="en-US" sz="2100" b="0" i="1" kern="1200" spc="-100" dirty="0">
                <a:solidFill>
                  <a:srgbClr val="4F5146"/>
                </a:solidFill>
                <a:latin typeface="Ubuntu"/>
              </a:rPr>
              <a:t>Michigan</a:t>
            </a:r>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rtl="0" eaLnBrk="1" fontAlgn="base" hangingPunct="1">
        <a:spcBef>
          <a:spcPct val="0"/>
        </a:spcBef>
        <a:spcAft>
          <a:spcPct val="0"/>
        </a:spcAft>
        <a:defRPr sz="5900" spc="-100">
          <a:solidFill>
            <a:srgbClr val="FFFFFF"/>
          </a:solidFill>
          <a:latin typeface="+mj-lt"/>
          <a:ea typeface="+mj-ea"/>
          <a:cs typeface="+mj-cs"/>
          <a:sym typeface="Ubuntu Light" charset="0"/>
        </a:defRPr>
      </a:lvl1pPr>
      <a:lvl2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1pPr>
      <a:lvl2pPr marL="522288" indent="-200025"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2pPr>
      <a:lvl3pPr marL="803275"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3pPr>
      <a:lvl4pPr marL="1123950"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4pPr>
      <a:lvl5pPr marL="1446213"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5pPr>
      <a:lvl6pPr marL="321457"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6pPr>
      <a:lvl7pPr marL="642915"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7pPr>
      <a:lvl8pPr marL="964372"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8pPr>
      <a:lvl9pPr marL="1285829"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2"/>
          <p:cNvSpPr>
            <a:spLocks noGrp="1" noChangeArrowheads="1"/>
          </p:cNvSpPr>
          <p:nvPr>
            <p:ph type="body" idx="1"/>
          </p:nvPr>
        </p:nvSpPr>
        <p:spPr bwMode="auto">
          <a:xfrm>
            <a:off x="544513" y="1741488"/>
            <a:ext cx="7912100" cy="446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vert="horz" wrap="square" lIns="35717" tIns="35717" rIns="35717" bIns="35717" numCol="1" anchor="t" anchorCtr="0" compatLnSpc="1">
            <a:prstTxWarp prst="textNoShape">
              <a:avLst/>
            </a:prstTxWarp>
          </a:bodyPr>
          <a:lstStyle/>
          <a:p>
            <a:pPr lvl="0"/>
            <a:r>
              <a:rPr lang="ga-IE">
                <a:sym typeface="Ubuntu" charset="0"/>
              </a:rPr>
              <a:t>Click to edit Master text styles</a:t>
            </a:r>
          </a:p>
          <a:p>
            <a:pPr lvl="1"/>
            <a:r>
              <a:rPr lang="ga-IE">
                <a:sym typeface="Ubuntu" charset="0"/>
              </a:rPr>
              <a:t>Second level</a:t>
            </a:r>
          </a:p>
          <a:p>
            <a:pPr lvl="2"/>
            <a:r>
              <a:rPr lang="ga-IE">
                <a:sym typeface="Ubuntu" charset="0"/>
              </a:rPr>
              <a:t>Third level</a:t>
            </a:r>
          </a:p>
          <a:p>
            <a:pPr lvl="3"/>
            <a:r>
              <a:rPr lang="ga-IE">
                <a:sym typeface="Ubuntu" charset="0"/>
              </a:rPr>
              <a:t>Fourth level</a:t>
            </a:r>
          </a:p>
          <a:p>
            <a:pPr lvl="4"/>
            <a:r>
              <a:rPr lang="ga-IE">
                <a:sym typeface="Ubuntu" charset="0"/>
              </a:rPr>
              <a:t>Fifth level</a:t>
            </a:r>
            <a:endParaRPr lang="en-US" dirty="0">
              <a:sym typeface="Ubuntu Light" charset="0"/>
            </a:endParaRPr>
          </a:p>
        </p:txBody>
      </p:sp>
      <p:sp>
        <p:nvSpPr>
          <p:cNvPr id="2051" name="Rectangle 3"/>
          <p:cNvSpPr>
            <a:spLocks noGrp="1" noChangeArrowheads="1"/>
          </p:cNvSpPr>
          <p:nvPr>
            <p:ph type="title"/>
          </p:nvPr>
        </p:nvSpPr>
        <p:spPr bwMode="auto">
          <a:xfrm>
            <a:off x="544513" y="366713"/>
            <a:ext cx="7051823" cy="10460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vert="horz" wrap="square" lIns="35717" tIns="35717" rIns="35717" bIns="35717" numCol="1" anchor="ctr" anchorCtr="0" compatLnSpc="1">
            <a:prstTxWarp prst="textNoShape">
              <a:avLst/>
            </a:prstTxWarp>
          </a:bodyPr>
          <a:lstStyle/>
          <a:p>
            <a:pPr lvl="0"/>
            <a:r>
              <a:rPr lang="ga-IE">
                <a:sym typeface="Ubuntu Light" charset="0"/>
              </a:rPr>
              <a:t>Click to edit Master title style</a:t>
            </a:r>
            <a:endParaRPr lang="en-US" dirty="0">
              <a:sym typeface="Ubuntu Light" charset="0"/>
            </a:endParaRPr>
          </a:p>
        </p:txBody>
      </p:sp>
      <p:sp>
        <p:nvSpPr>
          <p:cNvPr id="2052" name="Text Box 4"/>
          <p:cNvSpPr txBox="1">
            <a:spLocks noGrp="1" noChangeArrowheads="1"/>
          </p:cNvSpPr>
          <p:nvPr>
            <p:ph type="sldNum" sz="quarter" idx="4"/>
          </p:nvPr>
        </p:nvSpPr>
        <p:spPr bwMode="auto">
          <a:xfrm>
            <a:off x="554038" y="6470814"/>
            <a:ext cx="3498781"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vert="horz" wrap="none" lIns="64291" tIns="32146" rIns="64291" bIns="32146" numCol="1" anchor="t" anchorCtr="0" compatLnSpc="1">
            <a:prstTxWarp prst="textNoShape">
              <a:avLst/>
            </a:prstTxWarp>
          </a:bodyPr>
          <a:lstStyle>
            <a:lvl1pPr algn="l" eaLnBrk="1" hangingPunct="1">
              <a:defRPr sz="90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Program Name</a:t>
            </a: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rtl="0" eaLnBrk="1" fontAlgn="base" hangingPunct="1">
        <a:lnSpc>
          <a:spcPts val="3600"/>
        </a:lnSpc>
        <a:spcBef>
          <a:spcPct val="0"/>
        </a:spcBef>
        <a:spcAft>
          <a:spcPct val="0"/>
        </a:spcAft>
        <a:defRPr sz="3600" spc="-100">
          <a:solidFill>
            <a:schemeClr val="tx1"/>
          </a:solidFill>
          <a:latin typeface="+mj-lt"/>
          <a:ea typeface="+mj-ea"/>
          <a:cs typeface="+mj-cs"/>
          <a:sym typeface="Ubuntu Light" charset="0"/>
        </a:defRPr>
      </a:lvl1pPr>
      <a:lvl2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10000"/>
        </a:lnSpc>
        <a:spcBef>
          <a:spcPts val="850"/>
        </a:spcBef>
        <a:spcAft>
          <a:spcPct val="0"/>
        </a:spcAft>
        <a:defRPr sz="2500">
          <a:solidFill>
            <a:schemeClr val="tx1"/>
          </a:solidFill>
          <a:latin typeface="+mn-lt"/>
          <a:ea typeface="+mn-ea"/>
          <a:cs typeface="+mn-cs"/>
          <a:sym typeface="Ubuntu" charset="0"/>
        </a:defRPr>
      </a:lvl1pPr>
      <a:lvl2pPr marL="284163" indent="-284163" algn="l" rtl="0" eaLnBrk="1" fontAlgn="base" hangingPunct="1">
        <a:lnSpc>
          <a:spcPct val="110000"/>
        </a:lnSpc>
        <a:spcBef>
          <a:spcPts val="850"/>
        </a:spcBef>
        <a:spcAft>
          <a:spcPct val="0"/>
        </a:spcAft>
        <a:buClr>
          <a:srgbClr val="FF0000"/>
        </a:buClr>
        <a:buSzPct val="80000"/>
        <a:buFont typeface="Ubuntu Light" charset="0"/>
        <a:buChar char="‣"/>
        <a:defRPr sz="2500">
          <a:solidFill>
            <a:srgbClr val="4F5146"/>
          </a:solidFill>
          <a:latin typeface="+mj-lt"/>
          <a:ea typeface="+mn-ea"/>
          <a:cs typeface="+mn-cs"/>
          <a:sym typeface="Ubuntu Light" charset="0"/>
        </a:defRPr>
      </a:lvl2pPr>
      <a:lvl3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3pPr>
      <a:lvl4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4pPr>
      <a:lvl5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3" r:id="rId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rtl="0" eaLnBrk="1" fontAlgn="base" hangingPunct="1">
        <a:spcBef>
          <a:spcPct val="0"/>
        </a:spcBef>
        <a:spcAft>
          <a:spcPct val="0"/>
        </a:spcAft>
        <a:defRPr sz="5900">
          <a:solidFill>
            <a:schemeClr val="tx1"/>
          </a:solidFill>
          <a:latin typeface="+mj-lt"/>
          <a:ea typeface="+mj-ea"/>
          <a:cs typeface="+mj-cs"/>
          <a:sym typeface="Gill Sans" charset="0"/>
        </a:defRPr>
      </a:lvl1pPr>
      <a:lvl2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457"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915"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4372"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829"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marL="62388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1pPr>
      <a:lvl2pPr marL="936625"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2pPr>
      <a:lvl3pPr marL="1249363"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3pPr>
      <a:lvl4pPr marL="1562100"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4pPr>
      <a:lvl5pPr marL="187483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5pPr>
      <a:lvl6pPr marL="2196625"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6pPr>
      <a:lvl7pPr marL="2518082"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7pPr>
      <a:lvl8pPr marL="2839540"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8pPr>
      <a:lvl9pPr marL="3160997"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4" r:id="rId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rtl="0" eaLnBrk="1" fontAlgn="base" hangingPunct="1">
        <a:spcBef>
          <a:spcPct val="0"/>
        </a:spcBef>
        <a:spcAft>
          <a:spcPct val="0"/>
        </a:spcAft>
        <a:defRPr sz="5900">
          <a:solidFill>
            <a:schemeClr val="tx1"/>
          </a:solidFill>
          <a:latin typeface="+mj-lt"/>
          <a:ea typeface="+mj-ea"/>
          <a:cs typeface="+mj-cs"/>
          <a:sym typeface="Gill Sans" charset="0"/>
        </a:defRPr>
      </a:lvl1pPr>
      <a:lvl2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457"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915"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4372"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829"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marL="62388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1pPr>
      <a:lvl2pPr marL="936625"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2pPr>
      <a:lvl3pPr marL="1249363"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3pPr>
      <a:lvl4pPr marL="1562100"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4pPr>
      <a:lvl5pPr marL="187483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5pPr>
      <a:lvl6pPr marL="2196625"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6pPr>
      <a:lvl7pPr marL="2518082"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7pPr>
      <a:lvl8pPr marL="2839540"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8pPr>
      <a:lvl9pPr marL="3160997"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hyperlink" Target="https://resources.specialolympics.or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mailto:somiforms@somi.org"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hyperlink" Target="mailto:se.forms@somi.org" TargetMode="External"/><Relationship Id="rId4" Type="http://schemas.openxmlformats.org/officeDocument/2006/relationships/hyperlink" Target="mailto:sw.forms@somi.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somi.org/"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en-US" sz="6600" dirty="0"/>
              <a:t>Return to Play</a:t>
            </a:r>
            <a:br>
              <a:rPr lang="en-US" sz="6600" dirty="0"/>
            </a:br>
            <a:br>
              <a:rPr lang="en-US" sz="6600" dirty="0"/>
            </a:br>
            <a:r>
              <a:rPr lang="en-US" sz="1800" dirty="0"/>
              <a:t>Fall Update as of 6/18/21</a:t>
            </a:r>
            <a:endParaRPr lang="en-US" sz="8000" dirty="0"/>
          </a:p>
        </p:txBody>
      </p:sp>
      <p:sp>
        <p:nvSpPr>
          <p:cNvPr id="10" name="Slide Number Placeholder 9"/>
          <p:cNvSpPr>
            <a:spLocks noGrp="1"/>
          </p:cNvSpPr>
          <p:nvPr>
            <p:ph type="sldNum" sz="quarter" idx="10"/>
          </p:nvPr>
        </p:nvSpPr>
        <p:spPr/>
        <p:txBody>
          <a:bodyPr/>
          <a:lstStyle/>
          <a:p>
            <a:fld id="{F4B88F72-1EA4-FE40-A5CA-BD0111E6622B}" type="slidenum">
              <a:rPr lang="en-US" smtClean="0"/>
              <a:pPr/>
              <a:t>1</a:t>
            </a:fld>
            <a:endParaRPr lang="en-US" dirty="0">
              <a:latin typeface="Ubuntu"/>
              <a:cs typeface="Ubuntu"/>
            </a:endParaRPr>
          </a:p>
        </p:txBody>
      </p:sp>
    </p:spTree>
    <p:extLst>
      <p:ext uri="{BB962C8B-B14F-4D97-AF65-F5344CB8AC3E}">
        <p14:creationId xmlns:p14="http://schemas.microsoft.com/office/powerpoint/2010/main" val="294045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93F7B-BF4D-4FB8-A019-A3611B9D68DC}"/>
              </a:ext>
            </a:extLst>
          </p:cNvPr>
          <p:cNvSpPr>
            <a:spLocks noGrp="1"/>
          </p:cNvSpPr>
          <p:nvPr>
            <p:ph type="title"/>
          </p:nvPr>
        </p:nvSpPr>
        <p:spPr>
          <a:xfrm>
            <a:off x="544513" y="366713"/>
            <a:ext cx="7051823" cy="1046064"/>
          </a:xfrm>
        </p:spPr>
        <p:txBody>
          <a:bodyPr wrap="square" anchor="ctr">
            <a:normAutofit/>
          </a:bodyPr>
          <a:lstStyle/>
          <a:p>
            <a:r>
              <a:rPr lang="en-US" dirty="0"/>
              <a:t>Submitting your initial roster</a:t>
            </a:r>
          </a:p>
        </p:txBody>
      </p:sp>
      <p:sp>
        <p:nvSpPr>
          <p:cNvPr id="12" name="Content Placeholder 2">
            <a:extLst>
              <a:ext uri="{FF2B5EF4-FFF2-40B4-BE49-F238E27FC236}">
                <a16:creationId xmlns:a16="http://schemas.microsoft.com/office/drawing/2014/main" id="{59F64C8A-E9D5-46F8-B635-8AACEA89A89E}"/>
              </a:ext>
            </a:extLst>
          </p:cNvPr>
          <p:cNvSpPr>
            <a:spLocks noGrp="1"/>
          </p:cNvSpPr>
          <p:nvPr>
            <p:ph sz="half" idx="1"/>
          </p:nvPr>
        </p:nvSpPr>
        <p:spPr>
          <a:xfrm>
            <a:off x="544711" y="1741289"/>
            <a:ext cx="3902273" cy="4464844"/>
          </a:xfrm>
        </p:spPr>
        <p:txBody>
          <a:bodyPr/>
          <a:lstStyle/>
          <a:p>
            <a:pPr marL="342900" indent="-342900">
              <a:buFont typeface="Arial" panose="020B0604020202020204" pitchFamily="34" charset="0"/>
              <a:buChar char="•"/>
            </a:pPr>
            <a:r>
              <a:rPr lang="en-US" sz="1600" dirty="0"/>
              <a:t>Before beginning practice you must submit a roster to your regional office for approval</a:t>
            </a:r>
          </a:p>
          <a:p>
            <a:pPr marL="342900" indent="-342900">
              <a:buFont typeface="Arial" panose="020B0604020202020204" pitchFamily="34" charset="0"/>
              <a:buChar char="•"/>
            </a:pPr>
            <a:r>
              <a:rPr lang="en-US" sz="1600" dirty="0"/>
              <a:t>Roster includes all coaches, volunteers, unified partners, athletes, and anyone else attending practices</a:t>
            </a:r>
          </a:p>
          <a:p>
            <a:pPr marL="342900" indent="-342900">
              <a:buFont typeface="Arial" panose="020B0604020202020204" pitchFamily="34" charset="0"/>
              <a:buChar char="•"/>
            </a:pPr>
            <a:r>
              <a:rPr lang="en-US" sz="1600" dirty="0"/>
              <a:t>SOMI will check to ensure all participants have completed the necessary forms and that athletes are up to date on the physicals before giving approval for teams to practice</a:t>
            </a:r>
          </a:p>
          <a:p>
            <a:pPr marL="342900" indent="-342900">
              <a:buFont typeface="Arial" panose="020B0604020202020204" pitchFamily="34" charset="0"/>
              <a:buChar char="•"/>
            </a:pPr>
            <a:r>
              <a:rPr lang="en-US" sz="1600" dirty="0"/>
              <a:t>Teams may not begin practicing until they receive approval from SOMI</a:t>
            </a:r>
          </a:p>
        </p:txBody>
      </p:sp>
      <p:pic>
        <p:nvPicPr>
          <p:cNvPr id="5" name="Picture 4">
            <a:extLst>
              <a:ext uri="{FF2B5EF4-FFF2-40B4-BE49-F238E27FC236}">
                <a16:creationId xmlns:a16="http://schemas.microsoft.com/office/drawing/2014/main" id="{6C0C6D60-A846-47ED-BB54-2F6EE128843E}"/>
              </a:ext>
            </a:extLst>
          </p:cNvPr>
          <p:cNvPicPr>
            <a:picLocks noChangeAspect="1"/>
          </p:cNvPicPr>
          <p:nvPr/>
        </p:nvPicPr>
        <p:blipFill>
          <a:blip r:embed="rId3"/>
          <a:stretch>
            <a:fillRect/>
          </a:stretch>
        </p:blipFill>
        <p:spPr>
          <a:xfrm>
            <a:off x="4554141" y="2363413"/>
            <a:ext cx="4413672" cy="2648202"/>
          </a:xfrm>
          <a:prstGeom prst="rect">
            <a:avLst/>
          </a:prstGeom>
          <a:noFill/>
        </p:spPr>
      </p:pic>
      <p:sp>
        <p:nvSpPr>
          <p:cNvPr id="4" name="Slide Number Placeholder 3">
            <a:extLst>
              <a:ext uri="{FF2B5EF4-FFF2-40B4-BE49-F238E27FC236}">
                <a16:creationId xmlns:a16="http://schemas.microsoft.com/office/drawing/2014/main" id="{2118B43D-E7FC-478E-83C9-04BE66D9D1CA}"/>
              </a:ext>
            </a:extLst>
          </p:cNvPr>
          <p:cNvSpPr>
            <a:spLocks noGrp="1"/>
          </p:cNvSpPr>
          <p:nvPr>
            <p:ph type="sldNum" sz="quarter" idx="10"/>
          </p:nvPr>
        </p:nvSpPr>
        <p:spPr>
          <a:xfrm>
            <a:off x="554038" y="6470814"/>
            <a:ext cx="3498781" cy="187325"/>
          </a:xfrm>
        </p:spPr>
        <p:txBody>
          <a:bodyPr wrap="none" anchor="t">
            <a:normAutofit/>
          </a:bodyPr>
          <a:lstStyle/>
          <a:p>
            <a:pPr>
              <a:spcAft>
                <a:spcPts val="600"/>
              </a:spcAft>
            </a:pPr>
            <a:fld id="{62FADDA2-E13B-F548-856B-05843CC20AFE}" type="slidenum">
              <a:rPr lang="en-US" sz="800" smtClean="0"/>
              <a:pPr>
                <a:spcAft>
                  <a:spcPts val="600"/>
                </a:spcAft>
              </a:pPr>
              <a:t>10</a:t>
            </a:fld>
            <a:endParaRPr lang="en-US" sz="800"/>
          </a:p>
        </p:txBody>
      </p:sp>
    </p:spTree>
    <p:extLst>
      <p:ext uri="{BB962C8B-B14F-4D97-AF65-F5344CB8AC3E}">
        <p14:creationId xmlns:p14="http://schemas.microsoft.com/office/powerpoint/2010/main" val="3967217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nd with disinfectant atomizer cleaning and Vector Image">
            <a:extLst>
              <a:ext uri="{FF2B5EF4-FFF2-40B4-BE49-F238E27FC236}">
                <a16:creationId xmlns:a16="http://schemas.microsoft.com/office/drawing/2014/main" id="{4E5DA08D-23DD-48D3-842E-89E2588059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791"/>
          <a:stretch/>
        </p:blipFill>
        <p:spPr bwMode="auto">
          <a:xfrm>
            <a:off x="0" y="-1"/>
            <a:ext cx="914378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43BEEF6-9A8B-44C9-84BC-E7A9D9667935}"/>
              </a:ext>
            </a:extLst>
          </p:cNvPr>
          <p:cNvSpPr>
            <a:spLocks noGrp="1"/>
          </p:cNvSpPr>
          <p:nvPr>
            <p:ph type="title"/>
          </p:nvPr>
        </p:nvSpPr>
        <p:spPr>
          <a:xfrm>
            <a:off x="526907" y="217471"/>
            <a:ext cx="7051823" cy="1046064"/>
          </a:xfrm>
        </p:spPr>
        <p:txBody>
          <a:bodyPr/>
          <a:lstStyle/>
          <a:p>
            <a:r>
              <a:rPr lang="en-US" sz="4000" dirty="0"/>
              <a:t>Preparing your venue</a:t>
            </a:r>
          </a:p>
        </p:txBody>
      </p:sp>
      <p:sp>
        <p:nvSpPr>
          <p:cNvPr id="4" name="Slide Number Placeholder 3">
            <a:extLst>
              <a:ext uri="{FF2B5EF4-FFF2-40B4-BE49-F238E27FC236}">
                <a16:creationId xmlns:a16="http://schemas.microsoft.com/office/drawing/2014/main" id="{FCA1FE95-5843-4F6C-AF97-6B64461B1100}"/>
              </a:ext>
            </a:extLst>
          </p:cNvPr>
          <p:cNvSpPr>
            <a:spLocks noGrp="1"/>
          </p:cNvSpPr>
          <p:nvPr>
            <p:ph type="sldNum" sz="quarter" idx="10"/>
          </p:nvPr>
        </p:nvSpPr>
        <p:spPr/>
        <p:txBody>
          <a:bodyPr/>
          <a:lstStyle/>
          <a:p>
            <a:fld id="{62FADDA2-E13B-F548-856B-05843CC20AFE}" type="slidenum">
              <a:rPr lang="en-US" smtClean="0"/>
              <a:pPr/>
              <a:t>11</a:t>
            </a:fld>
            <a:endParaRPr lang="en-US" dirty="0"/>
          </a:p>
        </p:txBody>
      </p:sp>
    </p:spTree>
    <p:extLst>
      <p:ext uri="{BB962C8B-B14F-4D97-AF65-F5344CB8AC3E}">
        <p14:creationId xmlns:p14="http://schemas.microsoft.com/office/powerpoint/2010/main" val="38382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C4F14C-609F-4AA5-B540-5699485E3674}"/>
              </a:ext>
            </a:extLst>
          </p:cNvPr>
          <p:cNvSpPr>
            <a:spLocks noGrp="1"/>
          </p:cNvSpPr>
          <p:nvPr>
            <p:ph type="sldNum" sz="quarter" idx="10"/>
          </p:nvPr>
        </p:nvSpPr>
        <p:spPr/>
        <p:txBody>
          <a:bodyPr/>
          <a:lstStyle/>
          <a:p>
            <a:fld id="{62FADDA2-E13B-F548-856B-05843CC20AFE}" type="slidenum">
              <a:rPr lang="en-US" smtClean="0"/>
              <a:pPr/>
              <a:t>12</a:t>
            </a:fld>
            <a:endParaRPr lang="en-US" dirty="0"/>
          </a:p>
        </p:txBody>
      </p:sp>
      <p:pic>
        <p:nvPicPr>
          <p:cNvPr id="2050" name="Picture 2" descr="How to Clean Wood Doors: 10 Steps (with Pictures) - wikiHow">
            <a:extLst>
              <a:ext uri="{FF2B5EF4-FFF2-40B4-BE49-F238E27FC236}">
                <a16:creationId xmlns:a16="http://schemas.microsoft.com/office/drawing/2014/main" id="{5BE88E9A-D1DB-43D5-8FE6-E6D4A09349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7008" y="1045464"/>
            <a:ext cx="6356096" cy="4767072"/>
          </a:xfrm>
          <a:prstGeom prst="rect">
            <a:avLst/>
          </a:prstGeom>
          <a:noFill/>
          <a:extLst>
            <a:ext uri="{909E8E84-426E-40DD-AFC4-6F175D3DCCD1}">
              <a14:hiddenFill xmlns:a14="http://schemas.microsoft.com/office/drawing/2010/main">
                <a:solidFill>
                  <a:srgbClr val="FFFFFF"/>
                </a:solidFill>
              </a14:hiddenFill>
            </a:ext>
          </a:extLst>
        </p:spPr>
      </p:pic>
      <p:sp>
        <p:nvSpPr>
          <p:cNvPr id="5" name="Callout: Bent Line with Border and Accent Bar 4">
            <a:extLst>
              <a:ext uri="{FF2B5EF4-FFF2-40B4-BE49-F238E27FC236}">
                <a16:creationId xmlns:a16="http://schemas.microsoft.com/office/drawing/2014/main" id="{A42CC1F3-9730-4866-AC05-FD580E227871}"/>
              </a:ext>
            </a:extLst>
          </p:cNvPr>
          <p:cNvSpPr/>
          <p:nvPr/>
        </p:nvSpPr>
        <p:spPr bwMode="auto">
          <a:xfrm>
            <a:off x="1207008" y="387186"/>
            <a:ext cx="2243328" cy="1329179"/>
          </a:xfrm>
          <a:prstGeom prst="accentBorderCallout2">
            <a:avLst>
              <a:gd name="adj1" fmla="val 49121"/>
              <a:gd name="adj2" fmla="val 107270"/>
              <a:gd name="adj3" fmla="val 49975"/>
              <a:gd name="adj4" fmla="val 124713"/>
              <a:gd name="adj5" fmla="val 196898"/>
              <a:gd name="adj6" fmla="val 162654"/>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solidFill>
                  <a:srgbClr val="000000"/>
                </a:solidFill>
                <a:latin typeface="Gill Sans" charset="0"/>
                <a:ea typeface="ヒラギノ角ゴ ProN W3" charset="0"/>
                <a:cs typeface="ヒラギノ角ゴ ProN W3" charset="0"/>
                <a:sym typeface="Gill Sans" charset="0"/>
              </a:rPr>
              <a:t>Clean &amp; disinfect high touch areas such as bathrooms, door handles, and tables </a:t>
            </a:r>
            <a:endParaRPr kumimoji="0" lang="en-US" b="0" i="0" u="none" strike="noStrike" cap="none" normalizeH="0" baseline="0" dirty="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6" name="Callout: Bent Line with Border and Accent Bar 5">
            <a:extLst>
              <a:ext uri="{FF2B5EF4-FFF2-40B4-BE49-F238E27FC236}">
                <a16:creationId xmlns:a16="http://schemas.microsoft.com/office/drawing/2014/main" id="{40B4FFAF-A80E-486C-A90D-0BE96C7D1F68}"/>
              </a:ext>
            </a:extLst>
          </p:cNvPr>
          <p:cNvSpPr/>
          <p:nvPr/>
        </p:nvSpPr>
        <p:spPr bwMode="auto">
          <a:xfrm>
            <a:off x="2931155" y="4474303"/>
            <a:ext cx="2243328" cy="1219361"/>
          </a:xfrm>
          <a:prstGeom prst="accentBorderCallout2">
            <a:avLst>
              <a:gd name="adj1" fmla="val 49121"/>
              <a:gd name="adj2" fmla="val 107270"/>
              <a:gd name="adj3" fmla="val 49975"/>
              <a:gd name="adj4" fmla="val 124713"/>
              <a:gd name="adj5" fmla="val -24161"/>
              <a:gd name="adj6" fmla="val 158850"/>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solidFill>
                  <a:srgbClr val="000000"/>
                </a:solidFill>
                <a:latin typeface="Gill Sans" charset="0"/>
                <a:ea typeface="ヒラギノ角ゴ ProN W3" charset="0"/>
                <a:cs typeface="ヒラギノ角ゴ ProN W3" charset="0"/>
                <a:sym typeface="Gill Sans" charset="0"/>
              </a:rPr>
              <a:t>Make sure to always wear gloves when cleaning or handling trash!</a:t>
            </a:r>
            <a:endParaRPr kumimoji="0" lang="en-US" b="0" i="0" u="none" strike="noStrike" cap="none" normalizeH="0" baseline="0" dirty="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3327965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DF65A8-933B-4912-BFD0-CAD540D8CBE4}"/>
              </a:ext>
            </a:extLst>
          </p:cNvPr>
          <p:cNvSpPr>
            <a:spLocks noGrp="1"/>
          </p:cNvSpPr>
          <p:nvPr>
            <p:ph type="sldNum" sz="quarter" idx="10"/>
          </p:nvPr>
        </p:nvSpPr>
        <p:spPr/>
        <p:txBody>
          <a:bodyPr/>
          <a:lstStyle/>
          <a:p>
            <a:fld id="{62FADDA2-E13B-F548-856B-05843CC20AFE}" type="slidenum">
              <a:rPr lang="en-US" smtClean="0"/>
              <a:pPr/>
              <a:t>13</a:t>
            </a:fld>
            <a:endParaRPr lang="en-US" dirty="0"/>
          </a:p>
        </p:txBody>
      </p:sp>
      <p:pic>
        <p:nvPicPr>
          <p:cNvPr id="6" name="Picture 5">
            <a:extLst>
              <a:ext uri="{FF2B5EF4-FFF2-40B4-BE49-F238E27FC236}">
                <a16:creationId xmlns:a16="http://schemas.microsoft.com/office/drawing/2014/main" id="{D21010FC-A506-4E2C-B152-4663B6941F66}"/>
              </a:ext>
            </a:extLst>
          </p:cNvPr>
          <p:cNvPicPr>
            <a:picLocks noChangeAspect="1"/>
          </p:cNvPicPr>
          <p:nvPr/>
        </p:nvPicPr>
        <p:blipFill>
          <a:blip r:embed="rId3"/>
          <a:stretch>
            <a:fillRect/>
          </a:stretch>
        </p:blipFill>
        <p:spPr>
          <a:xfrm>
            <a:off x="1455356" y="228518"/>
            <a:ext cx="6233288" cy="4811222"/>
          </a:xfrm>
          <a:prstGeom prst="rect">
            <a:avLst/>
          </a:prstGeom>
        </p:spPr>
      </p:pic>
      <p:sp>
        <p:nvSpPr>
          <p:cNvPr id="9" name="Callout: Bent Line with Border and Accent Bar 8">
            <a:extLst>
              <a:ext uri="{FF2B5EF4-FFF2-40B4-BE49-F238E27FC236}">
                <a16:creationId xmlns:a16="http://schemas.microsoft.com/office/drawing/2014/main" id="{40E439C4-F927-4FE7-B1B1-55D954083940}"/>
              </a:ext>
            </a:extLst>
          </p:cNvPr>
          <p:cNvSpPr/>
          <p:nvPr/>
        </p:nvSpPr>
        <p:spPr bwMode="auto">
          <a:xfrm>
            <a:off x="5458119" y="1405428"/>
            <a:ext cx="3176834" cy="1007834"/>
          </a:xfrm>
          <a:prstGeom prst="accentBorderCallout2">
            <a:avLst>
              <a:gd name="adj1" fmla="val 18750"/>
              <a:gd name="adj2" fmla="val -8333"/>
              <a:gd name="adj3" fmla="val 18750"/>
              <a:gd name="adj4" fmla="val -16667"/>
              <a:gd name="adj5" fmla="val 77394"/>
              <a:gd name="adj6" fmla="val -33610"/>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Gill Sans" charset="0"/>
                <a:ea typeface="ヒラギノ角ゴ ProN W3" charset="0"/>
                <a:cs typeface="ヒラギノ角ゴ ProN W3" charset="0"/>
                <a:sym typeface="Gill Sans" charset="0"/>
              </a:rPr>
              <a:t>Hang signs around the venue to help everyone remember the new rules</a:t>
            </a:r>
          </a:p>
        </p:txBody>
      </p:sp>
      <p:sp>
        <p:nvSpPr>
          <p:cNvPr id="11" name="Callout: Bent Line with Border and Accent Bar 10">
            <a:extLst>
              <a:ext uri="{FF2B5EF4-FFF2-40B4-BE49-F238E27FC236}">
                <a16:creationId xmlns:a16="http://schemas.microsoft.com/office/drawing/2014/main" id="{B519745D-DC2D-414B-9052-D2E3D4D75BA6}"/>
              </a:ext>
            </a:extLst>
          </p:cNvPr>
          <p:cNvSpPr/>
          <p:nvPr/>
        </p:nvSpPr>
        <p:spPr bwMode="auto">
          <a:xfrm>
            <a:off x="254975" y="5251360"/>
            <a:ext cx="3498780" cy="1007834"/>
          </a:xfrm>
          <a:prstGeom prst="accentBorderCallout2">
            <a:avLst>
              <a:gd name="adj1" fmla="val 55229"/>
              <a:gd name="adj2" fmla="val 102943"/>
              <a:gd name="adj3" fmla="val 55228"/>
              <a:gd name="adj4" fmla="val 113623"/>
              <a:gd name="adj5" fmla="val 32497"/>
              <a:gd name="adj6" fmla="val 122842"/>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Gill Sans" charset="0"/>
                <a:ea typeface="ヒラギノ角ゴ ProN W3" charset="0"/>
                <a:cs typeface="ヒラギノ角ゴ ProN W3" charset="0"/>
                <a:sym typeface="Gill Sans" charset="0"/>
              </a:rPr>
              <a:t>These signs can be printed from </a:t>
            </a:r>
            <a:r>
              <a:rPr lang="en-US" sz="2000" dirty="0">
                <a:hlinkClick r:id="rId4"/>
              </a:rPr>
              <a:t>https://resources.specialolympics.org</a:t>
            </a:r>
            <a:endParaRPr kumimoji="0" lang="en-US" sz="2000" b="0" i="0" u="none" strike="noStrike" cap="none" normalizeH="0" baseline="0" dirty="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327582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EC30E-6AF0-40C3-B350-4AD4D7F930B2}"/>
              </a:ext>
            </a:extLst>
          </p:cNvPr>
          <p:cNvSpPr>
            <a:spLocks noGrp="1"/>
          </p:cNvSpPr>
          <p:nvPr>
            <p:ph type="title"/>
          </p:nvPr>
        </p:nvSpPr>
        <p:spPr/>
        <p:txBody>
          <a:bodyPr/>
          <a:lstStyle/>
          <a:p>
            <a:r>
              <a:rPr lang="en-US" dirty="0"/>
              <a:t>Arriving to practice</a:t>
            </a:r>
          </a:p>
        </p:txBody>
      </p:sp>
      <p:sp>
        <p:nvSpPr>
          <p:cNvPr id="3" name="Content Placeholder 2">
            <a:extLst>
              <a:ext uri="{FF2B5EF4-FFF2-40B4-BE49-F238E27FC236}">
                <a16:creationId xmlns:a16="http://schemas.microsoft.com/office/drawing/2014/main" id="{B56549C3-4E78-4EB3-A7A4-F54A8E36154A}"/>
              </a:ext>
            </a:extLst>
          </p:cNvPr>
          <p:cNvSpPr>
            <a:spLocks noGrp="1"/>
          </p:cNvSpPr>
          <p:nvPr>
            <p:ph idx="1"/>
          </p:nvPr>
        </p:nvSpPr>
        <p:spPr/>
        <p:txBody>
          <a:bodyPr/>
          <a:lstStyle/>
          <a:p>
            <a:pPr marL="342900" indent="-342900">
              <a:buFont typeface="Arial" panose="020B0604020202020204" pitchFamily="34" charset="0"/>
              <a:buChar char="•"/>
            </a:pPr>
            <a:r>
              <a:rPr lang="en-US" dirty="0"/>
              <a:t>Participants should wear a facemask in vehicles if taking public transportation or carpooling</a:t>
            </a:r>
          </a:p>
          <a:p>
            <a:pPr marL="342900" indent="-342900">
              <a:buFont typeface="Arial" panose="020B0604020202020204" pitchFamily="34" charset="0"/>
              <a:buChar char="•"/>
            </a:pPr>
            <a:r>
              <a:rPr lang="en-US" dirty="0"/>
              <a:t>Stagger arrival times to avoid crowds in the entrance area</a:t>
            </a:r>
          </a:p>
          <a:p>
            <a:pPr marL="638175" lvl="2" indent="-342900">
              <a:buFont typeface="Arial" panose="020B0604020202020204" pitchFamily="34" charset="0"/>
              <a:buChar char="•"/>
            </a:pPr>
            <a:r>
              <a:rPr lang="en-US" dirty="0"/>
              <a:t>Athletes arrive at 5-minute intervals</a:t>
            </a:r>
          </a:p>
          <a:p>
            <a:pPr marL="638175" lvl="2" indent="-342900">
              <a:buFont typeface="Arial" panose="020B0604020202020204" pitchFamily="34" charset="0"/>
              <a:buChar char="•"/>
            </a:pPr>
            <a:r>
              <a:rPr lang="en-US" dirty="0"/>
              <a:t>Athletes wait in the vehicle or parking lot until coach signals to enter</a:t>
            </a:r>
          </a:p>
          <a:p>
            <a:pPr marL="342900" indent="-342900">
              <a:buFont typeface="Arial" panose="020B0604020202020204" pitchFamily="34" charset="0"/>
              <a:buChar char="•"/>
            </a:pPr>
            <a:r>
              <a:rPr lang="en-US" dirty="0"/>
              <a:t>Make sure athletes bring a full water bottle</a:t>
            </a:r>
          </a:p>
          <a:p>
            <a:pPr marL="638175" lvl="2" indent="-342900">
              <a:buFont typeface="Arial" panose="020B0604020202020204" pitchFamily="34" charset="0"/>
              <a:buChar char="•"/>
            </a:pPr>
            <a:r>
              <a:rPr lang="en-US" dirty="0"/>
              <a:t>Drinking fountains should not be used</a:t>
            </a:r>
          </a:p>
          <a:p>
            <a:pPr marL="0" indent="0"/>
            <a:endParaRPr lang="en-US" dirty="0"/>
          </a:p>
        </p:txBody>
      </p:sp>
      <p:sp>
        <p:nvSpPr>
          <p:cNvPr id="4" name="Slide Number Placeholder 3">
            <a:extLst>
              <a:ext uri="{FF2B5EF4-FFF2-40B4-BE49-F238E27FC236}">
                <a16:creationId xmlns:a16="http://schemas.microsoft.com/office/drawing/2014/main" id="{282C347B-D6CD-4FA4-8BB6-EB1956108407}"/>
              </a:ext>
            </a:extLst>
          </p:cNvPr>
          <p:cNvSpPr>
            <a:spLocks noGrp="1"/>
          </p:cNvSpPr>
          <p:nvPr>
            <p:ph type="sldNum" sz="quarter" idx="10"/>
          </p:nvPr>
        </p:nvSpPr>
        <p:spPr/>
        <p:txBody>
          <a:bodyPr/>
          <a:lstStyle/>
          <a:p>
            <a:fld id="{62FADDA2-E13B-F548-856B-05843CC20AFE}" type="slidenum">
              <a:rPr lang="en-US" smtClean="0"/>
              <a:pPr/>
              <a:t>14</a:t>
            </a:fld>
            <a:endParaRPr lang="en-US" dirty="0"/>
          </a:p>
        </p:txBody>
      </p:sp>
    </p:spTree>
    <p:extLst>
      <p:ext uri="{BB962C8B-B14F-4D97-AF65-F5344CB8AC3E}">
        <p14:creationId xmlns:p14="http://schemas.microsoft.com/office/powerpoint/2010/main" val="54670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40963-2B2D-4DFC-9883-95AB9D3485F4}"/>
              </a:ext>
            </a:extLst>
          </p:cNvPr>
          <p:cNvSpPr>
            <a:spLocks noGrp="1"/>
          </p:cNvSpPr>
          <p:nvPr>
            <p:ph type="title"/>
          </p:nvPr>
        </p:nvSpPr>
        <p:spPr/>
        <p:txBody>
          <a:bodyPr/>
          <a:lstStyle/>
          <a:p>
            <a:r>
              <a:rPr lang="en-US" dirty="0"/>
              <a:t>Onsite screening </a:t>
            </a:r>
          </a:p>
        </p:txBody>
      </p:sp>
      <p:sp>
        <p:nvSpPr>
          <p:cNvPr id="3" name="Content Placeholder 2">
            <a:extLst>
              <a:ext uri="{FF2B5EF4-FFF2-40B4-BE49-F238E27FC236}">
                <a16:creationId xmlns:a16="http://schemas.microsoft.com/office/drawing/2014/main" id="{093CC6AE-4405-4853-9138-EED6949244C0}"/>
              </a:ext>
            </a:extLst>
          </p:cNvPr>
          <p:cNvSpPr>
            <a:spLocks noGrp="1"/>
          </p:cNvSpPr>
          <p:nvPr>
            <p:ph idx="1"/>
          </p:nvPr>
        </p:nvSpPr>
        <p:spPr/>
        <p:txBody>
          <a:bodyPr/>
          <a:lstStyle/>
          <a:p>
            <a:pPr marL="342900" indent="-342900">
              <a:buFont typeface="Arial" panose="020B0604020202020204" pitchFamily="34" charset="0"/>
              <a:buChar char="•"/>
            </a:pPr>
            <a:r>
              <a:rPr lang="en-US" dirty="0"/>
              <a:t>All participants (including coaches and volunteers) must complete onsite screening upon arrival</a:t>
            </a:r>
          </a:p>
          <a:p>
            <a:pPr marL="342900" indent="-342900">
              <a:buFont typeface="Arial" panose="020B0604020202020204" pitchFamily="34" charset="0"/>
              <a:buChar char="•"/>
            </a:pPr>
            <a:r>
              <a:rPr lang="en-US" dirty="0"/>
              <a:t>Create a safe screening area:</a:t>
            </a:r>
          </a:p>
          <a:p>
            <a:pPr marL="638175" lvl="2" indent="-342900">
              <a:buFont typeface="Arial" panose="020B0604020202020204" pitchFamily="34" charset="0"/>
              <a:buChar char="•"/>
            </a:pPr>
            <a:r>
              <a:rPr lang="en-US" dirty="0"/>
              <a:t>Single point of entry</a:t>
            </a:r>
          </a:p>
          <a:p>
            <a:pPr marL="638175" lvl="2" indent="-342900">
              <a:buFont typeface="Arial" panose="020B0604020202020204" pitchFamily="34" charset="0"/>
              <a:buChar char="•"/>
            </a:pPr>
            <a:r>
              <a:rPr lang="en-US" dirty="0"/>
              <a:t>Mark 6 feet for physical distancing</a:t>
            </a:r>
          </a:p>
          <a:p>
            <a:pPr marL="638175" lvl="2" indent="-342900">
              <a:buFont typeface="Arial" panose="020B0604020202020204" pitchFamily="34" charset="0"/>
              <a:buChar char="•"/>
            </a:pPr>
            <a:r>
              <a:rPr lang="en-US" dirty="0"/>
              <a:t>Hand sanitizer stations at entrance</a:t>
            </a:r>
          </a:p>
          <a:p>
            <a:pPr marL="0" indent="0"/>
            <a:endParaRPr lang="en-US" dirty="0"/>
          </a:p>
        </p:txBody>
      </p:sp>
      <p:sp>
        <p:nvSpPr>
          <p:cNvPr id="4" name="Slide Number Placeholder 3">
            <a:extLst>
              <a:ext uri="{FF2B5EF4-FFF2-40B4-BE49-F238E27FC236}">
                <a16:creationId xmlns:a16="http://schemas.microsoft.com/office/drawing/2014/main" id="{BD417DEA-F340-4638-8557-6B8B434FCD5B}"/>
              </a:ext>
            </a:extLst>
          </p:cNvPr>
          <p:cNvSpPr>
            <a:spLocks noGrp="1"/>
          </p:cNvSpPr>
          <p:nvPr>
            <p:ph type="sldNum" sz="quarter" idx="10"/>
          </p:nvPr>
        </p:nvSpPr>
        <p:spPr/>
        <p:txBody>
          <a:bodyPr/>
          <a:lstStyle/>
          <a:p>
            <a:fld id="{62FADDA2-E13B-F548-856B-05843CC20AFE}" type="slidenum">
              <a:rPr lang="en-US" smtClean="0"/>
              <a:pPr/>
              <a:t>15</a:t>
            </a:fld>
            <a:endParaRPr lang="en-US" dirty="0"/>
          </a:p>
        </p:txBody>
      </p:sp>
    </p:spTree>
    <p:extLst>
      <p:ext uri="{BB962C8B-B14F-4D97-AF65-F5344CB8AC3E}">
        <p14:creationId xmlns:p14="http://schemas.microsoft.com/office/powerpoint/2010/main" val="1058803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CEA04-89B4-43DA-84E4-1E48CCC6E35B}"/>
              </a:ext>
            </a:extLst>
          </p:cNvPr>
          <p:cNvSpPr>
            <a:spLocks noGrp="1"/>
          </p:cNvSpPr>
          <p:nvPr>
            <p:ph type="title"/>
          </p:nvPr>
        </p:nvSpPr>
        <p:spPr>
          <a:xfrm>
            <a:off x="167441" y="6793"/>
            <a:ext cx="7051823" cy="679007"/>
          </a:xfrm>
        </p:spPr>
        <p:txBody>
          <a:bodyPr wrap="square" anchor="ctr">
            <a:normAutofit/>
          </a:bodyPr>
          <a:lstStyle/>
          <a:p>
            <a:r>
              <a:rPr lang="en-US" sz="3200" dirty="0"/>
              <a:t>Onsite screening: Roster</a:t>
            </a:r>
          </a:p>
        </p:txBody>
      </p:sp>
      <p:sp>
        <p:nvSpPr>
          <p:cNvPr id="11" name="Content Placeholder 3">
            <a:extLst>
              <a:ext uri="{FF2B5EF4-FFF2-40B4-BE49-F238E27FC236}">
                <a16:creationId xmlns:a16="http://schemas.microsoft.com/office/drawing/2014/main" id="{302ED1B6-B6AF-44F0-9475-1BEB39B2E01A}"/>
              </a:ext>
            </a:extLst>
          </p:cNvPr>
          <p:cNvSpPr>
            <a:spLocks noGrp="1"/>
          </p:cNvSpPr>
          <p:nvPr>
            <p:ph sz="half" idx="2"/>
          </p:nvPr>
        </p:nvSpPr>
        <p:spPr>
          <a:xfrm>
            <a:off x="753573" y="4526058"/>
            <a:ext cx="7938412" cy="2132081"/>
          </a:xfrm>
        </p:spPr>
        <p:txBody>
          <a:bodyPr wrap="square" anchor="t">
            <a:normAutofit/>
          </a:bodyPr>
          <a:lstStyle/>
          <a:p>
            <a:pPr marL="342900" indent="-342900">
              <a:spcBef>
                <a:spcPts val="0"/>
              </a:spcBef>
              <a:buFont typeface="Arial" panose="020B0604020202020204" pitchFamily="34" charset="0"/>
              <a:buChar char="•"/>
            </a:pPr>
            <a:r>
              <a:rPr lang="en-US" sz="1600" dirty="0"/>
              <a:t>Roster must be completed at the start of every practice or event</a:t>
            </a:r>
          </a:p>
          <a:p>
            <a:pPr marL="342900" indent="-342900">
              <a:spcBef>
                <a:spcPts val="0"/>
              </a:spcBef>
              <a:buFont typeface="Arial" panose="020B0604020202020204" pitchFamily="34" charset="0"/>
              <a:buChar char="•"/>
            </a:pPr>
            <a:r>
              <a:rPr lang="en-US" sz="1600" dirty="0"/>
              <a:t>Names may be pre-entered to save time</a:t>
            </a:r>
          </a:p>
          <a:p>
            <a:pPr marL="342900" indent="-342900">
              <a:spcBef>
                <a:spcPts val="0"/>
              </a:spcBef>
              <a:buFont typeface="Arial" panose="020B0604020202020204" pitchFamily="34" charset="0"/>
              <a:buChar char="•"/>
            </a:pPr>
            <a:r>
              <a:rPr lang="en-US" sz="1600" dirty="0"/>
              <a:t>Recommend having one volunteer sign everyone in</a:t>
            </a:r>
          </a:p>
          <a:p>
            <a:pPr marL="638175" lvl="2" indent="-342900">
              <a:spcBef>
                <a:spcPts val="0"/>
              </a:spcBef>
              <a:buFont typeface="Arial" panose="020B0604020202020204" pitchFamily="34" charset="0"/>
              <a:buChar char="•"/>
            </a:pPr>
            <a:r>
              <a:rPr lang="en-US" dirty="0">
                <a:solidFill>
                  <a:schemeClr val="tx1"/>
                </a:solidFill>
              </a:rPr>
              <a:t>If each individual signs themselves in, you must provide one pen per person</a:t>
            </a:r>
          </a:p>
          <a:p>
            <a:pPr marL="342900" indent="-342900">
              <a:spcBef>
                <a:spcPts val="0"/>
              </a:spcBef>
              <a:buFont typeface="Arial" panose="020B0604020202020204" pitchFamily="34" charset="0"/>
              <a:buChar char="•"/>
            </a:pPr>
            <a:r>
              <a:rPr lang="en-US" sz="1600" dirty="0"/>
              <a:t>Rosters must be submitted to your regional office weekly by Monday at 8am. Coaches should keep copies of their rosters</a:t>
            </a:r>
          </a:p>
        </p:txBody>
      </p:sp>
      <p:sp>
        <p:nvSpPr>
          <p:cNvPr id="4" name="Slide Number Placeholder 3">
            <a:extLst>
              <a:ext uri="{FF2B5EF4-FFF2-40B4-BE49-F238E27FC236}">
                <a16:creationId xmlns:a16="http://schemas.microsoft.com/office/drawing/2014/main" id="{F7A0A29D-63E6-4028-AF39-3C1D8F36CC2B}"/>
              </a:ext>
            </a:extLst>
          </p:cNvPr>
          <p:cNvSpPr>
            <a:spLocks noGrp="1"/>
          </p:cNvSpPr>
          <p:nvPr>
            <p:ph type="sldNum" sz="quarter" idx="10"/>
          </p:nvPr>
        </p:nvSpPr>
        <p:spPr>
          <a:xfrm>
            <a:off x="554038" y="6470814"/>
            <a:ext cx="3498781" cy="187325"/>
          </a:xfrm>
        </p:spPr>
        <p:txBody>
          <a:bodyPr wrap="none" anchor="t">
            <a:normAutofit/>
          </a:bodyPr>
          <a:lstStyle/>
          <a:p>
            <a:pPr>
              <a:spcAft>
                <a:spcPts val="600"/>
              </a:spcAft>
            </a:pPr>
            <a:fld id="{62FADDA2-E13B-F548-856B-05843CC20AFE}" type="slidenum">
              <a:rPr lang="en-US" sz="800" smtClean="0"/>
              <a:pPr>
                <a:spcAft>
                  <a:spcPts val="600"/>
                </a:spcAft>
              </a:pPr>
              <a:t>16</a:t>
            </a:fld>
            <a:endParaRPr lang="en-US" sz="800"/>
          </a:p>
        </p:txBody>
      </p:sp>
      <p:pic>
        <p:nvPicPr>
          <p:cNvPr id="7" name="Picture 6">
            <a:extLst>
              <a:ext uri="{FF2B5EF4-FFF2-40B4-BE49-F238E27FC236}">
                <a16:creationId xmlns:a16="http://schemas.microsoft.com/office/drawing/2014/main" id="{40196BC6-A0E3-47D3-A879-9AFD54AAA185}"/>
              </a:ext>
            </a:extLst>
          </p:cNvPr>
          <p:cNvPicPr>
            <a:picLocks noChangeAspect="1"/>
          </p:cNvPicPr>
          <p:nvPr/>
        </p:nvPicPr>
        <p:blipFill>
          <a:blip r:embed="rId3"/>
          <a:stretch>
            <a:fillRect/>
          </a:stretch>
        </p:blipFill>
        <p:spPr>
          <a:xfrm>
            <a:off x="852419" y="685578"/>
            <a:ext cx="6400800" cy="3840480"/>
          </a:xfrm>
          <a:prstGeom prst="rect">
            <a:avLst/>
          </a:prstGeom>
        </p:spPr>
      </p:pic>
    </p:spTree>
    <p:extLst>
      <p:ext uri="{BB962C8B-B14F-4D97-AF65-F5344CB8AC3E}">
        <p14:creationId xmlns:p14="http://schemas.microsoft.com/office/powerpoint/2010/main" val="230955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5FEA7C-B68D-4A10-8D92-771F7FD1535B}"/>
              </a:ext>
            </a:extLst>
          </p:cNvPr>
          <p:cNvSpPr>
            <a:spLocks noGrp="1"/>
          </p:cNvSpPr>
          <p:nvPr>
            <p:ph type="title"/>
          </p:nvPr>
        </p:nvSpPr>
        <p:spPr/>
        <p:txBody>
          <a:bodyPr/>
          <a:lstStyle/>
          <a:p>
            <a:r>
              <a:rPr lang="en-US" dirty="0"/>
              <a:t>Onsite Screening Cont.</a:t>
            </a:r>
          </a:p>
        </p:txBody>
      </p:sp>
      <p:sp>
        <p:nvSpPr>
          <p:cNvPr id="7" name="Content Placeholder 6">
            <a:extLst>
              <a:ext uri="{FF2B5EF4-FFF2-40B4-BE49-F238E27FC236}">
                <a16:creationId xmlns:a16="http://schemas.microsoft.com/office/drawing/2014/main" id="{41105506-30A5-422F-AA96-E8687EFF08DB}"/>
              </a:ext>
            </a:extLst>
          </p:cNvPr>
          <p:cNvSpPr>
            <a:spLocks noGrp="1"/>
          </p:cNvSpPr>
          <p:nvPr>
            <p:ph idx="1"/>
          </p:nvPr>
        </p:nvSpPr>
        <p:spPr>
          <a:xfrm>
            <a:off x="544513" y="1584960"/>
            <a:ext cx="7912100" cy="4425506"/>
          </a:xfrm>
        </p:spPr>
        <p:txBody>
          <a:bodyPr/>
          <a:lstStyle/>
          <a:p>
            <a:pPr marL="342900" indent="-342900">
              <a:buFont typeface="Arial" panose="020B0604020202020204" pitchFamily="34" charset="0"/>
              <a:buChar char="•"/>
            </a:pPr>
            <a:r>
              <a:rPr lang="en-US" sz="2800" dirty="0"/>
              <a:t>Screening questions include:</a:t>
            </a:r>
          </a:p>
          <a:p>
            <a:pPr marL="387350" lvl="1" indent="-342900">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In the last 14 days have you had contact with someone who has been sick with COVID-19?</a:t>
            </a:r>
          </a:p>
          <a:p>
            <a:pPr marL="387350" lvl="1" indent="-342900">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Have you had a fever in the last week (100.4 or higher)?</a:t>
            </a:r>
          </a:p>
          <a:p>
            <a:pPr marL="387350" lvl="1" indent="-342900">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Do you have a cough and/or difficulty breathing?</a:t>
            </a:r>
          </a:p>
          <a:p>
            <a:pPr marL="387350" lvl="1" indent="-342900">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Do you have any other signs or symptoms of COVID-19 (such as loss of taste or smell, fatigue, or headaches)?</a:t>
            </a:r>
            <a:endParaRPr lang="en-US" sz="18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Following </a:t>
            </a:r>
            <a:r>
              <a:rPr lang="en-US" sz="2400" dirty="0">
                <a:ea typeface="Calibri" panose="020F0502020204030204" pitchFamily="34" charset="0"/>
                <a:cs typeface="Times New Roman" panose="02020603050405020304" pitchFamily="18" charset="0"/>
              </a:rPr>
              <a:t>screening questions temperature checks will be done</a:t>
            </a:r>
          </a:p>
          <a:p>
            <a:pPr marL="387350" lvl="1" indent="-342900">
              <a:buFont typeface="Arial" panose="020B0604020202020204" pitchFamily="34" charset="0"/>
              <a:buChar char="•"/>
            </a:pPr>
            <a:r>
              <a:rPr lang="en-US" sz="1800" dirty="0">
                <a:ea typeface="Calibri" panose="020F0502020204030204" pitchFamily="34" charset="0"/>
                <a:cs typeface="Times New Roman" panose="02020603050405020304" pitchFamily="18" charset="0"/>
              </a:rPr>
              <a:t>If higher than 100.4 wait and retest after 5 minutes</a:t>
            </a:r>
            <a:endParaRPr lang="en-US" sz="1800" dirty="0">
              <a:effectLst/>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1963F7F-306B-4E23-B2B6-8FC79BD576B7}"/>
              </a:ext>
            </a:extLst>
          </p:cNvPr>
          <p:cNvSpPr>
            <a:spLocks noGrp="1"/>
          </p:cNvSpPr>
          <p:nvPr>
            <p:ph type="sldNum" sz="quarter" idx="10"/>
          </p:nvPr>
        </p:nvSpPr>
        <p:spPr/>
        <p:txBody>
          <a:bodyPr/>
          <a:lstStyle/>
          <a:p>
            <a:fld id="{65259849-736F-2C48-9F66-0F7642C7CEF8}" type="slidenum">
              <a:rPr lang="en-US" smtClean="0"/>
              <a:pPr/>
              <a:t>17</a:t>
            </a:fld>
            <a:endParaRPr lang="en-US" dirty="0"/>
          </a:p>
        </p:txBody>
      </p:sp>
    </p:spTree>
    <p:extLst>
      <p:ext uri="{BB962C8B-B14F-4D97-AF65-F5344CB8AC3E}">
        <p14:creationId xmlns:p14="http://schemas.microsoft.com/office/powerpoint/2010/main" val="2272589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5C1C4-2CAD-4EC3-A308-3BE032C20368}"/>
              </a:ext>
            </a:extLst>
          </p:cNvPr>
          <p:cNvSpPr>
            <a:spLocks noGrp="1"/>
          </p:cNvSpPr>
          <p:nvPr>
            <p:ph type="title"/>
          </p:nvPr>
        </p:nvSpPr>
        <p:spPr/>
        <p:txBody>
          <a:bodyPr/>
          <a:lstStyle/>
          <a:p>
            <a:r>
              <a:rPr lang="en-US" dirty="0"/>
              <a:t>What if someone fails the screening?</a:t>
            </a:r>
          </a:p>
        </p:txBody>
      </p:sp>
      <p:sp>
        <p:nvSpPr>
          <p:cNvPr id="3" name="Content Placeholder 2">
            <a:extLst>
              <a:ext uri="{FF2B5EF4-FFF2-40B4-BE49-F238E27FC236}">
                <a16:creationId xmlns:a16="http://schemas.microsoft.com/office/drawing/2014/main" id="{039482E2-54AA-4D58-81EA-7C748F733134}"/>
              </a:ext>
            </a:extLst>
          </p:cNvPr>
          <p:cNvSpPr>
            <a:spLocks noGrp="1"/>
          </p:cNvSpPr>
          <p:nvPr>
            <p:ph idx="1"/>
          </p:nvPr>
        </p:nvSpPr>
        <p:spPr>
          <a:xfrm>
            <a:off x="422593" y="1633727"/>
            <a:ext cx="7912100" cy="4243099"/>
          </a:xfrm>
        </p:spPr>
        <p:txBody>
          <a:bodyPr/>
          <a:lstStyle/>
          <a:p>
            <a:pPr marL="285750" indent="-28575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If anyone answers yes to the screening questions or has a fever of 100.4+ they will be sent home or isolated from other participants</a:t>
            </a:r>
          </a:p>
          <a:p>
            <a:pPr marL="285750" indent="-285750">
              <a:buFont typeface="Arial" panose="020B0604020202020204" pitchFamily="34" charset="0"/>
              <a:buChar char="•"/>
            </a:pPr>
            <a:r>
              <a:rPr lang="en-US" sz="2000" dirty="0">
                <a:ea typeface="Calibri" panose="020F0502020204030204" pitchFamily="34" charset="0"/>
                <a:cs typeface="Times New Roman" panose="02020603050405020304" pitchFamily="18" charset="0"/>
              </a:rPr>
              <a:t>Parents/caregivers should wait 10 minutes before they leave incase their athlete fails the screening</a:t>
            </a:r>
          </a:p>
          <a:p>
            <a:pPr marL="285750" indent="-285750">
              <a:buFont typeface="Arial" panose="020B0604020202020204" pitchFamily="34" charset="0"/>
              <a:buChar char="•"/>
            </a:pPr>
            <a:r>
              <a:rPr lang="en-US" sz="2000" dirty="0">
                <a:ea typeface="Calibri" panose="020F0502020204030204" pitchFamily="34" charset="0"/>
                <a:cs typeface="Times New Roman" panose="02020603050405020304" pitchFamily="18" charset="0"/>
              </a:rPr>
              <a:t>Athletes who carpool, take public transportation, or have their ride leave may wait in an isolation area. </a:t>
            </a:r>
          </a:p>
          <a:p>
            <a:pPr marL="285750" indent="-285750">
              <a:buFont typeface="Arial" panose="020B0604020202020204" pitchFamily="34" charset="0"/>
              <a:buChar char="•"/>
            </a:pPr>
            <a:r>
              <a:rPr lang="en-US" sz="2000" dirty="0">
                <a:ea typeface="Calibri" panose="020F0502020204030204" pitchFamily="34" charset="0"/>
                <a:cs typeface="Times New Roman" panose="02020603050405020304" pitchFamily="18" charset="0"/>
              </a:rPr>
              <a:t>Coach may provide drills and exercises for isolated athletes</a:t>
            </a:r>
          </a:p>
          <a:p>
            <a:pPr marL="285750" indent="-285750">
              <a:buFont typeface="Arial" panose="020B0604020202020204" pitchFamily="34" charset="0"/>
              <a:buChar char="•"/>
            </a:pPr>
            <a:r>
              <a:rPr lang="en-US" sz="2000" dirty="0">
                <a:ea typeface="Calibri" panose="020F0502020204030204" pitchFamily="34" charset="0"/>
                <a:cs typeface="Times New Roman" panose="02020603050405020304" pitchFamily="18" charset="0"/>
              </a:rPr>
              <a:t>Recommend they see a healthcare provider</a:t>
            </a:r>
          </a:p>
          <a:p>
            <a:pPr marL="285750" indent="-285750">
              <a:buFont typeface="Arial" panose="020B0604020202020204" pitchFamily="34" charset="0"/>
              <a:buChar char="•"/>
            </a:pPr>
            <a:r>
              <a:rPr lang="en-US" sz="2000" dirty="0">
                <a:ea typeface="Calibri" panose="020F0502020204030204" pitchFamily="34" charset="0"/>
                <a:cs typeface="Times New Roman" panose="02020603050405020304" pitchFamily="18" charset="0"/>
              </a:rPr>
              <a:t>Must be symptom free for 7 days or have a written doctors note in order to return to practice</a:t>
            </a:r>
          </a:p>
          <a:p>
            <a:endParaRPr lang="en-US" dirty="0"/>
          </a:p>
        </p:txBody>
      </p:sp>
      <p:sp>
        <p:nvSpPr>
          <p:cNvPr id="4" name="Slide Number Placeholder 3">
            <a:extLst>
              <a:ext uri="{FF2B5EF4-FFF2-40B4-BE49-F238E27FC236}">
                <a16:creationId xmlns:a16="http://schemas.microsoft.com/office/drawing/2014/main" id="{531A6835-AA65-4242-A2A9-44A1B2A76005}"/>
              </a:ext>
            </a:extLst>
          </p:cNvPr>
          <p:cNvSpPr>
            <a:spLocks noGrp="1"/>
          </p:cNvSpPr>
          <p:nvPr>
            <p:ph type="sldNum" sz="quarter" idx="10"/>
          </p:nvPr>
        </p:nvSpPr>
        <p:spPr/>
        <p:txBody>
          <a:bodyPr/>
          <a:lstStyle/>
          <a:p>
            <a:fld id="{62FADDA2-E13B-F548-856B-05843CC20AFE}" type="slidenum">
              <a:rPr lang="en-US" smtClean="0"/>
              <a:pPr/>
              <a:t>18</a:t>
            </a:fld>
            <a:endParaRPr lang="en-US" dirty="0"/>
          </a:p>
        </p:txBody>
      </p:sp>
    </p:spTree>
    <p:extLst>
      <p:ext uri="{BB962C8B-B14F-4D97-AF65-F5344CB8AC3E}">
        <p14:creationId xmlns:p14="http://schemas.microsoft.com/office/powerpoint/2010/main" val="233042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4F5A5-703F-46FA-A596-3E2F4F34528C}"/>
              </a:ext>
            </a:extLst>
          </p:cNvPr>
          <p:cNvSpPr>
            <a:spLocks noGrp="1"/>
          </p:cNvSpPr>
          <p:nvPr>
            <p:ph type="title"/>
          </p:nvPr>
        </p:nvSpPr>
        <p:spPr/>
        <p:txBody>
          <a:bodyPr/>
          <a:lstStyle/>
          <a:p>
            <a:r>
              <a:rPr lang="en-US" dirty="0"/>
              <a:t>Part 3: Practice Adjustments</a:t>
            </a:r>
          </a:p>
        </p:txBody>
      </p:sp>
      <p:sp>
        <p:nvSpPr>
          <p:cNvPr id="3" name="Slide Number Placeholder 2">
            <a:extLst>
              <a:ext uri="{FF2B5EF4-FFF2-40B4-BE49-F238E27FC236}">
                <a16:creationId xmlns:a16="http://schemas.microsoft.com/office/drawing/2014/main" id="{DD738955-DE8F-41AA-A118-0B0BAD192F74}"/>
              </a:ext>
            </a:extLst>
          </p:cNvPr>
          <p:cNvSpPr>
            <a:spLocks noGrp="1"/>
          </p:cNvSpPr>
          <p:nvPr>
            <p:ph type="sldNum" sz="quarter" idx="10"/>
          </p:nvPr>
        </p:nvSpPr>
        <p:spPr/>
        <p:txBody>
          <a:bodyPr/>
          <a:lstStyle/>
          <a:p>
            <a:fld id="{F4B88F72-1EA4-FE40-A5CA-BD0111E6622B}" type="slidenum">
              <a:rPr lang="en-US" smtClean="0"/>
              <a:pPr/>
              <a:t>19</a:t>
            </a:fld>
            <a:r>
              <a:rPr lang="en-US"/>
              <a:t> </a:t>
            </a:r>
            <a:endParaRPr lang="en-US" b="1" dirty="0">
              <a:latin typeface="Helvetica Neue"/>
              <a:cs typeface="Helvetica Neue"/>
            </a:endParaRPr>
          </a:p>
        </p:txBody>
      </p:sp>
    </p:spTree>
    <p:extLst>
      <p:ext uri="{BB962C8B-B14F-4D97-AF65-F5344CB8AC3E}">
        <p14:creationId xmlns:p14="http://schemas.microsoft.com/office/powerpoint/2010/main" val="32925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Goals of webinar</a:t>
            </a:r>
          </a:p>
        </p:txBody>
      </p:sp>
      <p:sp>
        <p:nvSpPr>
          <p:cNvPr id="6" name="Content Placeholder 5"/>
          <p:cNvSpPr>
            <a:spLocks noGrp="1"/>
          </p:cNvSpPr>
          <p:nvPr>
            <p:ph idx="1"/>
          </p:nvPr>
        </p:nvSpPr>
        <p:spPr/>
        <p:txBody>
          <a:bodyPr/>
          <a:lstStyle/>
          <a:p>
            <a:pPr marL="457200" indent="-457200">
              <a:buFont typeface="+mj-lt"/>
              <a:buAutoNum type="arabicPeriod"/>
            </a:pPr>
            <a:r>
              <a:rPr lang="en-US" dirty="0"/>
              <a:t>Inform participants of all steps they must take before hosting any in person activities</a:t>
            </a:r>
          </a:p>
          <a:p>
            <a:pPr marL="457200" indent="-457200">
              <a:buFont typeface="+mj-lt"/>
              <a:buAutoNum type="arabicPeriod"/>
            </a:pPr>
            <a:r>
              <a:rPr lang="en-US" dirty="0"/>
              <a:t>Educate participants about on-site screening procedures</a:t>
            </a:r>
          </a:p>
          <a:p>
            <a:pPr marL="457200" indent="-457200">
              <a:buFont typeface="+mj-lt"/>
              <a:buAutoNum type="arabicPeriod"/>
            </a:pPr>
            <a:r>
              <a:rPr lang="en-US" dirty="0"/>
              <a:t>Discuss necessary changes to practices as well as provide recommendations and resources for social distant drills</a:t>
            </a:r>
          </a:p>
          <a:p>
            <a:pPr marL="457200" indent="-457200">
              <a:buFont typeface="+mj-lt"/>
              <a:buAutoNum type="arabicPeriod"/>
            </a:pPr>
            <a:r>
              <a:rPr lang="en-US" dirty="0"/>
              <a:t>Answer all questions related to return to play</a:t>
            </a:r>
          </a:p>
        </p:txBody>
      </p:sp>
      <p:sp>
        <p:nvSpPr>
          <p:cNvPr id="4" name="Slide Number Placeholder 3"/>
          <p:cNvSpPr>
            <a:spLocks noGrp="1"/>
          </p:cNvSpPr>
          <p:nvPr>
            <p:ph type="sldNum" sz="quarter" idx="10"/>
          </p:nvPr>
        </p:nvSpPr>
        <p:spPr/>
        <p:txBody>
          <a:bodyPr/>
          <a:lstStyle/>
          <a:p>
            <a:fld id="{F4B88F72-1EA4-FE40-A5CA-BD0111E6622B}" type="slidenum">
              <a:rPr lang="en-US" smtClean="0"/>
              <a:pPr/>
              <a:t>2</a:t>
            </a:fld>
            <a:r>
              <a:rPr lang="en-US"/>
              <a:t> </a:t>
            </a:r>
            <a:endParaRPr lang="en-US" b="1" dirty="0">
              <a:latin typeface="Helvetica Neue"/>
              <a:cs typeface="Helvetica Neue"/>
            </a:endParaRPr>
          </a:p>
        </p:txBody>
      </p:sp>
    </p:spTree>
    <p:extLst>
      <p:ext uri="{BB962C8B-B14F-4D97-AF65-F5344CB8AC3E}">
        <p14:creationId xmlns:p14="http://schemas.microsoft.com/office/powerpoint/2010/main" val="1556516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EB93-ABD2-475C-8DCB-E3FB7019864E}"/>
              </a:ext>
            </a:extLst>
          </p:cNvPr>
          <p:cNvSpPr>
            <a:spLocks noGrp="1"/>
          </p:cNvSpPr>
          <p:nvPr>
            <p:ph type="title"/>
          </p:nvPr>
        </p:nvSpPr>
        <p:spPr/>
        <p:txBody>
          <a:bodyPr/>
          <a:lstStyle/>
          <a:p>
            <a:r>
              <a:rPr lang="en-US" dirty="0"/>
              <a:t>Practice adjustments</a:t>
            </a:r>
          </a:p>
        </p:txBody>
      </p:sp>
      <p:sp>
        <p:nvSpPr>
          <p:cNvPr id="3" name="Content Placeholder 2">
            <a:extLst>
              <a:ext uri="{FF2B5EF4-FFF2-40B4-BE49-F238E27FC236}">
                <a16:creationId xmlns:a16="http://schemas.microsoft.com/office/drawing/2014/main" id="{E14069C8-8A51-41E0-A075-54AB0DA80943}"/>
              </a:ext>
            </a:extLst>
          </p:cNvPr>
          <p:cNvSpPr>
            <a:spLocks noGrp="1"/>
          </p:cNvSpPr>
          <p:nvPr>
            <p:ph idx="1"/>
          </p:nvPr>
        </p:nvSpPr>
        <p:spPr>
          <a:xfrm>
            <a:off x="554038" y="1435193"/>
            <a:ext cx="7912100" cy="4464050"/>
          </a:xfrm>
        </p:spPr>
        <p:txBody>
          <a:bodyPr/>
          <a:lstStyle/>
          <a:p>
            <a:pPr marL="342900" indent="-342900">
              <a:buFont typeface="Arial" panose="020B0604020202020204" pitchFamily="34" charset="0"/>
              <a:buChar char="•"/>
            </a:pPr>
            <a:r>
              <a:rPr lang="en-US" sz="2000" dirty="0"/>
              <a:t>Enforce 6 ft. of distance in all space utilized</a:t>
            </a:r>
          </a:p>
          <a:p>
            <a:pPr marL="638175" lvl="2" indent="-342900">
              <a:buFont typeface="Arial" panose="020B0604020202020204" pitchFamily="34" charset="0"/>
              <a:buChar char="•"/>
            </a:pPr>
            <a:r>
              <a:rPr lang="en-US" sz="1400" dirty="0"/>
              <a:t>Use cones or markers to visually show</a:t>
            </a:r>
          </a:p>
          <a:p>
            <a:pPr marL="638175" lvl="2" indent="-342900">
              <a:buFont typeface="Arial" panose="020B0604020202020204" pitchFamily="34" charset="0"/>
              <a:buChar char="•"/>
            </a:pPr>
            <a:r>
              <a:rPr lang="en-US" sz="1400" dirty="0"/>
              <a:t>Includes team area where athletes keep belongings, warm-up area, and drill space</a:t>
            </a:r>
          </a:p>
          <a:p>
            <a:pPr marL="342900" indent="-342900">
              <a:buFont typeface="Arial" panose="020B0604020202020204" pitchFamily="34" charset="0"/>
              <a:buChar char="•"/>
            </a:pPr>
            <a:r>
              <a:rPr lang="en-US" sz="2000" dirty="0"/>
              <a:t>Enforcing new team rules</a:t>
            </a:r>
          </a:p>
          <a:p>
            <a:pPr marL="638175" lvl="2" indent="-342900">
              <a:buFont typeface="Arial" panose="020B0604020202020204" pitchFamily="34" charset="0"/>
              <a:buChar char="•"/>
            </a:pPr>
            <a:r>
              <a:rPr lang="en-US" sz="1400" dirty="0"/>
              <a:t>No high-fives, fist bumps, team huddles or hugging</a:t>
            </a:r>
          </a:p>
          <a:p>
            <a:pPr marL="342900" indent="-342900">
              <a:buFont typeface="Arial" panose="020B0604020202020204" pitchFamily="34" charset="0"/>
              <a:buChar char="•"/>
            </a:pPr>
            <a:r>
              <a:rPr lang="en-US" sz="2000" dirty="0"/>
              <a:t>No sharing supplies or personal equipment</a:t>
            </a:r>
          </a:p>
          <a:p>
            <a:pPr marL="638175" lvl="2" indent="-342900">
              <a:buFont typeface="Arial" panose="020B0604020202020204" pitchFamily="34" charset="0"/>
              <a:buChar char="•"/>
            </a:pPr>
            <a:r>
              <a:rPr lang="en-US" sz="1400" dirty="0"/>
              <a:t>All athletes should bring their own water bottles &amp; may not share </a:t>
            </a:r>
          </a:p>
          <a:p>
            <a:pPr marL="638175" lvl="2" indent="-342900">
              <a:buFont typeface="Arial" panose="020B0604020202020204" pitchFamily="34" charset="0"/>
              <a:buChar char="•"/>
            </a:pPr>
            <a:r>
              <a:rPr lang="en-US" sz="1400" dirty="0"/>
              <a:t>Cannot share uniforms (including practice pennies) or towels</a:t>
            </a:r>
          </a:p>
          <a:p>
            <a:pPr marL="342900" indent="-342900">
              <a:buFont typeface="Arial" panose="020B0604020202020204" pitchFamily="34" charset="0"/>
              <a:buChar char="•"/>
            </a:pPr>
            <a:r>
              <a:rPr lang="en-US" sz="2000" dirty="0"/>
              <a:t>Any shared sports equipment must be disinfected between athletes and at the end of practice</a:t>
            </a:r>
          </a:p>
          <a:p>
            <a:pPr marL="0" indent="0"/>
            <a:endParaRPr lang="en-US" sz="2200" dirty="0"/>
          </a:p>
          <a:p>
            <a:pPr marL="0" indent="0"/>
            <a:endParaRPr lang="en-US" dirty="0"/>
          </a:p>
        </p:txBody>
      </p:sp>
      <p:sp>
        <p:nvSpPr>
          <p:cNvPr id="4" name="Slide Number Placeholder 3">
            <a:extLst>
              <a:ext uri="{FF2B5EF4-FFF2-40B4-BE49-F238E27FC236}">
                <a16:creationId xmlns:a16="http://schemas.microsoft.com/office/drawing/2014/main" id="{ABA2FA31-E69B-46E9-8EAD-C5F4EAED7D6D}"/>
              </a:ext>
            </a:extLst>
          </p:cNvPr>
          <p:cNvSpPr>
            <a:spLocks noGrp="1"/>
          </p:cNvSpPr>
          <p:nvPr>
            <p:ph type="sldNum" sz="quarter" idx="10"/>
          </p:nvPr>
        </p:nvSpPr>
        <p:spPr/>
        <p:txBody>
          <a:bodyPr/>
          <a:lstStyle/>
          <a:p>
            <a:fld id="{62FADDA2-E13B-F548-856B-05843CC20AFE}" type="slidenum">
              <a:rPr lang="en-US" smtClean="0"/>
              <a:pPr/>
              <a:t>20</a:t>
            </a:fld>
            <a:endParaRPr lang="en-US" dirty="0"/>
          </a:p>
        </p:txBody>
      </p:sp>
    </p:spTree>
    <p:extLst>
      <p:ext uri="{BB962C8B-B14F-4D97-AF65-F5344CB8AC3E}">
        <p14:creationId xmlns:p14="http://schemas.microsoft.com/office/powerpoint/2010/main" val="277746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D03A6-8661-4CB2-A177-1794CA644604}"/>
              </a:ext>
            </a:extLst>
          </p:cNvPr>
          <p:cNvSpPr>
            <a:spLocks noGrp="1"/>
          </p:cNvSpPr>
          <p:nvPr>
            <p:ph type="title"/>
          </p:nvPr>
        </p:nvSpPr>
        <p:spPr/>
        <p:txBody>
          <a:bodyPr/>
          <a:lstStyle/>
          <a:p>
            <a:r>
              <a:rPr lang="en-US" dirty="0"/>
              <a:t>Practice adjustments cont. </a:t>
            </a:r>
          </a:p>
        </p:txBody>
      </p:sp>
      <p:sp>
        <p:nvSpPr>
          <p:cNvPr id="3" name="Content Placeholder 2">
            <a:extLst>
              <a:ext uri="{FF2B5EF4-FFF2-40B4-BE49-F238E27FC236}">
                <a16:creationId xmlns:a16="http://schemas.microsoft.com/office/drawing/2014/main" id="{37F45FE3-7311-4D97-A0EF-25E1060774D8}"/>
              </a:ext>
            </a:extLst>
          </p:cNvPr>
          <p:cNvSpPr>
            <a:spLocks noGrp="1"/>
          </p:cNvSpPr>
          <p:nvPr>
            <p:ph idx="1"/>
          </p:nvPr>
        </p:nvSpPr>
        <p:spPr/>
        <p:txBody>
          <a:bodyPr/>
          <a:lstStyle/>
          <a:p>
            <a:pPr marL="342900" indent="-342900">
              <a:buFont typeface="Arial" panose="020B0604020202020204" pitchFamily="34" charset="0"/>
              <a:buChar char="•"/>
            </a:pPr>
            <a:r>
              <a:rPr lang="en-US" dirty="0"/>
              <a:t>Stagger water breaks</a:t>
            </a:r>
          </a:p>
          <a:p>
            <a:pPr marL="342900" indent="-342900">
              <a:buFont typeface="Arial" panose="020B0604020202020204" pitchFamily="34" charset="0"/>
              <a:buChar char="•"/>
            </a:pPr>
            <a:r>
              <a:rPr lang="en-US" dirty="0"/>
              <a:t>Bathroom breaks one at a time</a:t>
            </a:r>
          </a:p>
          <a:p>
            <a:pPr marL="342900" indent="-342900">
              <a:buFont typeface="Arial" panose="020B0604020202020204" pitchFamily="34" charset="0"/>
              <a:buChar char="•"/>
            </a:pPr>
            <a:r>
              <a:rPr lang="en-US" dirty="0"/>
              <a:t>Injury assessment:</a:t>
            </a:r>
          </a:p>
          <a:p>
            <a:pPr marL="638175" lvl="2" indent="-342900">
              <a:buFont typeface="Arial" panose="020B0604020202020204" pitchFamily="34" charset="0"/>
              <a:buChar char="•"/>
            </a:pPr>
            <a:r>
              <a:rPr lang="en-US" dirty="0"/>
              <a:t>Use gloves</a:t>
            </a:r>
          </a:p>
          <a:p>
            <a:pPr marL="638175" lvl="2" indent="-342900">
              <a:buFont typeface="Arial" panose="020B0604020202020204" pitchFamily="34" charset="0"/>
              <a:buChar char="•"/>
            </a:pPr>
            <a:r>
              <a:rPr lang="en-US" dirty="0"/>
              <a:t>Wear a mask</a:t>
            </a:r>
          </a:p>
          <a:p>
            <a:pPr marL="638175" lvl="2" indent="-342900">
              <a:buFont typeface="Arial" panose="020B0604020202020204" pitchFamily="34" charset="0"/>
              <a:buChar char="•"/>
            </a:pPr>
            <a:r>
              <a:rPr lang="en-US" dirty="0"/>
              <a:t>Wash hands for 20 seconds </a:t>
            </a:r>
          </a:p>
          <a:p>
            <a:pPr marL="342900" indent="-342900">
              <a:buFont typeface="Arial" panose="020B0604020202020204" pitchFamily="34" charset="0"/>
              <a:buChar char="•"/>
            </a:pPr>
            <a:r>
              <a:rPr lang="en-US" dirty="0"/>
              <a:t>Make sure to cool down! COVID-19 is easily spread from heavy breathing so breathing should be slowed to normal before getting in a vehicle</a:t>
            </a:r>
          </a:p>
        </p:txBody>
      </p:sp>
      <p:sp>
        <p:nvSpPr>
          <p:cNvPr id="4" name="Slide Number Placeholder 3">
            <a:extLst>
              <a:ext uri="{FF2B5EF4-FFF2-40B4-BE49-F238E27FC236}">
                <a16:creationId xmlns:a16="http://schemas.microsoft.com/office/drawing/2014/main" id="{0961085D-2F04-4B56-88B0-B3C5DB6B33A7}"/>
              </a:ext>
            </a:extLst>
          </p:cNvPr>
          <p:cNvSpPr>
            <a:spLocks noGrp="1"/>
          </p:cNvSpPr>
          <p:nvPr>
            <p:ph type="sldNum" sz="quarter" idx="10"/>
          </p:nvPr>
        </p:nvSpPr>
        <p:spPr/>
        <p:txBody>
          <a:bodyPr/>
          <a:lstStyle/>
          <a:p>
            <a:fld id="{62FADDA2-E13B-F548-856B-05843CC20AFE}" type="slidenum">
              <a:rPr lang="en-US" smtClean="0"/>
              <a:pPr/>
              <a:t>21</a:t>
            </a:fld>
            <a:endParaRPr lang="en-US" dirty="0"/>
          </a:p>
        </p:txBody>
      </p:sp>
    </p:spTree>
    <p:extLst>
      <p:ext uri="{BB962C8B-B14F-4D97-AF65-F5344CB8AC3E}">
        <p14:creationId xmlns:p14="http://schemas.microsoft.com/office/powerpoint/2010/main" val="3031809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93815-8729-4552-A4A3-25E958E1CB0D}"/>
              </a:ext>
            </a:extLst>
          </p:cNvPr>
          <p:cNvSpPr>
            <a:spLocks noGrp="1"/>
          </p:cNvSpPr>
          <p:nvPr>
            <p:ph type="title"/>
          </p:nvPr>
        </p:nvSpPr>
        <p:spPr/>
        <p:txBody>
          <a:bodyPr/>
          <a:lstStyle/>
          <a:p>
            <a:r>
              <a:rPr lang="en-US" dirty="0"/>
              <a:t>Leaving practice</a:t>
            </a:r>
          </a:p>
        </p:txBody>
      </p:sp>
      <p:sp>
        <p:nvSpPr>
          <p:cNvPr id="3" name="Content Placeholder 2">
            <a:extLst>
              <a:ext uri="{FF2B5EF4-FFF2-40B4-BE49-F238E27FC236}">
                <a16:creationId xmlns:a16="http://schemas.microsoft.com/office/drawing/2014/main" id="{E69DC998-17EB-4C0E-B9B9-28BE0D26BF6C}"/>
              </a:ext>
            </a:extLst>
          </p:cNvPr>
          <p:cNvSpPr>
            <a:spLocks noGrp="1"/>
          </p:cNvSpPr>
          <p:nvPr>
            <p:ph idx="1"/>
          </p:nvPr>
        </p:nvSpPr>
        <p:spPr/>
        <p:txBody>
          <a:bodyPr/>
          <a:lstStyle/>
          <a:p>
            <a:pPr marL="342900" indent="-342900">
              <a:buFont typeface="Arial" panose="020B0604020202020204" pitchFamily="34" charset="0"/>
              <a:buChar char="•"/>
            </a:pPr>
            <a:r>
              <a:rPr lang="en-US" dirty="0"/>
              <a:t>Stagger departure</a:t>
            </a:r>
          </a:p>
          <a:p>
            <a:pPr marL="342900" indent="-342900">
              <a:buFont typeface="Arial" panose="020B0604020202020204" pitchFamily="34" charset="0"/>
              <a:buChar char="•"/>
            </a:pPr>
            <a:r>
              <a:rPr lang="en-US" dirty="0"/>
              <a:t>Wash/sanitize hands</a:t>
            </a:r>
          </a:p>
          <a:p>
            <a:pPr marL="342900" indent="-342900">
              <a:buFont typeface="Arial" panose="020B0604020202020204" pitchFamily="34" charset="0"/>
              <a:buChar char="•"/>
            </a:pPr>
            <a:r>
              <a:rPr lang="en-US" dirty="0"/>
              <a:t>Sanitize all equipment</a:t>
            </a:r>
          </a:p>
        </p:txBody>
      </p:sp>
      <p:sp>
        <p:nvSpPr>
          <p:cNvPr id="4" name="Slide Number Placeholder 3">
            <a:extLst>
              <a:ext uri="{FF2B5EF4-FFF2-40B4-BE49-F238E27FC236}">
                <a16:creationId xmlns:a16="http://schemas.microsoft.com/office/drawing/2014/main" id="{A8F3680A-2EE4-4906-B0AA-B224955A3084}"/>
              </a:ext>
            </a:extLst>
          </p:cNvPr>
          <p:cNvSpPr>
            <a:spLocks noGrp="1"/>
          </p:cNvSpPr>
          <p:nvPr>
            <p:ph type="sldNum" sz="quarter" idx="10"/>
          </p:nvPr>
        </p:nvSpPr>
        <p:spPr/>
        <p:txBody>
          <a:bodyPr/>
          <a:lstStyle/>
          <a:p>
            <a:fld id="{62FADDA2-E13B-F548-856B-05843CC20AFE}" type="slidenum">
              <a:rPr lang="en-US" smtClean="0"/>
              <a:pPr/>
              <a:t>22</a:t>
            </a:fld>
            <a:endParaRPr lang="en-US" dirty="0"/>
          </a:p>
        </p:txBody>
      </p:sp>
    </p:spTree>
    <p:extLst>
      <p:ext uri="{BB962C8B-B14F-4D97-AF65-F5344CB8AC3E}">
        <p14:creationId xmlns:p14="http://schemas.microsoft.com/office/powerpoint/2010/main" val="2108415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8025-D80C-43AC-B59A-6666624C02CD}"/>
              </a:ext>
            </a:extLst>
          </p:cNvPr>
          <p:cNvSpPr>
            <a:spLocks noGrp="1"/>
          </p:cNvSpPr>
          <p:nvPr>
            <p:ph type="title"/>
          </p:nvPr>
        </p:nvSpPr>
        <p:spPr/>
        <p:txBody>
          <a:bodyPr/>
          <a:lstStyle/>
          <a:p>
            <a:r>
              <a:rPr lang="en-US" dirty="0"/>
              <a:t>Section 1 Summary</a:t>
            </a:r>
          </a:p>
        </p:txBody>
      </p:sp>
      <p:sp>
        <p:nvSpPr>
          <p:cNvPr id="4" name="Slide Number Placeholder 3">
            <a:extLst>
              <a:ext uri="{FF2B5EF4-FFF2-40B4-BE49-F238E27FC236}">
                <a16:creationId xmlns:a16="http://schemas.microsoft.com/office/drawing/2014/main" id="{04E781C5-568A-4B38-B367-6320600E2A45}"/>
              </a:ext>
            </a:extLst>
          </p:cNvPr>
          <p:cNvSpPr>
            <a:spLocks noGrp="1"/>
          </p:cNvSpPr>
          <p:nvPr>
            <p:ph type="sldNum" sz="quarter" idx="10"/>
          </p:nvPr>
        </p:nvSpPr>
        <p:spPr/>
        <p:txBody>
          <a:bodyPr/>
          <a:lstStyle/>
          <a:p>
            <a:fld id="{62FADDA2-E13B-F548-856B-05843CC20AFE}" type="slidenum">
              <a:rPr lang="en-US" smtClean="0"/>
              <a:pPr/>
              <a:t>23</a:t>
            </a:fld>
            <a:endParaRPr lang="en-US" dirty="0"/>
          </a:p>
        </p:txBody>
      </p:sp>
      <p:graphicFrame>
        <p:nvGraphicFramePr>
          <p:cNvPr id="5" name="Table 5">
            <a:extLst>
              <a:ext uri="{FF2B5EF4-FFF2-40B4-BE49-F238E27FC236}">
                <a16:creationId xmlns:a16="http://schemas.microsoft.com/office/drawing/2014/main" id="{D5D88809-4BF4-44FE-B08C-4C5664EB6659}"/>
              </a:ext>
            </a:extLst>
          </p:cNvPr>
          <p:cNvGraphicFramePr>
            <a:graphicFrameLocks noGrp="1"/>
          </p:cNvGraphicFramePr>
          <p:nvPr>
            <p:extLst>
              <p:ext uri="{D42A27DB-BD31-4B8C-83A1-F6EECF244321}">
                <p14:modId xmlns:p14="http://schemas.microsoft.com/office/powerpoint/2010/main" val="176296747"/>
              </p:ext>
            </p:extLst>
          </p:nvPr>
        </p:nvGraphicFramePr>
        <p:xfrm>
          <a:off x="568177" y="1894150"/>
          <a:ext cx="8123061" cy="3891280"/>
        </p:xfrm>
        <a:graphic>
          <a:graphicData uri="http://schemas.openxmlformats.org/drawingml/2006/table">
            <a:tbl>
              <a:tblPr firstRow="1" bandRow="1">
                <a:tableStyleId>{5C22544A-7EE6-4342-B048-85BDC9FD1C3A}</a:tableStyleId>
              </a:tblPr>
              <a:tblGrid>
                <a:gridCol w="2707687">
                  <a:extLst>
                    <a:ext uri="{9D8B030D-6E8A-4147-A177-3AD203B41FA5}">
                      <a16:colId xmlns:a16="http://schemas.microsoft.com/office/drawing/2014/main" val="1464939871"/>
                    </a:ext>
                  </a:extLst>
                </a:gridCol>
                <a:gridCol w="2707687">
                  <a:extLst>
                    <a:ext uri="{9D8B030D-6E8A-4147-A177-3AD203B41FA5}">
                      <a16:colId xmlns:a16="http://schemas.microsoft.com/office/drawing/2014/main" val="2282662984"/>
                    </a:ext>
                  </a:extLst>
                </a:gridCol>
                <a:gridCol w="2707687">
                  <a:extLst>
                    <a:ext uri="{9D8B030D-6E8A-4147-A177-3AD203B41FA5}">
                      <a16:colId xmlns:a16="http://schemas.microsoft.com/office/drawing/2014/main" val="3713400101"/>
                    </a:ext>
                  </a:extLst>
                </a:gridCol>
              </a:tblGrid>
              <a:tr h="370840">
                <a:tc>
                  <a:txBody>
                    <a:bodyPr/>
                    <a:lstStyle/>
                    <a:p>
                      <a:r>
                        <a:rPr lang="en-US" dirty="0"/>
                        <a:t>Before you begin</a:t>
                      </a:r>
                    </a:p>
                  </a:txBody>
                  <a:tcPr/>
                </a:tc>
                <a:tc>
                  <a:txBody>
                    <a:bodyPr/>
                    <a:lstStyle/>
                    <a:p>
                      <a:r>
                        <a:rPr lang="en-US" dirty="0"/>
                        <a:t>During Practice</a:t>
                      </a:r>
                    </a:p>
                  </a:txBody>
                  <a:tcPr/>
                </a:tc>
                <a:tc>
                  <a:txBody>
                    <a:bodyPr/>
                    <a:lstStyle/>
                    <a:p>
                      <a:r>
                        <a:rPr lang="en-US" dirty="0"/>
                        <a:t>After Practice</a:t>
                      </a:r>
                    </a:p>
                  </a:txBody>
                  <a:tcPr/>
                </a:tc>
                <a:extLst>
                  <a:ext uri="{0D108BD9-81ED-4DB2-BD59-A6C34878D82A}">
                    <a16:rowId xmlns:a16="http://schemas.microsoft.com/office/drawing/2014/main" val="1059260945"/>
                  </a:ext>
                </a:extLst>
              </a:tr>
              <a:tr h="370840">
                <a:tc>
                  <a:txBody>
                    <a:bodyPr/>
                    <a:lstStyle/>
                    <a:p>
                      <a:r>
                        <a:rPr lang="en-US" dirty="0"/>
                        <a:t>Attend return to play webinar – coaches</a:t>
                      </a:r>
                    </a:p>
                  </a:txBody>
                  <a:tcPr/>
                </a:tc>
                <a:tc>
                  <a:txBody>
                    <a:bodyPr/>
                    <a:lstStyle/>
                    <a:p>
                      <a:r>
                        <a:rPr lang="en-US" dirty="0"/>
                        <a:t>Complete roster sign in sheet</a:t>
                      </a:r>
                    </a:p>
                  </a:txBody>
                  <a:tcPr/>
                </a:tc>
                <a:tc>
                  <a:txBody>
                    <a:bodyPr/>
                    <a:lstStyle/>
                    <a:p>
                      <a:r>
                        <a:rPr lang="en-US" dirty="0"/>
                        <a:t>Submit your roster sign in sheet to your regional office</a:t>
                      </a:r>
                    </a:p>
                  </a:txBody>
                  <a:tcPr/>
                </a:tc>
                <a:extLst>
                  <a:ext uri="{0D108BD9-81ED-4DB2-BD59-A6C34878D82A}">
                    <a16:rowId xmlns:a16="http://schemas.microsoft.com/office/drawing/2014/main" val="3278530242"/>
                  </a:ext>
                </a:extLst>
              </a:tr>
              <a:tr h="370840">
                <a:tc>
                  <a:txBody>
                    <a:bodyPr/>
                    <a:lstStyle/>
                    <a:p>
                      <a:r>
                        <a:rPr lang="en-US" dirty="0"/>
                        <a:t>Complete Coronavirus Outbreak: What you need to know online training – Coaches &amp; Volunteers</a:t>
                      </a:r>
                    </a:p>
                  </a:txBody>
                  <a:tcPr/>
                </a:tc>
                <a:tc>
                  <a:txBody>
                    <a:bodyPr/>
                    <a:lstStyle/>
                    <a:p>
                      <a:r>
                        <a:rPr lang="en-US" dirty="0"/>
                        <a:t>Answer screening questions</a:t>
                      </a:r>
                    </a:p>
                  </a:txBody>
                  <a:tcPr/>
                </a:tc>
                <a:tc>
                  <a:txBody>
                    <a:bodyPr/>
                    <a:lstStyle/>
                    <a:p>
                      <a:r>
                        <a:rPr lang="en-US" dirty="0"/>
                        <a:t>Notify SOMI if anyone does test positive for covid-19</a:t>
                      </a:r>
                    </a:p>
                  </a:txBody>
                  <a:tcPr/>
                </a:tc>
                <a:extLst>
                  <a:ext uri="{0D108BD9-81ED-4DB2-BD59-A6C34878D82A}">
                    <a16:rowId xmlns:a16="http://schemas.microsoft.com/office/drawing/2014/main" val="2118162794"/>
                  </a:ext>
                </a:extLst>
              </a:tr>
              <a:tr h="370840">
                <a:tc>
                  <a:txBody>
                    <a:bodyPr/>
                    <a:lstStyle/>
                    <a:p>
                      <a:pPr marL="0" marR="0" lvl="0" indent="0" algn="l" defTabSz="321457" rtl="0" eaLnBrk="1" fontAlgn="auto" latinLnBrk="0" hangingPunct="1">
                        <a:lnSpc>
                          <a:spcPct val="100000"/>
                        </a:lnSpc>
                        <a:spcBef>
                          <a:spcPts val="0"/>
                        </a:spcBef>
                        <a:spcAft>
                          <a:spcPts val="0"/>
                        </a:spcAft>
                        <a:buClrTx/>
                        <a:buSzTx/>
                        <a:buFontTx/>
                        <a:buNone/>
                        <a:tabLst/>
                        <a:defRPr/>
                      </a:pPr>
                      <a:r>
                        <a:rPr lang="en-US" dirty="0"/>
                        <a:t>Complete Return to Activities online training – Coaches &amp; Volunteers</a:t>
                      </a:r>
                    </a:p>
                  </a:txBody>
                  <a:tcPr/>
                </a:tc>
                <a:tc>
                  <a:txBody>
                    <a:bodyPr/>
                    <a:lstStyle/>
                    <a:p>
                      <a:r>
                        <a:rPr lang="en-US" dirty="0"/>
                        <a:t>Social distancing whenever possible </a:t>
                      </a:r>
                    </a:p>
                  </a:txBody>
                  <a:tcPr/>
                </a:tc>
                <a:tc>
                  <a:txBody>
                    <a:bodyPr/>
                    <a:lstStyle/>
                    <a:p>
                      <a:endParaRPr lang="en-US"/>
                    </a:p>
                  </a:txBody>
                  <a:tcPr/>
                </a:tc>
                <a:extLst>
                  <a:ext uri="{0D108BD9-81ED-4DB2-BD59-A6C34878D82A}">
                    <a16:rowId xmlns:a16="http://schemas.microsoft.com/office/drawing/2014/main" val="2904296351"/>
                  </a:ext>
                </a:extLst>
              </a:tr>
              <a:tr h="370840">
                <a:tc>
                  <a:txBody>
                    <a:bodyPr/>
                    <a:lstStyle/>
                    <a:p>
                      <a:r>
                        <a:rPr lang="en-US" dirty="0"/>
                        <a:t>Complete COVID-19 Participation waiver and risk assessment form – Everyone attending practice!</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748964118"/>
                  </a:ext>
                </a:extLst>
              </a:tr>
              <a:tr h="370840">
                <a:tc>
                  <a:txBody>
                    <a:bodyPr/>
                    <a:lstStyle/>
                    <a:p>
                      <a:r>
                        <a:rPr lang="en-US" dirty="0"/>
                        <a:t>Submit your roster to your regional office</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47092066"/>
                  </a:ext>
                </a:extLst>
              </a:tr>
              <a:tr h="370840">
                <a:tc>
                  <a:txBody>
                    <a:bodyPr/>
                    <a:lstStyle/>
                    <a:p>
                      <a:r>
                        <a:rPr lang="en-US" dirty="0"/>
                        <a:t>Receive approval from SOMI to begin practice</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606875725"/>
                  </a:ext>
                </a:extLst>
              </a:tr>
            </a:tbl>
          </a:graphicData>
        </a:graphic>
      </p:graphicFrame>
    </p:spTree>
    <p:extLst>
      <p:ext uri="{BB962C8B-B14F-4D97-AF65-F5344CB8AC3E}">
        <p14:creationId xmlns:p14="http://schemas.microsoft.com/office/powerpoint/2010/main" val="1239268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335C7-4F3C-4072-B305-7156996E49F4}"/>
              </a:ext>
            </a:extLst>
          </p:cNvPr>
          <p:cNvSpPr>
            <a:spLocks noGrp="1"/>
          </p:cNvSpPr>
          <p:nvPr>
            <p:ph type="title"/>
          </p:nvPr>
        </p:nvSpPr>
        <p:spPr/>
        <p:txBody>
          <a:bodyPr/>
          <a:lstStyle/>
          <a:p>
            <a:r>
              <a:rPr lang="en-US" dirty="0"/>
              <a:t>Questions?</a:t>
            </a:r>
          </a:p>
        </p:txBody>
      </p:sp>
      <p:sp>
        <p:nvSpPr>
          <p:cNvPr id="4" name="Slide Number Placeholder 3">
            <a:extLst>
              <a:ext uri="{FF2B5EF4-FFF2-40B4-BE49-F238E27FC236}">
                <a16:creationId xmlns:a16="http://schemas.microsoft.com/office/drawing/2014/main" id="{01465E62-3DAC-4280-B9BA-8B1E80925BF5}"/>
              </a:ext>
            </a:extLst>
          </p:cNvPr>
          <p:cNvSpPr>
            <a:spLocks noGrp="1"/>
          </p:cNvSpPr>
          <p:nvPr>
            <p:ph type="sldNum" sz="quarter" idx="10"/>
          </p:nvPr>
        </p:nvSpPr>
        <p:spPr/>
        <p:txBody>
          <a:bodyPr/>
          <a:lstStyle/>
          <a:p>
            <a:fld id="{62FADDA2-E13B-F548-856B-05843CC20AFE}" type="slidenum">
              <a:rPr lang="en-US" smtClean="0"/>
              <a:pPr/>
              <a:t>24</a:t>
            </a:fld>
            <a:endParaRPr lang="en-US" dirty="0"/>
          </a:p>
        </p:txBody>
      </p:sp>
    </p:spTree>
    <p:extLst>
      <p:ext uri="{BB962C8B-B14F-4D97-AF65-F5344CB8AC3E}">
        <p14:creationId xmlns:p14="http://schemas.microsoft.com/office/powerpoint/2010/main" val="3560847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1EB0FA-0ECC-4FC2-B648-290F38868D2D}"/>
              </a:ext>
            </a:extLst>
          </p:cNvPr>
          <p:cNvSpPr>
            <a:spLocks noGrp="1"/>
          </p:cNvSpPr>
          <p:nvPr>
            <p:ph type="title"/>
          </p:nvPr>
        </p:nvSpPr>
        <p:spPr>
          <a:xfrm>
            <a:off x="544513" y="1003596"/>
            <a:ext cx="7902575" cy="1195388"/>
          </a:xfrm>
        </p:spPr>
        <p:txBody>
          <a:bodyPr/>
          <a:lstStyle/>
          <a:p>
            <a:r>
              <a:rPr lang="en-US" dirty="0"/>
              <a:t>Part 1: Required Trainings and Forms</a:t>
            </a:r>
          </a:p>
        </p:txBody>
      </p:sp>
      <p:sp>
        <p:nvSpPr>
          <p:cNvPr id="4" name="Slide Number Placeholder 3">
            <a:extLst>
              <a:ext uri="{FF2B5EF4-FFF2-40B4-BE49-F238E27FC236}">
                <a16:creationId xmlns:a16="http://schemas.microsoft.com/office/drawing/2014/main" id="{605B05C9-9893-48C5-94A9-4840B8A987D9}"/>
              </a:ext>
            </a:extLst>
          </p:cNvPr>
          <p:cNvSpPr>
            <a:spLocks noGrp="1"/>
          </p:cNvSpPr>
          <p:nvPr>
            <p:ph type="sldNum" sz="quarter" idx="10"/>
          </p:nvPr>
        </p:nvSpPr>
        <p:spPr/>
        <p:txBody>
          <a:bodyPr/>
          <a:lstStyle/>
          <a:p>
            <a:fld id="{F4B88F72-1EA4-FE40-A5CA-BD0111E6622B}" type="slidenum">
              <a:rPr lang="en-US" smtClean="0"/>
              <a:pPr/>
              <a:t>3</a:t>
            </a:fld>
            <a:r>
              <a:rPr lang="en-US"/>
              <a:t> </a:t>
            </a:r>
            <a:endParaRPr lang="en-US" b="1" dirty="0">
              <a:latin typeface="Helvetica Neue"/>
              <a:cs typeface="Helvetica Neue"/>
            </a:endParaRPr>
          </a:p>
        </p:txBody>
      </p:sp>
    </p:spTree>
    <p:extLst>
      <p:ext uri="{BB962C8B-B14F-4D97-AF65-F5344CB8AC3E}">
        <p14:creationId xmlns:p14="http://schemas.microsoft.com/office/powerpoint/2010/main" val="107924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E3B0E-76DB-4621-8CA8-D7277DF29ED0}"/>
              </a:ext>
            </a:extLst>
          </p:cNvPr>
          <p:cNvSpPr>
            <a:spLocks noGrp="1"/>
          </p:cNvSpPr>
          <p:nvPr>
            <p:ph type="title"/>
          </p:nvPr>
        </p:nvSpPr>
        <p:spPr>
          <a:xfrm>
            <a:off x="544513" y="366712"/>
            <a:ext cx="7051823" cy="1109499"/>
          </a:xfrm>
        </p:spPr>
        <p:txBody>
          <a:bodyPr/>
          <a:lstStyle/>
          <a:p>
            <a:r>
              <a:rPr lang="en-US" dirty="0"/>
              <a:t>Participant code of conduct and risk assessment form</a:t>
            </a:r>
          </a:p>
        </p:txBody>
      </p:sp>
      <p:sp>
        <p:nvSpPr>
          <p:cNvPr id="3" name="Content Placeholder 2">
            <a:extLst>
              <a:ext uri="{FF2B5EF4-FFF2-40B4-BE49-F238E27FC236}">
                <a16:creationId xmlns:a16="http://schemas.microsoft.com/office/drawing/2014/main" id="{FCD7926D-3634-4B5A-9AE1-3B2813BAB203}"/>
              </a:ext>
            </a:extLst>
          </p:cNvPr>
          <p:cNvSpPr>
            <a:spLocks noGrp="1"/>
          </p:cNvSpPr>
          <p:nvPr>
            <p:ph idx="1"/>
          </p:nvPr>
        </p:nvSpPr>
        <p:spPr>
          <a:xfrm>
            <a:off x="544513" y="1597981"/>
            <a:ext cx="7912100" cy="4607557"/>
          </a:xfrm>
        </p:spPr>
        <p:txBody>
          <a:bodyPr/>
          <a:lstStyle/>
          <a:p>
            <a:pPr marL="342900" indent="-342900">
              <a:buFont typeface="Arial" panose="020B0604020202020204" pitchFamily="34" charset="0"/>
              <a:buChar char="•"/>
            </a:pPr>
            <a:r>
              <a:rPr lang="en-US" sz="2000" dirty="0"/>
              <a:t>Must be completed by EVERYONE participating in in-person activities</a:t>
            </a:r>
          </a:p>
          <a:p>
            <a:pPr marL="638175" lvl="2" indent="-342900">
              <a:buFont typeface="Arial" panose="020B0604020202020204" pitchFamily="34" charset="0"/>
              <a:buChar char="•"/>
            </a:pPr>
            <a:r>
              <a:rPr lang="en-US" sz="1600" dirty="0"/>
              <a:t>i.e. coaches, volunteers, athletes, unified partners, family members (if they are present at events)</a:t>
            </a:r>
          </a:p>
          <a:p>
            <a:pPr marL="342900" indent="-34290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The code of conduct states that you understand you could get coronavirus through sports, training, competition, or any group activity at Special Olympics, and that you are choosing to participate at your own risk. </a:t>
            </a:r>
          </a:p>
          <a:p>
            <a:pPr marL="342900" indent="-34290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By signing the code of conduct you are also agreeing to take steps to help keep yourself and others safe, including staying at home if you have any symptoms, participating in temperature screenings and symptom questionnaires at every practice, and practicing proper handwashing.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p:txBody>
      </p:sp>
      <p:sp>
        <p:nvSpPr>
          <p:cNvPr id="4" name="Slide Number Placeholder 3">
            <a:extLst>
              <a:ext uri="{FF2B5EF4-FFF2-40B4-BE49-F238E27FC236}">
                <a16:creationId xmlns:a16="http://schemas.microsoft.com/office/drawing/2014/main" id="{093FA16D-E963-4787-9C06-A5A03B1F6ACE}"/>
              </a:ext>
            </a:extLst>
          </p:cNvPr>
          <p:cNvSpPr>
            <a:spLocks noGrp="1"/>
          </p:cNvSpPr>
          <p:nvPr>
            <p:ph type="sldNum" sz="quarter" idx="10"/>
          </p:nvPr>
        </p:nvSpPr>
        <p:spPr/>
        <p:txBody>
          <a:bodyPr/>
          <a:lstStyle/>
          <a:p>
            <a:fld id="{62FADDA2-E13B-F548-856B-05843CC20AFE}" type="slidenum">
              <a:rPr lang="en-US" smtClean="0"/>
              <a:pPr/>
              <a:t>4</a:t>
            </a:fld>
            <a:endParaRPr lang="en-US" dirty="0"/>
          </a:p>
        </p:txBody>
      </p:sp>
    </p:spTree>
    <p:extLst>
      <p:ext uri="{BB962C8B-B14F-4D97-AF65-F5344CB8AC3E}">
        <p14:creationId xmlns:p14="http://schemas.microsoft.com/office/powerpoint/2010/main" val="128591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CC43F-ED9E-47EB-A181-EF46CCDFC7F5}"/>
              </a:ext>
            </a:extLst>
          </p:cNvPr>
          <p:cNvSpPr>
            <a:spLocks noGrp="1"/>
          </p:cNvSpPr>
          <p:nvPr>
            <p:ph type="title"/>
          </p:nvPr>
        </p:nvSpPr>
        <p:spPr/>
        <p:txBody>
          <a:bodyPr/>
          <a:lstStyle/>
          <a:p>
            <a:r>
              <a:rPr lang="en-US" dirty="0"/>
              <a:t>Participant code of conduct and risk assessment form cont. </a:t>
            </a:r>
          </a:p>
        </p:txBody>
      </p:sp>
      <p:sp>
        <p:nvSpPr>
          <p:cNvPr id="3" name="Content Placeholder 2">
            <a:extLst>
              <a:ext uri="{FF2B5EF4-FFF2-40B4-BE49-F238E27FC236}">
                <a16:creationId xmlns:a16="http://schemas.microsoft.com/office/drawing/2014/main" id="{30214EEB-9B99-4085-9B54-C0E491F72650}"/>
              </a:ext>
            </a:extLst>
          </p:cNvPr>
          <p:cNvSpPr>
            <a:spLocks noGrp="1"/>
          </p:cNvSpPr>
          <p:nvPr>
            <p:ph idx="1"/>
          </p:nvPr>
        </p:nvSpPr>
        <p:spPr/>
        <p:txBody>
          <a:bodyPr/>
          <a:lstStyle/>
          <a:p>
            <a:pPr marL="342900" indent="-342900">
              <a:buFont typeface="Arial" panose="020B0604020202020204" pitchFamily="34" charset="0"/>
              <a:buChar char="•"/>
            </a:pPr>
            <a:r>
              <a:rPr lang="en-US" dirty="0"/>
              <a:t>Anyone who does not sign the code of conduct will not be allowed to participate in any Special Olympics activities</a:t>
            </a:r>
          </a:p>
          <a:p>
            <a:pPr marL="342900" indent="-342900">
              <a:buFont typeface="Arial" panose="020B0604020202020204" pitchFamily="34" charset="0"/>
              <a:buChar char="•"/>
            </a:pPr>
            <a:r>
              <a:rPr lang="en-US" dirty="0"/>
              <a:t>Violating the code of conduct can result in suspension from Special Olympics</a:t>
            </a:r>
          </a:p>
          <a:p>
            <a:pPr marL="342900" indent="-342900">
              <a:buFont typeface="Arial" panose="020B0604020202020204" pitchFamily="34" charset="0"/>
              <a:buChar char="•"/>
            </a:pPr>
            <a:r>
              <a:rPr lang="en-US" dirty="0"/>
              <a:t>The code of conduct can be found and submitted online at somi.org/resources  </a:t>
            </a:r>
          </a:p>
        </p:txBody>
      </p:sp>
      <p:sp>
        <p:nvSpPr>
          <p:cNvPr id="4" name="Slide Number Placeholder 3">
            <a:extLst>
              <a:ext uri="{FF2B5EF4-FFF2-40B4-BE49-F238E27FC236}">
                <a16:creationId xmlns:a16="http://schemas.microsoft.com/office/drawing/2014/main" id="{684350B8-F482-4751-B96D-8A619D4F1274}"/>
              </a:ext>
            </a:extLst>
          </p:cNvPr>
          <p:cNvSpPr>
            <a:spLocks noGrp="1"/>
          </p:cNvSpPr>
          <p:nvPr>
            <p:ph type="sldNum" sz="quarter" idx="10"/>
          </p:nvPr>
        </p:nvSpPr>
        <p:spPr/>
        <p:txBody>
          <a:bodyPr/>
          <a:lstStyle/>
          <a:p>
            <a:fld id="{62FADDA2-E13B-F548-856B-05843CC20AFE}" type="slidenum">
              <a:rPr lang="en-US" smtClean="0"/>
              <a:pPr/>
              <a:t>5</a:t>
            </a:fld>
            <a:endParaRPr lang="en-US" dirty="0"/>
          </a:p>
        </p:txBody>
      </p:sp>
    </p:spTree>
    <p:extLst>
      <p:ext uri="{BB962C8B-B14F-4D97-AF65-F5344CB8AC3E}">
        <p14:creationId xmlns:p14="http://schemas.microsoft.com/office/powerpoint/2010/main" val="325319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16FC6-2833-4367-9E5F-E2E7878E0585}"/>
              </a:ext>
            </a:extLst>
          </p:cNvPr>
          <p:cNvSpPr>
            <a:spLocks noGrp="1"/>
          </p:cNvSpPr>
          <p:nvPr>
            <p:ph type="title"/>
          </p:nvPr>
        </p:nvSpPr>
        <p:spPr>
          <a:xfrm>
            <a:off x="544513" y="366712"/>
            <a:ext cx="7051823" cy="1206055"/>
          </a:xfrm>
        </p:spPr>
        <p:txBody>
          <a:bodyPr/>
          <a:lstStyle/>
          <a:p>
            <a:r>
              <a:rPr lang="en-US" dirty="0"/>
              <a:t>“</a:t>
            </a:r>
            <a:r>
              <a:rPr lang="en-US" i="1" dirty="0"/>
              <a:t>Coronavirus Outbreak: What you need to know” </a:t>
            </a:r>
            <a:r>
              <a:rPr lang="en-US" dirty="0"/>
              <a:t>&amp; </a:t>
            </a:r>
            <a:r>
              <a:rPr lang="en-US" i="1" dirty="0"/>
              <a:t>“Return to Activities trainings”</a:t>
            </a:r>
          </a:p>
        </p:txBody>
      </p:sp>
      <p:sp>
        <p:nvSpPr>
          <p:cNvPr id="3" name="Content Placeholder 2">
            <a:extLst>
              <a:ext uri="{FF2B5EF4-FFF2-40B4-BE49-F238E27FC236}">
                <a16:creationId xmlns:a16="http://schemas.microsoft.com/office/drawing/2014/main" id="{8846EC37-036C-41D3-BB8F-5C9F91C8EBE8}"/>
              </a:ext>
            </a:extLst>
          </p:cNvPr>
          <p:cNvSpPr>
            <a:spLocks noGrp="1"/>
          </p:cNvSpPr>
          <p:nvPr>
            <p:ph idx="1"/>
          </p:nvPr>
        </p:nvSpPr>
        <p:spPr/>
        <p:txBody>
          <a:bodyPr/>
          <a:lstStyle/>
          <a:p>
            <a:pPr marL="342900" indent="-342900">
              <a:buFont typeface="Arial" panose="020B0604020202020204" pitchFamily="34" charset="0"/>
              <a:buChar char="•"/>
            </a:pPr>
            <a:r>
              <a:rPr lang="en-US" dirty="0"/>
              <a:t>Training must be completed by all coaches and volunteers participating in in-person events</a:t>
            </a:r>
          </a:p>
          <a:p>
            <a:pPr marL="342900" indent="-342900">
              <a:buFont typeface="Arial" panose="020B0604020202020204" pitchFamily="34" charset="0"/>
              <a:buChar char="•"/>
            </a:pPr>
            <a:r>
              <a:rPr lang="en-US" dirty="0"/>
              <a:t>To access trainings:</a:t>
            </a:r>
          </a:p>
          <a:p>
            <a:pPr marL="638175" lvl="2" indent="-342900">
              <a:buFont typeface="Arial" panose="020B0604020202020204" pitchFamily="34" charset="0"/>
              <a:buChar char="•"/>
            </a:pPr>
            <a:r>
              <a:rPr lang="en-US" dirty="0"/>
              <a:t>Visit learn.specialolympics.org</a:t>
            </a:r>
          </a:p>
          <a:p>
            <a:pPr marL="638175" lvl="2" indent="-342900">
              <a:buFont typeface="Arial" panose="020B0604020202020204" pitchFamily="34" charset="0"/>
              <a:buChar char="•"/>
            </a:pPr>
            <a:r>
              <a:rPr lang="en-US" dirty="0"/>
              <a:t>Register or log in</a:t>
            </a:r>
          </a:p>
          <a:p>
            <a:pPr marL="638175" lvl="2" indent="-342900">
              <a:buFont typeface="Arial" panose="020B0604020202020204" pitchFamily="34" charset="0"/>
              <a:buChar char="•"/>
            </a:pPr>
            <a:r>
              <a:rPr lang="en-US" dirty="0"/>
              <a:t>Click the search icon at the top of your screen</a:t>
            </a:r>
          </a:p>
          <a:p>
            <a:pPr marL="342900" indent="-342900">
              <a:buFont typeface="Arial" panose="020B0604020202020204" pitchFamily="34" charset="0"/>
              <a:buChar char="•"/>
            </a:pPr>
            <a:r>
              <a:rPr lang="en-US" dirty="0"/>
              <a:t>Once you complete the two trainings email your completion certificates to your regional office	</a:t>
            </a:r>
          </a:p>
          <a:p>
            <a:pPr marL="638175" lvl="2" indent="-342900">
              <a:buFont typeface="Arial" panose="020B0604020202020204" pitchFamily="34" charset="0"/>
              <a:buChar char="•"/>
            </a:pPr>
            <a:r>
              <a:rPr lang="en-US" dirty="0"/>
              <a:t>Northern/UP areas: </a:t>
            </a:r>
            <a:r>
              <a:rPr lang="en-US" dirty="0">
                <a:hlinkClick r:id="rId3"/>
              </a:rPr>
              <a:t>somiforms@somi.org</a:t>
            </a:r>
            <a:r>
              <a:rPr lang="en-US" dirty="0"/>
              <a:t> </a:t>
            </a:r>
          </a:p>
          <a:p>
            <a:pPr marL="638175" lvl="2" indent="-342900">
              <a:buFont typeface="Arial" panose="020B0604020202020204" pitchFamily="34" charset="0"/>
              <a:buChar char="•"/>
            </a:pPr>
            <a:r>
              <a:rPr lang="en-US" dirty="0"/>
              <a:t>Southwest areas: </a:t>
            </a:r>
            <a:r>
              <a:rPr lang="en-US" dirty="0">
                <a:hlinkClick r:id="rId4"/>
              </a:rPr>
              <a:t>sw.forms@somi.org</a:t>
            </a:r>
            <a:r>
              <a:rPr lang="en-US" dirty="0"/>
              <a:t> </a:t>
            </a:r>
          </a:p>
          <a:p>
            <a:pPr marL="638175" lvl="2" indent="-342900">
              <a:buFont typeface="Arial" panose="020B0604020202020204" pitchFamily="34" charset="0"/>
              <a:buChar char="•"/>
            </a:pPr>
            <a:r>
              <a:rPr lang="en-US" dirty="0"/>
              <a:t>Southeast areas: </a:t>
            </a:r>
            <a:r>
              <a:rPr lang="en-US" dirty="0">
                <a:hlinkClick r:id="rId5"/>
              </a:rPr>
              <a:t>se.forms@somi.org</a:t>
            </a:r>
            <a:r>
              <a:rPr lang="en-US" dirty="0"/>
              <a:t> </a:t>
            </a:r>
          </a:p>
          <a:p>
            <a:pPr marL="638175" lvl="2"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8226FC6-E087-4531-9571-CA7450CA92BE}"/>
              </a:ext>
            </a:extLst>
          </p:cNvPr>
          <p:cNvSpPr>
            <a:spLocks noGrp="1"/>
          </p:cNvSpPr>
          <p:nvPr>
            <p:ph type="sldNum" sz="quarter" idx="10"/>
          </p:nvPr>
        </p:nvSpPr>
        <p:spPr/>
        <p:txBody>
          <a:bodyPr/>
          <a:lstStyle/>
          <a:p>
            <a:fld id="{62FADDA2-E13B-F548-856B-05843CC20AFE}" type="slidenum">
              <a:rPr lang="en-US" smtClean="0"/>
              <a:pPr/>
              <a:t>6</a:t>
            </a:fld>
            <a:endParaRPr lang="en-US" dirty="0"/>
          </a:p>
        </p:txBody>
      </p:sp>
    </p:spTree>
    <p:extLst>
      <p:ext uri="{BB962C8B-B14F-4D97-AF65-F5344CB8AC3E}">
        <p14:creationId xmlns:p14="http://schemas.microsoft.com/office/powerpoint/2010/main" val="49670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2E202-2A07-486E-817F-734C4BA987FF}"/>
              </a:ext>
            </a:extLst>
          </p:cNvPr>
          <p:cNvSpPr>
            <a:spLocks noGrp="1"/>
          </p:cNvSpPr>
          <p:nvPr>
            <p:ph type="title"/>
          </p:nvPr>
        </p:nvSpPr>
        <p:spPr/>
        <p:txBody>
          <a:bodyPr/>
          <a:lstStyle/>
          <a:p>
            <a:r>
              <a:rPr lang="en-US" dirty="0"/>
              <a:t>Finding the forms and trainings	</a:t>
            </a:r>
          </a:p>
        </p:txBody>
      </p:sp>
      <p:sp>
        <p:nvSpPr>
          <p:cNvPr id="3" name="Content Placeholder 2">
            <a:extLst>
              <a:ext uri="{FF2B5EF4-FFF2-40B4-BE49-F238E27FC236}">
                <a16:creationId xmlns:a16="http://schemas.microsoft.com/office/drawing/2014/main" id="{6204957E-0D3E-4159-9E03-5BFDB5F58188}"/>
              </a:ext>
            </a:extLst>
          </p:cNvPr>
          <p:cNvSpPr>
            <a:spLocks noGrp="1"/>
          </p:cNvSpPr>
          <p:nvPr>
            <p:ph idx="1"/>
          </p:nvPr>
        </p:nvSpPr>
        <p:spPr/>
        <p:txBody>
          <a:bodyPr/>
          <a:lstStyle/>
          <a:p>
            <a:pPr marL="457200" indent="-457200">
              <a:buAutoNum type="arabicPeriod"/>
            </a:pPr>
            <a:r>
              <a:rPr lang="en-US" dirty="0"/>
              <a:t>Go to </a:t>
            </a:r>
            <a:r>
              <a:rPr lang="en-US" dirty="0">
                <a:hlinkClick r:id="rId3"/>
              </a:rPr>
              <a:t>www.somi.org</a:t>
            </a:r>
            <a:endParaRPr lang="en-US" dirty="0"/>
          </a:p>
          <a:p>
            <a:pPr marL="457200" indent="-457200">
              <a:buAutoNum type="arabicPeriod"/>
            </a:pPr>
            <a:r>
              <a:rPr lang="en-US" dirty="0"/>
              <a:t>Click on Sports </a:t>
            </a:r>
            <a:r>
              <a:rPr lang="en-US" dirty="0">
                <a:sym typeface="Wingdings" panose="05000000000000000000" pitchFamily="2" charset="2"/>
              </a:rPr>
              <a:t> coaches corner</a:t>
            </a:r>
          </a:p>
          <a:p>
            <a:pPr marL="457200" indent="-457200">
              <a:buAutoNum type="arabicPeriod"/>
            </a:pPr>
            <a:r>
              <a:rPr lang="en-US" dirty="0">
                <a:sym typeface="Wingdings" panose="05000000000000000000" pitchFamily="2" charset="2"/>
              </a:rPr>
              <a:t>Scroll down under the picture and click on “Step 2”</a:t>
            </a:r>
          </a:p>
          <a:p>
            <a:pPr marL="457200" indent="-457200">
              <a:buAutoNum type="arabicPeriod"/>
            </a:pPr>
            <a:r>
              <a:rPr lang="en-US" dirty="0">
                <a:sym typeface="Wingdings" panose="05000000000000000000" pitchFamily="2" charset="2"/>
              </a:rPr>
              <a:t>All of the trainings will be listed here</a:t>
            </a:r>
            <a:endParaRPr lang="en-US" dirty="0"/>
          </a:p>
        </p:txBody>
      </p:sp>
      <p:sp>
        <p:nvSpPr>
          <p:cNvPr id="4" name="Slide Number Placeholder 3">
            <a:extLst>
              <a:ext uri="{FF2B5EF4-FFF2-40B4-BE49-F238E27FC236}">
                <a16:creationId xmlns:a16="http://schemas.microsoft.com/office/drawing/2014/main" id="{3FE9C8FB-CAD8-4F12-8655-871D51B5DD4F}"/>
              </a:ext>
            </a:extLst>
          </p:cNvPr>
          <p:cNvSpPr>
            <a:spLocks noGrp="1"/>
          </p:cNvSpPr>
          <p:nvPr>
            <p:ph type="sldNum" sz="quarter" idx="10"/>
          </p:nvPr>
        </p:nvSpPr>
        <p:spPr/>
        <p:txBody>
          <a:bodyPr/>
          <a:lstStyle/>
          <a:p>
            <a:fld id="{62FADDA2-E13B-F548-856B-05843CC20AFE}" type="slidenum">
              <a:rPr lang="en-US" smtClean="0"/>
              <a:pPr/>
              <a:t>7</a:t>
            </a:fld>
            <a:endParaRPr lang="en-US" dirty="0"/>
          </a:p>
        </p:txBody>
      </p:sp>
    </p:spTree>
    <p:extLst>
      <p:ext uri="{BB962C8B-B14F-4D97-AF65-F5344CB8AC3E}">
        <p14:creationId xmlns:p14="http://schemas.microsoft.com/office/powerpoint/2010/main" val="413449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9CB5D-A03F-49D5-8E9B-72F03061935A}"/>
              </a:ext>
            </a:extLst>
          </p:cNvPr>
          <p:cNvSpPr>
            <a:spLocks noGrp="1"/>
          </p:cNvSpPr>
          <p:nvPr>
            <p:ph type="title"/>
          </p:nvPr>
        </p:nvSpPr>
        <p:spPr/>
        <p:txBody>
          <a:bodyPr/>
          <a:lstStyle/>
          <a:p>
            <a:r>
              <a:rPr lang="en-US" dirty="0"/>
              <a:t>Part 2: Practice Protocols</a:t>
            </a:r>
          </a:p>
        </p:txBody>
      </p:sp>
      <p:sp>
        <p:nvSpPr>
          <p:cNvPr id="4" name="Slide Number Placeholder 3">
            <a:extLst>
              <a:ext uri="{FF2B5EF4-FFF2-40B4-BE49-F238E27FC236}">
                <a16:creationId xmlns:a16="http://schemas.microsoft.com/office/drawing/2014/main" id="{9F06D966-F9C7-47B0-A82A-EE478B69943A}"/>
              </a:ext>
            </a:extLst>
          </p:cNvPr>
          <p:cNvSpPr>
            <a:spLocks noGrp="1"/>
          </p:cNvSpPr>
          <p:nvPr>
            <p:ph type="sldNum" sz="quarter" idx="10"/>
          </p:nvPr>
        </p:nvSpPr>
        <p:spPr/>
        <p:txBody>
          <a:bodyPr/>
          <a:lstStyle/>
          <a:p>
            <a:fld id="{62FADDA2-E13B-F548-856B-05843CC20AFE}" type="slidenum">
              <a:rPr lang="en-US" smtClean="0"/>
              <a:pPr/>
              <a:t>8</a:t>
            </a:fld>
            <a:endParaRPr lang="en-US" dirty="0"/>
          </a:p>
        </p:txBody>
      </p:sp>
    </p:spTree>
    <p:extLst>
      <p:ext uri="{BB962C8B-B14F-4D97-AF65-F5344CB8AC3E}">
        <p14:creationId xmlns:p14="http://schemas.microsoft.com/office/powerpoint/2010/main" val="281716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D1B05-E094-40DB-BDB2-471C3F4BEC89}"/>
              </a:ext>
            </a:extLst>
          </p:cNvPr>
          <p:cNvSpPr>
            <a:spLocks noGrp="1"/>
          </p:cNvSpPr>
          <p:nvPr>
            <p:ph type="title"/>
          </p:nvPr>
        </p:nvSpPr>
        <p:spPr/>
        <p:txBody>
          <a:bodyPr/>
          <a:lstStyle/>
          <a:p>
            <a:r>
              <a:rPr lang="en-US" dirty="0"/>
              <a:t>Conducting practices </a:t>
            </a:r>
          </a:p>
        </p:txBody>
      </p:sp>
      <p:sp>
        <p:nvSpPr>
          <p:cNvPr id="3" name="Content Placeholder 2">
            <a:extLst>
              <a:ext uri="{FF2B5EF4-FFF2-40B4-BE49-F238E27FC236}">
                <a16:creationId xmlns:a16="http://schemas.microsoft.com/office/drawing/2014/main" id="{287A42C6-55AD-45E4-9BF8-79D325382BA1}"/>
              </a:ext>
            </a:extLst>
          </p:cNvPr>
          <p:cNvSpPr>
            <a:spLocks noGrp="1"/>
          </p:cNvSpPr>
          <p:nvPr>
            <p:ph idx="1"/>
          </p:nvPr>
        </p:nvSpPr>
        <p:spPr>
          <a:xfrm>
            <a:off x="544513" y="1412777"/>
            <a:ext cx="7912100" cy="4792761"/>
          </a:xfrm>
        </p:spPr>
        <p:txBody>
          <a:bodyPr/>
          <a:lstStyle/>
          <a:p>
            <a:pPr marL="342900" indent="-342900">
              <a:buFont typeface="Arial" panose="020B0604020202020204" pitchFamily="34" charset="0"/>
              <a:buChar char="•"/>
            </a:pPr>
            <a:r>
              <a:rPr lang="en-US" dirty="0"/>
              <a:t>Beginning July 12</a:t>
            </a:r>
            <a:r>
              <a:rPr lang="en-US" baseline="30000" dirty="0"/>
              <a:t>th</a:t>
            </a:r>
            <a:r>
              <a:rPr lang="en-US" dirty="0"/>
              <a:t>:</a:t>
            </a:r>
          </a:p>
          <a:p>
            <a:pPr marL="387350" lvl="1" indent="-342900">
              <a:buFont typeface="Arial" panose="020B0604020202020204" pitchFamily="34" charset="0"/>
              <a:buChar char="•"/>
            </a:pPr>
            <a:r>
              <a:rPr lang="en-US" dirty="0"/>
              <a:t>Each coach may coach a maximum of 16</a:t>
            </a:r>
            <a:r>
              <a:rPr lang="en-US" baseline="30000" dirty="0"/>
              <a:t>th</a:t>
            </a:r>
            <a:r>
              <a:rPr lang="en-US" dirty="0"/>
              <a:t> athletes</a:t>
            </a:r>
          </a:p>
          <a:p>
            <a:pPr marL="387350" lvl="1" indent="-342900">
              <a:buFont typeface="Arial" panose="020B0604020202020204" pitchFamily="34" charset="0"/>
              <a:buChar char="•"/>
            </a:pPr>
            <a:r>
              <a:rPr lang="en-US" dirty="0"/>
              <a:t>The coach and chaperone ratio will be enforced</a:t>
            </a:r>
          </a:p>
          <a:p>
            <a:pPr marL="638175" lvl="2" indent="-342900">
              <a:buFont typeface="Arial" panose="020B0604020202020204" pitchFamily="34" charset="0"/>
              <a:buChar char="•"/>
            </a:pPr>
            <a:r>
              <a:rPr lang="en-US" dirty="0"/>
              <a:t>For every 4 athletes you must have 1 chaperone</a:t>
            </a:r>
          </a:p>
          <a:p>
            <a:pPr marL="387350" lvl="1" indent="-342900">
              <a:buFont typeface="Arial" panose="020B0604020202020204" pitchFamily="34" charset="0"/>
              <a:buChar char="•"/>
            </a:pPr>
            <a:r>
              <a:rPr lang="en-US" dirty="0"/>
              <a:t>There may be no more than 50 people at a location at a time</a:t>
            </a:r>
          </a:p>
          <a:p>
            <a:pPr marL="387350" lvl="1" indent="-342900">
              <a:buFont typeface="Arial" panose="020B0604020202020204" pitchFamily="34" charset="0"/>
              <a:buChar char="•"/>
            </a:pPr>
            <a:r>
              <a:rPr lang="en-US" dirty="0"/>
              <a:t>Any events, tournaments, or games must be approved by SOMI before they are held</a:t>
            </a:r>
          </a:p>
          <a:p>
            <a:pPr marL="387350" lvl="1" indent="-342900">
              <a:buFont typeface="Arial" panose="020B0604020202020204" pitchFamily="34" charset="0"/>
              <a:buChar char="•"/>
            </a:pPr>
            <a:r>
              <a:rPr lang="en-US" dirty="0"/>
              <a:t>Athletes are required to attend 8 weeks of training prior to a State Events</a:t>
            </a:r>
          </a:p>
        </p:txBody>
      </p:sp>
      <p:sp>
        <p:nvSpPr>
          <p:cNvPr id="4" name="Slide Number Placeholder 3">
            <a:extLst>
              <a:ext uri="{FF2B5EF4-FFF2-40B4-BE49-F238E27FC236}">
                <a16:creationId xmlns:a16="http://schemas.microsoft.com/office/drawing/2014/main" id="{7588F929-6C3B-4AA8-AE07-5CCE5C18A9F4}"/>
              </a:ext>
            </a:extLst>
          </p:cNvPr>
          <p:cNvSpPr>
            <a:spLocks noGrp="1"/>
          </p:cNvSpPr>
          <p:nvPr>
            <p:ph type="sldNum" sz="quarter" idx="10"/>
          </p:nvPr>
        </p:nvSpPr>
        <p:spPr/>
        <p:txBody>
          <a:bodyPr/>
          <a:lstStyle/>
          <a:p>
            <a:fld id="{62FADDA2-E13B-F548-856B-05843CC20AFE}" type="slidenum">
              <a:rPr lang="en-US" smtClean="0"/>
              <a:pPr/>
              <a:t>9</a:t>
            </a:fld>
            <a:endParaRPr lang="en-US" dirty="0"/>
          </a:p>
        </p:txBody>
      </p:sp>
    </p:spTree>
    <p:extLst>
      <p:ext uri="{BB962C8B-B14F-4D97-AF65-F5344CB8AC3E}">
        <p14:creationId xmlns:p14="http://schemas.microsoft.com/office/powerpoint/2010/main" val="57896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_AP_Presentation">
  <a:themeElements>
    <a:clrScheme name="Special Olympics">
      <a:dk1>
        <a:srgbClr val="46473E"/>
      </a:dk1>
      <a:lt1>
        <a:srgbClr val="FFFFFF"/>
      </a:lt1>
      <a:dk2>
        <a:srgbClr val="000000"/>
      </a:dk2>
      <a:lt2>
        <a:srgbClr val="808080"/>
      </a:lt2>
      <a:accent1>
        <a:srgbClr val="CD0920"/>
      </a:accent1>
      <a:accent2>
        <a:srgbClr val="DF6521"/>
      </a:accent2>
      <a:accent3>
        <a:srgbClr val="E78E23"/>
      </a:accent3>
      <a:accent4>
        <a:srgbClr val="000000"/>
      </a:accent4>
      <a:accent5>
        <a:srgbClr val="900D69"/>
      </a:accent5>
      <a:accent6>
        <a:srgbClr val="005193"/>
      </a:accent6>
      <a:hlink>
        <a:srgbClr val="3C97B8"/>
      </a:hlink>
      <a:folHlink>
        <a:srgbClr val="00577A"/>
      </a:folHlink>
    </a:clrScheme>
    <a:fontScheme name="Title">
      <a:majorFont>
        <a:latin typeface="Ubuntu Light"/>
        <a:ea typeface="ヒラギノ角ゴ ProN W3"/>
        <a:cs typeface="ヒラギノ角ゴ ProN W3"/>
      </a:majorFont>
      <a:minorFont>
        <a:latin typeface="Ubuntu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ody White copy">
  <a:themeElements>
    <a:clrScheme name="">
      <a:dk1>
        <a:srgbClr val="000000"/>
      </a:dk1>
      <a:lt1>
        <a:srgbClr val="FFFFFF"/>
      </a:lt1>
      <a:dk2>
        <a:srgbClr val="000000"/>
      </a:dk2>
      <a:lt2>
        <a:srgbClr val="808080"/>
      </a:lt2>
      <a:accent1>
        <a:srgbClr val="D90B00"/>
      </a:accent1>
      <a:accent2>
        <a:srgbClr val="333399"/>
      </a:accent2>
      <a:accent3>
        <a:srgbClr val="FFFFFF"/>
      </a:accent3>
      <a:accent4>
        <a:srgbClr val="000000"/>
      </a:accent4>
      <a:accent5>
        <a:srgbClr val="E9AAAA"/>
      </a:accent5>
      <a:accent6>
        <a:srgbClr val="2D2D8A"/>
      </a:accent6>
      <a:hlink>
        <a:srgbClr val="009999"/>
      </a:hlink>
      <a:folHlink>
        <a:srgbClr val="99CC00"/>
      </a:folHlink>
    </a:clrScheme>
    <a:fontScheme name="Body White copy">
      <a:majorFont>
        <a:latin typeface="Ubuntu Light"/>
        <a:ea typeface="ヒラギノ角ゴ ProN W3"/>
        <a:cs typeface="ヒラギノ角ゴ ProN W3"/>
      </a:majorFont>
      <a:minorFont>
        <a:latin typeface="Ubuntu"/>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ody White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455</TotalTime>
  <Words>2709</Words>
  <Application>Microsoft Office PowerPoint</Application>
  <PresentationFormat>On-screen Show (4:3)</PresentationFormat>
  <Paragraphs>215</Paragraphs>
  <Slides>24</Slides>
  <Notes>17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24</vt:i4>
      </vt:variant>
    </vt:vector>
  </HeadingPairs>
  <TitlesOfParts>
    <vt:vector size="34" baseType="lpstr">
      <vt:lpstr>Arial</vt:lpstr>
      <vt:lpstr>Calibri</vt:lpstr>
      <vt:lpstr>Gill Sans</vt:lpstr>
      <vt:lpstr>Helvetica Neue</vt:lpstr>
      <vt:lpstr>Ubuntu</vt:lpstr>
      <vt:lpstr>Ubuntu Light</vt:lpstr>
      <vt:lpstr>SO_AP_Presentation</vt:lpstr>
      <vt:lpstr>Body White copy</vt:lpstr>
      <vt:lpstr>Blank</vt:lpstr>
      <vt:lpstr>1_Blank</vt:lpstr>
      <vt:lpstr>Return to Play  Fall Update as of 6/18/21</vt:lpstr>
      <vt:lpstr>Goals of webinar</vt:lpstr>
      <vt:lpstr>Part 1: Required Trainings and Forms</vt:lpstr>
      <vt:lpstr>Participant code of conduct and risk assessment form</vt:lpstr>
      <vt:lpstr>Participant code of conduct and risk assessment form cont. </vt:lpstr>
      <vt:lpstr>“Coronavirus Outbreak: What you need to know” &amp; “Return to Activities trainings”</vt:lpstr>
      <vt:lpstr>Finding the forms and trainings </vt:lpstr>
      <vt:lpstr>Part 2: Practice Protocols</vt:lpstr>
      <vt:lpstr>Conducting practices </vt:lpstr>
      <vt:lpstr>Submitting your initial roster</vt:lpstr>
      <vt:lpstr>Preparing your venue</vt:lpstr>
      <vt:lpstr>PowerPoint Presentation</vt:lpstr>
      <vt:lpstr>PowerPoint Presentation</vt:lpstr>
      <vt:lpstr>Arriving to practice</vt:lpstr>
      <vt:lpstr>Onsite screening </vt:lpstr>
      <vt:lpstr>Onsite screening: Roster</vt:lpstr>
      <vt:lpstr>Onsite Screening Cont.</vt:lpstr>
      <vt:lpstr>What if someone fails the screening?</vt:lpstr>
      <vt:lpstr>Part 3: Practice Adjustments</vt:lpstr>
      <vt:lpstr>Practice adjustments</vt:lpstr>
      <vt:lpstr>Practice adjustments cont. </vt:lpstr>
      <vt:lpstr>Leaving practice</vt:lpstr>
      <vt:lpstr>Section 1 Summary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Return to Play</dc:title>
  <dc:creator>kel mrphy</dc:creator>
  <cp:lastModifiedBy>Picano, Nicholas Tyler</cp:lastModifiedBy>
  <cp:revision>36</cp:revision>
  <dcterms:created xsi:type="dcterms:W3CDTF">2020-08-13T15:07:11Z</dcterms:created>
  <dcterms:modified xsi:type="dcterms:W3CDTF">2021-06-29T15:31:54Z</dcterms:modified>
</cp:coreProperties>
</file>