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4"/>
    <p:sldMasterId id="2147483723" r:id="rId5"/>
    <p:sldMasterId id="2147483732" r:id="rId6"/>
    <p:sldMasterId id="2147483753" r:id="rId7"/>
  </p:sldMasterIdLst>
  <p:notesMasterIdLst>
    <p:notesMasterId r:id="rId35"/>
  </p:notesMasterIdLst>
  <p:handoutMasterIdLst>
    <p:handoutMasterId r:id="rId36"/>
  </p:handoutMasterIdLst>
  <p:sldIdLst>
    <p:sldId id="275" r:id="rId8"/>
    <p:sldId id="286" r:id="rId9"/>
    <p:sldId id="277" r:id="rId10"/>
    <p:sldId id="285" r:id="rId11"/>
    <p:sldId id="278" r:id="rId12"/>
    <p:sldId id="288" r:id="rId13"/>
    <p:sldId id="279" r:id="rId14"/>
    <p:sldId id="290" r:id="rId15"/>
    <p:sldId id="280" r:id="rId16"/>
    <p:sldId id="289" r:id="rId17"/>
    <p:sldId id="291" r:id="rId18"/>
    <p:sldId id="281" r:id="rId19"/>
    <p:sldId id="302" r:id="rId20"/>
    <p:sldId id="292" r:id="rId21"/>
    <p:sldId id="293" r:id="rId22"/>
    <p:sldId id="282" r:id="rId23"/>
    <p:sldId id="294" r:id="rId24"/>
    <p:sldId id="287" r:id="rId25"/>
    <p:sldId id="295" r:id="rId26"/>
    <p:sldId id="296" r:id="rId27"/>
    <p:sldId id="297" r:id="rId28"/>
    <p:sldId id="298" r:id="rId29"/>
    <p:sldId id="299" r:id="rId30"/>
    <p:sldId id="300" r:id="rId31"/>
    <p:sldId id="301" r:id="rId32"/>
    <p:sldId id="283" r:id="rId33"/>
    <p:sldId id="28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421"/>
    <a:srgbClr val="2E3333"/>
    <a:srgbClr val="1A1A16"/>
    <a:srgbClr val="1A1A10"/>
    <a:srgbClr val="16151E"/>
    <a:srgbClr val="292511"/>
    <a:srgbClr val="000000"/>
    <a:srgbClr val="FF5517"/>
    <a:srgbClr val="FF79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0" autoAdjust="0"/>
    <p:restoredTop sz="95116" autoAdjust="0"/>
  </p:normalViewPr>
  <p:slideViewPr>
    <p:cSldViewPr snapToGrid="0" snapToObjects="1">
      <p:cViewPr varScale="1">
        <p:scale>
          <a:sx n="105" d="100"/>
          <a:sy n="105" d="100"/>
        </p:scale>
        <p:origin x="1764" y="10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01" d="100"/>
          <a:sy n="101" d="100"/>
        </p:scale>
        <p:origin x="-32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Caudle" userId="7e96a531-2563-48f5-a502-153b6c231f9c" providerId="ADAL" clId="{9E784179-7989-49D9-BF0C-558B71B0B0C1}"/>
    <pc:docChg chg="custSel modSld">
      <pc:chgData name="Nick  Caudle" userId="7e96a531-2563-48f5-a502-153b6c231f9c" providerId="ADAL" clId="{9E784179-7989-49D9-BF0C-558B71B0B0C1}" dt="2025-08-13T13:49:29.716" v="89" actId="20577"/>
      <pc:docMkLst>
        <pc:docMk/>
      </pc:docMkLst>
      <pc:sldChg chg="modSp mod">
        <pc:chgData name="Nick  Caudle" userId="7e96a531-2563-48f5-a502-153b6c231f9c" providerId="ADAL" clId="{9E784179-7989-49D9-BF0C-558B71B0B0C1}" dt="2025-08-13T13:38:35.064" v="0" actId="33524"/>
        <pc:sldMkLst>
          <pc:docMk/>
          <pc:sldMk cId="1026189940" sldId="277"/>
        </pc:sldMkLst>
        <pc:spChg chg="mod">
          <ac:chgData name="Nick  Caudle" userId="7e96a531-2563-48f5-a502-153b6c231f9c" providerId="ADAL" clId="{9E784179-7989-49D9-BF0C-558B71B0B0C1}" dt="2025-08-13T13:38:35.064" v="0" actId="33524"/>
          <ac:spMkLst>
            <pc:docMk/>
            <pc:sldMk cId="1026189940" sldId="277"/>
            <ac:spMk id="7171" creationId="{00000000-0000-0000-0000-000000000000}"/>
          </ac:spMkLst>
        </pc:spChg>
      </pc:sldChg>
      <pc:sldChg chg="modSp mod">
        <pc:chgData name="Nick  Caudle" userId="7e96a531-2563-48f5-a502-153b6c231f9c" providerId="ADAL" clId="{9E784179-7989-49D9-BF0C-558B71B0B0C1}" dt="2025-08-13T13:39:50.025" v="1" actId="20577"/>
        <pc:sldMkLst>
          <pc:docMk/>
          <pc:sldMk cId="1541375251" sldId="279"/>
        </pc:sldMkLst>
        <pc:spChg chg="mod">
          <ac:chgData name="Nick  Caudle" userId="7e96a531-2563-48f5-a502-153b6c231f9c" providerId="ADAL" clId="{9E784179-7989-49D9-BF0C-558B71B0B0C1}" dt="2025-08-13T13:39:50.025" v="1" actId="20577"/>
          <ac:spMkLst>
            <pc:docMk/>
            <pc:sldMk cId="1541375251" sldId="279"/>
            <ac:spMk id="9219" creationId="{00000000-0000-0000-0000-000000000000}"/>
          </ac:spMkLst>
        </pc:spChg>
      </pc:sldChg>
      <pc:sldChg chg="modSp mod">
        <pc:chgData name="Nick  Caudle" userId="7e96a531-2563-48f5-a502-153b6c231f9c" providerId="ADAL" clId="{9E784179-7989-49D9-BF0C-558B71B0B0C1}" dt="2025-08-13T13:42:33.642" v="51" actId="20577"/>
        <pc:sldMkLst>
          <pc:docMk/>
          <pc:sldMk cId="4141525580" sldId="280"/>
        </pc:sldMkLst>
        <pc:spChg chg="mod">
          <ac:chgData name="Nick  Caudle" userId="7e96a531-2563-48f5-a502-153b6c231f9c" providerId="ADAL" clId="{9E784179-7989-49D9-BF0C-558B71B0B0C1}" dt="2025-08-13T13:42:33.642" v="51" actId="20577"/>
          <ac:spMkLst>
            <pc:docMk/>
            <pc:sldMk cId="4141525580" sldId="280"/>
            <ac:spMk id="10243" creationId="{00000000-0000-0000-0000-000000000000}"/>
          </ac:spMkLst>
        </pc:spChg>
      </pc:sldChg>
      <pc:sldChg chg="modSp mod">
        <pc:chgData name="Nick  Caudle" userId="7e96a531-2563-48f5-a502-153b6c231f9c" providerId="ADAL" clId="{9E784179-7989-49D9-BF0C-558B71B0B0C1}" dt="2025-08-13T13:44:31.946" v="63" actId="255"/>
        <pc:sldMkLst>
          <pc:docMk/>
          <pc:sldMk cId="3473863376" sldId="281"/>
        </pc:sldMkLst>
        <pc:spChg chg="mod">
          <ac:chgData name="Nick  Caudle" userId="7e96a531-2563-48f5-a502-153b6c231f9c" providerId="ADAL" clId="{9E784179-7989-49D9-BF0C-558B71B0B0C1}" dt="2025-08-13T13:44:31.946" v="63" actId="255"/>
          <ac:spMkLst>
            <pc:docMk/>
            <pc:sldMk cId="3473863376" sldId="281"/>
            <ac:spMk id="11267" creationId="{00000000-0000-0000-0000-000000000000}"/>
          </ac:spMkLst>
        </pc:spChg>
      </pc:sldChg>
      <pc:sldChg chg="modSp mod">
        <pc:chgData name="Nick  Caudle" userId="7e96a531-2563-48f5-a502-153b6c231f9c" providerId="ADAL" clId="{9E784179-7989-49D9-BF0C-558B71B0B0C1}" dt="2025-08-13T13:49:29.716" v="89" actId="20577"/>
        <pc:sldMkLst>
          <pc:docMk/>
          <pc:sldMk cId="1867923590" sldId="283"/>
        </pc:sldMkLst>
        <pc:spChg chg="mod">
          <ac:chgData name="Nick  Caudle" userId="7e96a531-2563-48f5-a502-153b6c231f9c" providerId="ADAL" clId="{9E784179-7989-49D9-BF0C-558B71B0B0C1}" dt="2025-08-13T13:49:29.716" v="89" actId="20577"/>
          <ac:spMkLst>
            <pc:docMk/>
            <pc:sldMk cId="1867923590" sldId="283"/>
            <ac:spMk id="26630" creationId="{00000000-0000-0000-0000-000000000000}"/>
          </ac:spMkLst>
        </pc:spChg>
      </pc:sldChg>
      <pc:sldChg chg="modSp mod">
        <pc:chgData name="Nick  Caudle" userId="7e96a531-2563-48f5-a502-153b6c231f9c" providerId="ADAL" clId="{9E784179-7989-49D9-BF0C-558B71B0B0C1}" dt="2025-08-13T13:42:04.242" v="32" actId="6549"/>
        <pc:sldMkLst>
          <pc:docMk/>
          <pc:sldMk cId="4134822424" sldId="290"/>
        </pc:sldMkLst>
        <pc:spChg chg="mod">
          <ac:chgData name="Nick  Caudle" userId="7e96a531-2563-48f5-a502-153b6c231f9c" providerId="ADAL" clId="{9E784179-7989-49D9-BF0C-558B71B0B0C1}" dt="2025-08-13T13:42:04.242" v="32" actId="6549"/>
          <ac:spMkLst>
            <pc:docMk/>
            <pc:sldMk cId="4134822424" sldId="290"/>
            <ac:spMk id="10243" creationId="{00000000-0000-0000-0000-000000000000}"/>
          </ac:spMkLst>
        </pc:spChg>
      </pc:sldChg>
      <pc:sldChg chg="modSp mod">
        <pc:chgData name="Nick  Caudle" userId="7e96a531-2563-48f5-a502-153b6c231f9c" providerId="ADAL" clId="{9E784179-7989-49D9-BF0C-558B71B0B0C1}" dt="2025-08-13T13:43:14.471" v="60" actId="6549"/>
        <pc:sldMkLst>
          <pc:docMk/>
          <pc:sldMk cId="2479338250" sldId="291"/>
        </pc:sldMkLst>
        <pc:spChg chg="mod">
          <ac:chgData name="Nick  Caudle" userId="7e96a531-2563-48f5-a502-153b6c231f9c" providerId="ADAL" clId="{9E784179-7989-49D9-BF0C-558B71B0B0C1}" dt="2025-08-13T13:43:14.471" v="60" actId="6549"/>
          <ac:spMkLst>
            <pc:docMk/>
            <pc:sldMk cId="2479338250" sldId="291"/>
            <ac:spMk id="10243" creationId="{00000000-0000-0000-0000-000000000000}"/>
          </ac:spMkLst>
        </pc:spChg>
      </pc:sldChg>
      <pc:sldChg chg="modSp mod">
        <pc:chgData name="Nick  Caudle" userId="7e96a531-2563-48f5-a502-153b6c231f9c" providerId="ADAL" clId="{9E784179-7989-49D9-BF0C-558B71B0B0C1}" dt="2025-08-13T13:45:11.394" v="64" actId="33524"/>
        <pc:sldMkLst>
          <pc:docMk/>
          <pc:sldMk cId="3941031251" sldId="292"/>
        </pc:sldMkLst>
        <pc:spChg chg="mod">
          <ac:chgData name="Nick  Caudle" userId="7e96a531-2563-48f5-a502-153b6c231f9c" providerId="ADAL" clId="{9E784179-7989-49D9-BF0C-558B71B0B0C1}" dt="2025-08-13T13:45:11.394" v="64" actId="33524"/>
          <ac:spMkLst>
            <pc:docMk/>
            <pc:sldMk cId="3941031251" sldId="292"/>
            <ac:spMk id="11267" creationId="{00000000-0000-0000-0000-000000000000}"/>
          </ac:spMkLst>
        </pc:spChg>
      </pc:sldChg>
      <pc:sldChg chg="modSp mod">
        <pc:chgData name="Nick  Caudle" userId="7e96a531-2563-48f5-a502-153b6c231f9c" providerId="ADAL" clId="{9E784179-7989-49D9-BF0C-558B71B0B0C1}" dt="2025-08-13T13:45:52.495" v="67" actId="255"/>
        <pc:sldMkLst>
          <pc:docMk/>
          <pc:sldMk cId="1568454919" sldId="293"/>
        </pc:sldMkLst>
        <pc:spChg chg="mod">
          <ac:chgData name="Nick  Caudle" userId="7e96a531-2563-48f5-a502-153b6c231f9c" providerId="ADAL" clId="{9E784179-7989-49D9-BF0C-558B71B0B0C1}" dt="2025-08-13T13:45:52.495" v="67" actId="255"/>
          <ac:spMkLst>
            <pc:docMk/>
            <pc:sldMk cId="1568454919" sldId="293"/>
            <ac:spMk id="11267" creationId="{00000000-0000-0000-0000-000000000000}"/>
          </ac:spMkLst>
        </pc:spChg>
      </pc:sldChg>
      <pc:sldChg chg="modSp mod">
        <pc:chgData name="Nick  Caudle" userId="7e96a531-2563-48f5-a502-153b6c231f9c" providerId="ADAL" clId="{9E784179-7989-49D9-BF0C-558B71B0B0C1}" dt="2025-08-13T13:47:20.980" v="76" actId="20577"/>
        <pc:sldMkLst>
          <pc:docMk/>
          <pc:sldMk cId="1710150089" sldId="295"/>
        </pc:sldMkLst>
        <pc:spChg chg="mod">
          <ac:chgData name="Nick  Caudle" userId="7e96a531-2563-48f5-a502-153b6c231f9c" providerId="ADAL" clId="{9E784179-7989-49D9-BF0C-558B71B0B0C1}" dt="2025-08-13T13:47:20.980" v="76" actId="20577"/>
          <ac:spMkLst>
            <pc:docMk/>
            <pc:sldMk cId="1710150089" sldId="295"/>
            <ac:spMk id="3" creationId="{00000000-0000-0000-0000-000000000000}"/>
          </ac:spMkLst>
        </pc:spChg>
      </pc:sldChg>
      <pc:sldChg chg="modSp mod">
        <pc:chgData name="Nick  Caudle" userId="7e96a531-2563-48f5-a502-153b6c231f9c" providerId="ADAL" clId="{9E784179-7989-49D9-BF0C-558B71B0B0C1}" dt="2025-08-13T13:49:02.244" v="80" actId="255"/>
        <pc:sldMkLst>
          <pc:docMk/>
          <pc:sldMk cId="1652321707" sldId="298"/>
        </pc:sldMkLst>
        <pc:spChg chg="mod">
          <ac:chgData name="Nick  Caudle" userId="7e96a531-2563-48f5-a502-153b6c231f9c" providerId="ADAL" clId="{9E784179-7989-49D9-BF0C-558B71B0B0C1}" dt="2025-08-13T13:49:02.244" v="80" actId="255"/>
          <ac:spMkLst>
            <pc:docMk/>
            <pc:sldMk cId="1652321707" sldId="298"/>
            <ac:spMk id="3" creationId="{00000000-0000-0000-0000-000000000000}"/>
          </ac:spMkLst>
        </pc:spChg>
      </pc:sldChg>
    </pc:docChg>
  </pc:docChgLst>
  <pc:docChgLst>
    <pc:chgData name="Nick  Caudle" userId="7e96a531-2563-48f5-a502-153b6c231f9c" providerId="ADAL" clId="{4185A002-4650-4466-8E94-69C87875B06A}"/>
    <pc:docChg chg="undo custSel addSld modSld">
      <pc:chgData name="Nick  Caudle" userId="7e96a531-2563-48f5-a502-153b6c231f9c" providerId="ADAL" clId="{4185A002-4650-4466-8E94-69C87875B06A}" dt="2025-04-14T16:07:01.636" v="72" actId="20577"/>
      <pc:docMkLst>
        <pc:docMk/>
      </pc:docMkLst>
      <pc:sldChg chg="modSp mod">
        <pc:chgData name="Nick  Caudle" userId="7e96a531-2563-48f5-a502-153b6c231f9c" providerId="ADAL" clId="{4185A002-4650-4466-8E94-69C87875B06A}" dt="2025-04-01T13:39:01.277" v="36" actId="21"/>
        <pc:sldMkLst>
          <pc:docMk/>
          <pc:sldMk cId="3473863376" sldId="281"/>
        </pc:sldMkLst>
      </pc:sldChg>
      <pc:sldChg chg="modSp mod">
        <pc:chgData name="Nick  Caudle" userId="7e96a531-2563-48f5-a502-153b6c231f9c" providerId="ADAL" clId="{4185A002-4650-4466-8E94-69C87875B06A}" dt="2025-04-14T16:07:01.636" v="72" actId="20577"/>
        <pc:sldMkLst>
          <pc:docMk/>
          <pc:sldMk cId="3171539312" sldId="282"/>
        </pc:sldMkLst>
      </pc:sldChg>
      <pc:sldChg chg="modSp mod">
        <pc:chgData name="Nick  Caudle" userId="7e96a531-2563-48f5-a502-153b6c231f9c" providerId="ADAL" clId="{4185A002-4650-4466-8E94-69C87875B06A}" dt="2025-04-01T13:39:47.558" v="43" actId="115"/>
        <pc:sldMkLst>
          <pc:docMk/>
          <pc:sldMk cId="3941031251" sldId="292"/>
        </pc:sldMkLst>
      </pc:sldChg>
      <pc:sldChg chg="modSp add mod">
        <pc:chgData name="Nick  Caudle" userId="7e96a531-2563-48f5-a502-153b6c231f9c" providerId="ADAL" clId="{4185A002-4650-4466-8E94-69C87875B06A}" dt="2025-04-01T13:39:04.425" v="38"/>
        <pc:sldMkLst>
          <pc:docMk/>
          <pc:sldMk cId="1968555590" sldId="30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D70A94-535E-A242-8751-E65D819C19D3}" type="datetimeFigureOut">
              <a:rPr lang="en-US" smtClean="0"/>
              <a:t>8/13/2025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442F98-C731-A94C-AA10-6D9C96A04D6B}" type="slidenum">
              <a:rPr lang="en-US" smtClean="0"/>
              <a:t>‹#›</a:t>
            </a:fld>
            <a:endParaRPr lang="en-US"/>
          </a:p>
        </p:txBody>
      </p:sp>
    </p:spTree>
    <p:extLst>
      <p:ext uri="{BB962C8B-B14F-4D97-AF65-F5344CB8AC3E}">
        <p14:creationId xmlns:p14="http://schemas.microsoft.com/office/powerpoint/2010/main" val="2204005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25BBB-A885-FB47-A586-C46B257BEE92}" type="datetimeFigureOut">
              <a:rPr lang="en-US" smtClean="0"/>
              <a:t>8/13/2025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B4B2F-0019-C942-9AE2-8EB4A07943DA}" type="slidenum">
              <a:rPr lang="en-US" smtClean="0"/>
              <a:t>‹#›</a:t>
            </a:fld>
            <a:endParaRPr lang="en-US"/>
          </a:p>
        </p:txBody>
      </p:sp>
    </p:spTree>
    <p:extLst>
      <p:ext uri="{BB962C8B-B14F-4D97-AF65-F5344CB8AC3E}">
        <p14:creationId xmlns:p14="http://schemas.microsoft.com/office/powerpoint/2010/main" val="14626320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150622"/>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774703" y="2973325"/>
            <a:ext cx="6400354" cy="1752451"/>
          </a:xfrm>
        </p:spPr>
        <p:txBody>
          <a:bodyPr/>
          <a:lstStyle>
            <a:lvl1pPr marL="0" indent="0" algn="l">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dirty="0"/>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a:t>
            </a:r>
            <a:endParaRPr lang="en-US" b="1" dirty="0">
              <a:latin typeface="Helvetica Neue"/>
              <a:cs typeface="Helvetica Neue"/>
            </a:endParaRPr>
          </a:p>
        </p:txBody>
      </p:sp>
    </p:spTree>
    <p:extLst>
      <p:ext uri="{BB962C8B-B14F-4D97-AF65-F5344CB8AC3E}">
        <p14:creationId xmlns:p14="http://schemas.microsoft.com/office/powerpoint/2010/main" val="415435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380949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62FADDA2-E13B-F548-856B-05843CC20AFE}" type="slidenum">
              <a:rPr lang="en-US" smtClean="0"/>
              <a:pPr/>
              <a:t>‹#›</a:t>
            </a:fld>
            <a:r>
              <a:rPr lang="en-US" dirty="0"/>
              <a:t> Special Olympics Michigan</a:t>
            </a:r>
          </a:p>
        </p:txBody>
      </p:sp>
    </p:spTree>
    <p:extLst>
      <p:ext uri="{BB962C8B-B14F-4D97-AF65-F5344CB8AC3E}">
        <p14:creationId xmlns:p14="http://schemas.microsoft.com/office/powerpoint/2010/main" val="245064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65259849-736F-2C48-9F66-0F7642C7CEF8}" type="slidenum">
              <a:rPr lang="en-US" smtClean="0"/>
              <a:pPr/>
              <a:t>‹#›</a:t>
            </a:fld>
            <a:r>
              <a:rPr lang="en-US" dirty="0"/>
              <a:t> / Special Olympics Michigan</a:t>
            </a:r>
          </a:p>
        </p:txBody>
      </p:sp>
    </p:spTree>
    <p:extLst>
      <p:ext uri="{BB962C8B-B14F-4D97-AF65-F5344CB8AC3E}">
        <p14:creationId xmlns:p14="http://schemas.microsoft.com/office/powerpoint/2010/main" val="283494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114778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 </a:t>
            </a:r>
          </a:p>
        </p:txBody>
      </p:sp>
    </p:spTree>
    <p:extLst>
      <p:ext uri="{BB962C8B-B14F-4D97-AF65-F5344CB8AC3E}">
        <p14:creationId xmlns:p14="http://schemas.microsoft.com/office/powerpoint/2010/main" val="422624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350957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826519"/>
          </a:xfrm>
        </p:spPr>
        <p:txBody>
          <a:bodyPr anchor="b"/>
          <a:lstStyle>
            <a:lvl1pPr algn="l">
              <a:defRPr sz="1400" b="1"/>
            </a:lvl1pPr>
          </a:lstStyle>
          <a:p>
            <a:r>
              <a:rPr lang="ga-IE"/>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4" name="Text Placeholder 3"/>
          <p:cNvSpPr>
            <a:spLocks noGrp="1"/>
          </p:cNvSpPr>
          <p:nvPr>
            <p:ph type="body" sz="half" idx="2"/>
          </p:nvPr>
        </p:nvSpPr>
        <p:spPr>
          <a:xfrm>
            <a:off x="457647" y="1910081"/>
            <a:ext cx="3008189" cy="4215684"/>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22399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pPr/>
              <a:t>‹#›</a:t>
            </a:fld>
            <a:endParaRPr lang="en-US" dirty="0"/>
          </a:p>
        </p:txBody>
      </p:sp>
      <p:sp>
        <p:nvSpPr>
          <p:cNvPr id="3" name="Picture Placeholder 2"/>
          <p:cNvSpPr>
            <a:spLocks noGrp="1"/>
          </p:cNvSpPr>
          <p:nvPr>
            <p:ph type="pic" idx="1"/>
          </p:nvPr>
        </p:nvSpPr>
        <p:spPr>
          <a:xfrm>
            <a:off x="176917" y="221921"/>
            <a:ext cx="8791061" cy="6436217"/>
          </a:xfrm>
          <a:solidFill>
            <a:schemeClr val="bg1"/>
          </a:solidFill>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charset="0"/>
              </a:rPr>
              <a:t>Drag picture to placeholder or click icon to add</a:t>
            </a:r>
            <a:endParaRPr lang="en-US" noProof="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a:t>Click to edit Master title style</a:t>
            </a:r>
            <a:endParaRPr lang="en-US" dirty="0"/>
          </a:p>
        </p:txBody>
      </p:sp>
      <p:sp>
        <p:nvSpPr>
          <p:cNvPr id="4" name="Text Placeholder 3"/>
          <p:cNvSpPr>
            <a:spLocks noGrp="1"/>
          </p:cNvSpPr>
          <p:nvPr>
            <p:ph type="body" sz="half" idx="2"/>
          </p:nvPr>
        </p:nvSpPr>
        <p:spPr>
          <a:xfrm>
            <a:off x="300743" y="5757637"/>
            <a:ext cx="6891759" cy="616450"/>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Tree>
    <p:extLst>
      <p:ext uri="{BB962C8B-B14F-4D97-AF65-F5344CB8AC3E}">
        <p14:creationId xmlns:p14="http://schemas.microsoft.com/office/powerpoint/2010/main" val="264520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91" tIns="32146" rIns="64291" bIns="32146"/>
          <a:lstStyle>
            <a:lvl1pPr>
              <a:defRPr>
                <a:latin typeface="Ubuntu"/>
                <a:cs typeface="Ubuntu"/>
              </a:defRPr>
            </a:lvl1pPr>
          </a:lstStyle>
          <a:p>
            <a:r>
              <a:rPr lang="ga-IE"/>
              <a:t>Click to edit Master title style</a:t>
            </a:r>
            <a:endParaRPr lang="en-US" dirty="0"/>
          </a:p>
        </p:txBody>
      </p:sp>
      <p:sp>
        <p:nvSpPr>
          <p:cNvPr id="3" name="Subtitle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Tree>
    <p:extLst>
      <p:ext uri="{BB962C8B-B14F-4D97-AF65-F5344CB8AC3E}">
        <p14:creationId xmlns:p14="http://schemas.microsoft.com/office/powerpoint/2010/main" val="29891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91" tIns="32146" rIns="64291" bIns="32146"/>
          <a:lstStyle>
            <a:lvl1pPr>
              <a:defRPr>
                <a:latin typeface="Ubuntu"/>
                <a:cs typeface="Ubuntu"/>
              </a:defRPr>
            </a:lvl1pPr>
          </a:lstStyle>
          <a:p>
            <a:r>
              <a:rPr lang="ga-IE"/>
              <a:t>Click to edit Master title style</a:t>
            </a:r>
            <a:endParaRPr lang="en-US" dirty="0"/>
          </a:p>
        </p:txBody>
      </p:sp>
      <p:sp>
        <p:nvSpPr>
          <p:cNvPr id="3" name="Subtitle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Tree>
    <p:extLst>
      <p:ext uri="{BB962C8B-B14F-4D97-AF65-F5344CB8AC3E}">
        <p14:creationId xmlns:p14="http://schemas.microsoft.com/office/powerpoint/2010/main" val="29891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a:t>
            </a:r>
            <a:endParaRPr lang="en-US" b="1" dirty="0">
              <a:latin typeface="Helvetica Neue"/>
              <a:cs typeface="Helvetica Neue"/>
            </a:endParaRPr>
          </a:p>
        </p:txBody>
      </p:sp>
    </p:spTree>
    <p:extLst>
      <p:ext uri="{BB962C8B-B14F-4D97-AF65-F5344CB8AC3E}">
        <p14:creationId xmlns:p14="http://schemas.microsoft.com/office/powerpoint/2010/main" val="26958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2600179"/>
            <a:ext cx="7772176" cy="1361777"/>
          </a:xfrm>
        </p:spPr>
        <p:txBody>
          <a:bodyPr/>
          <a:lstStyle>
            <a:lvl1pPr algn="l">
              <a:defRPr sz="2800" b="1" cap="all"/>
            </a:lvl1pPr>
          </a:lstStyle>
          <a:p>
            <a:r>
              <a:rPr lang="ga-IE"/>
              <a:t>Click to edit Master title style</a:t>
            </a:r>
            <a:endParaRPr lang="en-US"/>
          </a:p>
        </p:txBody>
      </p:sp>
      <p:sp>
        <p:nvSpPr>
          <p:cNvPr id="3" name="Text Placeholder 2"/>
          <p:cNvSpPr>
            <a:spLocks noGrp="1"/>
          </p:cNvSpPr>
          <p:nvPr>
            <p:ph type="body" idx="1"/>
          </p:nvPr>
        </p:nvSpPr>
        <p:spPr>
          <a:xfrm>
            <a:off x="722189" y="1099991"/>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ga-IE"/>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a:t>
            </a:r>
            <a:endParaRPr lang="en-US" b="1" dirty="0">
              <a:latin typeface="Helvetica Neue"/>
              <a:cs typeface="Helvetica Neue"/>
            </a:endParaRPr>
          </a:p>
        </p:txBody>
      </p:sp>
    </p:spTree>
    <p:extLst>
      <p:ext uri="{BB962C8B-B14F-4D97-AF65-F5344CB8AC3E}">
        <p14:creationId xmlns:p14="http://schemas.microsoft.com/office/powerpoint/2010/main" val="218790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a:t>
            </a:r>
            <a:endParaRPr lang="en-US" b="1" dirty="0">
              <a:latin typeface="Helvetica Neue"/>
              <a:cs typeface="Helvetica Neue"/>
            </a:endParaRPr>
          </a:p>
        </p:txBody>
      </p:sp>
    </p:spTree>
    <p:extLst>
      <p:ext uri="{BB962C8B-B14F-4D97-AF65-F5344CB8AC3E}">
        <p14:creationId xmlns:p14="http://schemas.microsoft.com/office/powerpoint/2010/main" val="91254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2246177"/>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885765"/>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5" name="Text Placeholder 4"/>
          <p:cNvSpPr>
            <a:spLocks noGrp="1"/>
          </p:cNvSpPr>
          <p:nvPr>
            <p:ph type="body" sz="quarter" idx="3"/>
          </p:nvPr>
        </p:nvSpPr>
        <p:spPr>
          <a:xfrm>
            <a:off x="4644555" y="2267025"/>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4644555" y="2906613"/>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a:t>
            </a:r>
            <a:endParaRPr lang="en-US" b="1" dirty="0">
              <a:latin typeface="Helvetica Neue"/>
              <a:cs typeface="Helvetica Neue"/>
            </a:endParaRPr>
          </a:p>
        </p:txBody>
      </p:sp>
    </p:spTree>
    <p:extLst>
      <p:ext uri="{BB962C8B-B14F-4D97-AF65-F5344CB8AC3E}">
        <p14:creationId xmlns:p14="http://schemas.microsoft.com/office/powerpoint/2010/main" val="64071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a:t>
            </a:r>
            <a:endParaRPr lang="en-US" b="1" dirty="0">
              <a:latin typeface="Helvetica Neue"/>
              <a:cs typeface="Helvetica Neue"/>
            </a:endParaRPr>
          </a:p>
        </p:txBody>
      </p:sp>
    </p:spTree>
    <p:extLst>
      <p:ext uri="{BB962C8B-B14F-4D97-AF65-F5344CB8AC3E}">
        <p14:creationId xmlns:p14="http://schemas.microsoft.com/office/powerpoint/2010/main" val="310927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t> / </a:t>
            </a:r>
            <a:r>
              <a:rPr lang="en-US" b="1" dirty="0" err="1">
                <a:latin typeface="Helvetica Neue"/>
                <a:cs typeface="Helvetica Neue"/>
              </a:rPr>
              <a:t>storyful</a:t>
            </a:r>
            <a:r>
              <a:rPr lang="en-US" b="1" dirty="0">
                <a:latin typeface="Helvetica Neue"/>
                <a:cs typeface="Helvetica Neue"/>
              </a:rPr>
              <a:t>.</a:t>
            </a:r>
          </a:p>
        </p:txBody>
      </p:sp>
    </p:spTree>
    <p:extLst>
      <p:ext uri="{BB962C8B-B14F-4D97-AF65-F5344CB8AC3E}">
        <p14:creationId xmlns:p14="http://schemas.microsoft.com/office/powerpoint/2010/main" val="40043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ga-IE"/>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23253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ga-IE"/>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Light" charset="0"/>
              </a:rPr>
              <a:t>Drag picture to placeholder or click icon to add</a:t>
            </a:r>
            <a:endParaRPr lang="en-US" noProof="0">
              <a:sym typeface="Ubuntu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4103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544513" y="2374900"/>
            <a:ext cx="7912100"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text styles</a:t>
            </a:r>
          </a:p>
          <a:p>
            <a:pPr lvl="1"/>
            <a:r>
              <a:rPr lang="ga-IE">
                <a:sym typeface="Ubuntu Light" charset="0"/>
              </a:rPr>
              <a:t>Second level</a:t>
            </a:r>
          </a:p>
          <a:p>
            <a:pPr lvl="2"/>
            <a:r>
              <a:rPr lang="ga-IE">
                <a:sym typeface="Ubuntu Light" charset="0"/>
              </a:rPr>
              <a:t>Third level</a:t>
            </a:r>
          </a:p>
          <a:p>
            <a:pPr lvl="3"/>
            <a:r>
              <a:rPr lang="ga-IE">
                <a:sym typeface="Ubuntu Light" charset="0"/>
              </a:rPr>
              <a:t>Fourth level</a:t>
            </a:r>
          </a:p>
          <a:p>
            <a:pPr lvl="4"/>
            <a:r>
              <a:rPr lang="ga-IE">
                <a:sym typeface="Ubuntu Light" charset="0"/>
              </a:rPr>
              <a:t>Fifth level</a:t>
            </a:r>
            <a:endParaRPr lang="en-US" dirty="0">
              <a:sym typeface="Ubuntu Light" charset="0"/>
            </a:endParaRPr>
          </a:p>
        </p:txBody>
      </p:sp>
      <p:sp>
        <p:nvSpPr>
          <p:cNvPr id="1027" name="Rectangle 3"/>
          <p:cNvSpPr>
            <a:spLocks noGrp="1" noChangeArrowheads="1"/>
          </p:cNvSpPr>
          <p:nvPr>
            <p:ph type="title"/>
          </p:nvPr>
        </p:nvSpPr>
        <p:spPr bwMode="auto">
          <a:xfrm>
            <a:off x="544513" y="482600"/>
            <a:ext cx="7902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554037" y="6446156"/>
            <a:ext cx="363063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91" tIns="32146" rIns="64291" bIns="32146" numCol="1" anchor="t" anchorCtr="0" compatLnSpc="1">
            <a:prstTxWarp prst="textNoShape">
              <a:avLst/>
            </a:prstTxWarp>
          </a:bodyPr>
          <a:lstStyle>
            <a:lvl1pPr algn="l" eaLnBrk="1" hangingPunct="1">
              <a:defRPr sz="900" spc="2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a:t> </a:t>
            </a:r>
            <a:endParaRPr lang="en-US" dirty="0">
              <a:latin typeface="Ubuntu"/>
              <a:cs typeface="Ubuntu"/>
            </a:endParaRPr>
          </a:p>
        </p:txBody>
      </p:sp>
      <p:sp>
        <p:nvSpPr>
          <p:cNvPr id="3" name="TextBox 2"/>
          <p:cNvSpPr txBox="1"/>
          <p:nvPr/>
        </p:nvSpPr>
        <p:spPr>
          <a:xfrm>
            <a:off x="3978000" y="5749806"/>
            <a:ext cx="3497034" cy="415498"/>
          </a:xfrm>
          <a:prstGeom prst="rect">
            <a:avLst/>
          </a:prstGeom>
          <a:noFill/>
        </p:spPr>
        <p:txBody>
          <a:bodyPr wrap="square" rtlCol="0">
            <a:spAutoFit/>
          </a:bodyPr>
          <a:lstStyle/>
          <a:p>
            <a:pPr algn="r"/>
            <a:r>
              <a:rPr lang="en-US" sz="2100" b="0" i="1" kern="1200" spc="-100" dirty="0">
                <a:solidFill>
                  <a:srgbClr val="4F5146"/>
                </a:solidFill>
                <a:latin typeface="Ubuntu"/>
              </a:rPr>
              <a:t>Michigan</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spcBef>
          <a:spcPct val="0"/>
        </a:spcBef>
        <a:spcAft>
          <a:spcPct val="0"/>
        </a:spcAft>
        <a:defRPr sz="59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1pPr>
      <a:lvl2pPr marL="522288" indent="-200025"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2pPr>
      <a:lvl3pPr marL="803275"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3pPr>
      <a:lvl4pPr marL="1123950"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4pPr>
      <a:lvl5pPr marL="1446213"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5pPr>
      <a:lvl6pPr marL="321457"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437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82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a:sym typeface="Ubuntu" charset="0"/>
              </a:rPr>
              <a:t>Click to edit Master text styles</a:t>
            </a:r>
          </a:p>
          <a:p>
            <a:pPr lvl="1"/>
            <a:r>
              <a:rPr lang="ga-IE">
                <a:sym typeface="Ubuntu" charset="0"/>
              </a:rPr>
              <a:t>Second level</a:t>
            </a:r>
          </a:p>
          <a:p>
            <a:pPr lvl="2"/>
            <a:r>
              <a:rPr lang="ga-IE">
                <a:sym typeface="Ubuntu" charset="0"/>
              </a:rPr>
              <a:t>Third level</a:t>
            </a:r>
          </a:p>
          <a:p>
            <a:pPr lvl="3"/>
            <a:r>
              <a:rPr lang="ga-IE">
                <a:sym typeface="Ubuntu" charset="0"/>
              </a:rPr>
              <a:t>Fourth level</a:t>
            </a:r>
          </a:p>
          <a:p>
            <a:pPr lvl="4"/>
            <a:r>
              <a:rPr lang="ga-IE">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513" y="366713"/>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ctr"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554038"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91" tIns="32146" rIns="64291" bIns="32146"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3"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4"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7912BC9D-81A9-DD60-78E0-A350AF669AD1}"/>
              </a:ext>
            </a:extLst>
          </p:cNvPr>
          <p:cNvSpPr>
            <a:spLocks noGrp="1"/>
          </p:cNvSpPr>
          <p:nvPr>
            <p:ph type="ctrTitle"/>
          </p:nvPr>
        </p:nvSpPr>
        <p:spPr>
          <a:xfrm>
            <a:off x="554037" y="2148150"/>
            <a:ext cx="7773293" cy="1470049"/>
          </a:xfrm>
        </p:spPr>
        <p:txBody>
          <a:bodyPr/>
          <a:lstStyle/>
          <a:p>
            <a:pPr algn="ctr"/>
            <a:r>
              <a:rPr lang="en-US" dirty="0"/>
              <a:t>Volleyball Official Rules</a:t>
            </a:r>
          </a:p>
        </p:txBody>
      </p:sp>
    </p:spTree>
    <p:extLst>
      <p:ext uri="{BB962C8B-B14F-4D97-AF65-F5344CB8AC3E}">
        <p14:creationId xmlns:p14="http://schemas.microsoft.com/office/powerpoint/2010/main" val="302614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96938" y="481013"/>
            <a:ext cx="7051823" cy="1046064"/>
          </a:xfrm>
        </p:spPr>
        <p:txBody>
          <a:bodyPr/>
          <a:lstStyle/>
          <a:p>
            <a:pPr algn="ctr" eaLnBrk="1" hangingPunct="1"/>
            <a:r>
              <a:rPr lang="en-US" dirty="0">
                <a:effectLst>
                  <a:outerShdw blurRad="38100" dist="38100" dir="2700000" algn="tl">
                    <a:srgbClr val="000000">
                      <a:alpha val="43137"/>
                    </a:srgbClr>
                  </a:outerShdw>
                </a:effectLst>
              </a:rPr>
              <a:t>Scoring</a:t>
            </a:r>
          </a:p>
        </p:txBody>
      </p:sp>
      <p:sp>
        <p:nvSpPr>
          <p:cNvPr id="10243" name="Content Placeholder 2"/>
          <p:cNvSpPr>
            <a:spLocks noGrp="1"/>
          </p:cNvSpPr>
          <p:nvPr>
            <p:ph idx="1"/>
          </p:nvPr>
        </p:nvSpPr>
        <p:spPr/>
        <p:txBody>
          <a:bodyPr/>
          <a:lstStyle/>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If a team fails to serve properly, return the ball, or commits any other fault, the opponent wins the rally and scores the point. </a:t>
            </a:r>
          </a:p>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When the serving team wins a rally, it scores a point and continues to serve. If the receiving team wins the rally, it scores a point and gains the right to serve. </a:t>
            </a:r>
          </a:p>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Teams change sides when one team has scored eight points. </a:t>
            </a:r>
          </a:p>
        </p:txBody>
      </p:sp>
    </p:spTree>
    <p:extLst>
      <p:ext uri="{BB962C8B-B14F-4D97-AF65-F5344CB8AC3E}">
        <p14:creationId xmlns:p14="http://schemas.microsoft.com/office/powerpoint/2010/main" val="422904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96938" y="481013"/>
            <a:ext cx="7051823" cy="1046064"/>
          </a:xfrm>
        </p:spPr>
        <p:txBody>
          <a:bodyPr/>
          <a:lstStyle/>
          <a:p>
            <a:pPr algn="ctr" eaLnBrk="1" hangingPunct="1"/>
            <a:r>
              <a:rPr lang="en-US" dirty="0">
                <a:effectLst>
                  <a:outerShdw blurRad="38100" dist="38100" dir="2700000" algn="tl">
                    <a:srgbClr val="000000">
                      <a:alpha val="43137"/>
                    </a:srgbClr>
                  </a:outerShdw>
                </a:effectLst>
              </a:rPr>
              <a:t>Scoring</a:t>
            </a:r>
          </a:p>
        </p:txBody>
      </p:sp>
      <p:sp>
        <p:nvSpPr>
          <p:cNvPr id="10243" name="Content Placeholder 2"/>
          <p:cNvSpPr>
            <a:spLocks noGrp="1"/>
          </p:cNvSpPr>
          <p:nvPr>
            <p:ph idx="1"/>
          </p:nvPr>
        </p:nvSpPr>
        <p:spPr/>
        <p:txBody>
          <a:bodyPr/>
          <a:lstStyle/>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3 match scores are due to the State Office to participate at State Summer Games</a:t>
            </a:r>
            <a:r>
              <a:rPr lang="en-US" sz="2400" dirty="0">
                <a:ea typeface="Calibri" panose="020F0502020204030204" pitchFamily="34" charset="0"/>
              </a:rPr>
              <a:t>.</a:t>
            </a:r>
            <a:endParaRPr lang="en-US" sz="2400" dirty="0">
              <a:effectLst/>
              <a:ea typeface="Calibri" panose="020F0502020204030204" pitchFamily="34" charset="0"/>
            </a:endParaRPr>
          </a:p>
        </p:txBody>
      </p:sp>
      <p:pic>
        <p:nvPicPr>
          <p:cNvPr id="3" name="Picture 2">
            <a:extLst>
              <a:ext uri="{FF2B5EF4-FFF2-40B4-BE49-F238E27FC236}">
                <a16:creationId xmlns:a16="http://schemas.microsoft.com/office/drawing/2014/main" id="{96A446B0-3362-F6E8-E04F-E028DCAEE59F}"/>
              </a:ext>
            </a:extLst>
          </p:cNvPr>
          <p:cNvPicPr>
            <a:picLocks noChangeAspect="1"/>
          </p:cNvPicPr>
          <p:nvPr/>
        </p:nvPicPr>
        <p:blipFill>
          <a:blip r:embed="rId2"/>
          <a:stretch>
            <a:fillRect/>
          </a:stretch>
        </p:blipFill>
        <p:spPr>
          <a:xfrm>
            <a:off x="261120" y="3127247"/>
            <a:ext cx="8621760" cy="1408178"/>
          </a:xfrm>
          <a:prstGeom prst="rect">
            <a:avLst/>
          </a:prstGeom>
        </p:spPr>
      </p:pic>
    </p:spTree>
    <p:extLst>
      <p:ext uri="{BB962C8B-B14F-4D97-AF65-F5344CB8AC3E}">
        <p14:creationId xmlns:p14="http://schemas.microsoft.com/office/powerpoint/2010/main" val="247933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06463" y="461963"/>
            <a:ext cx="7051823" cy="1046064"/>
          </a:xfrm>
        </p:spPr>
        <p:txBody>
          <a:bodyPr/>
          <a:lstStyle/>
          <a:p>
            <a:pPr algn="ctr" eaLnBrk="1" hangingPunct="1"/>
            <a:r>
              <a:rPr lang="en-US" dirty="0">
                <a:effectLst>
                  <a:outerShdw blurRad="38100" dist="38100" dir="2700000" algn="tl">
                    <a:srgbClr val="000000">
                      <a:alpha val="43137"/>
                    </a:srgbClr>
                  </a:outerShdw>
                </a:effectLst>
              </a:rPr>
              <a:t>Game Rules</a:t>
            </a:r>
          </a:p>
        </p:txBody>
      </p:sp>
      <p:sp>
        <p:nvSpPr>
          <p:cNvPr id="11267" name="Content Placeholder 2"/>
          <p:cNvSpPr>
            <a:spLocks noGrp="1"/>
          </p:cNvSpPr>
          <p:nvPr>
            <p:ph idx="1"/>
          </p:nvPr>
        </p:nvSpPr>
        <p:spPr/>
        <p:txBody>
          <a:bodyPr/>
          <a:lstStyle/>
          <a:p>
            <a:pPr marL="285750" indent="-28575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The winner of the coin toss may choose to serve, receive or select a specific side of the court. If a deciding third or fifth set is necessary, a coin toss shall again be conducted with the same options.</a:t>
            </a:r>
          </a:p>
          <a:p>
            <a:pPr marL="285750" marR="0" lvl="0" indent="-28575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The first server of each set is the right back player. Thereafter, the right front player rotates to the right back position. </a:t>
            </a:r>
          </a:p>
          <a:p>
            <a:pPr marL="330200" lvl="1" indent="-28575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The team receiving first service shall rotate upon the first side out and receiving their serve. </a:t>
            </a:r>
          </a:p>
          <a:p>
            <a:pPr marL="342900" indent="-342900" eaLnBrk="1" hangingPunct="1">
              <a:buFont typeface="Arial" pitchFamily="34" charset="0"/>
              <a:buChar char="•"/>
            </a:pPr>
            <a:endParaRPr lang="en-US" sz="2300" dirty="0"/>
          </a:p>
        </p:txBody>
      </p:sp>
    </p:spTree>
    <p:extLst>
      <p:ext uri="{BB962C8B-B14F-4D97-AF65-F5344CB8AC3E}">
        <p14:creationId xmlns:p14="http://schemas.microsoft.com/office/powerpoint/2010/main" val="347386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BA770-DAC1-5A44-D103-D92F6962D2FF}"/>
            </a:ext>
          </a:extLst>
        </p:cNvPr>
        <p:cNvGrpSpPr/>
        <p:nvPr/>
      </p:nvGrpSpPr>
      <p:grpSpPr>
        <a:xfrm>
          <a:off x="0" y="0"/>
          <a:ext cx="0" cy="0"/>
          <a:chOff x="0" y="0"/>
          <a:chExt cx="0" cy="0"/>
        </a:xfrm>
      </p:grpSpPr>
      <p:sp>
        <p:nvSpPr>
          <p:cNvPr id="11266" name="Title 1">
            <a:extLst>
              <a:ext uri="{FF2B5EF4-FFF2-40B4-BE49-F238E27FC236}">
                <a16:creationId xmlns:a16="http://schemas.microsoft.com/office/drawing/2014/main" id="{2FE0B0BD-EA09-C289-705F-9D8CAE0924CE}"/>
              </a:ext>
            </a:extLst>
          </p:cNvPr>
          <p:cNvSpPr>
            <a:spLocks noGrp="1"/>
          </p:cNvSpPr>
          <p:nvPr>
            <p:ph type="title"/>
          </p:nvPr>
        </p:nvSpPr>
        <p:spPr>
          <a:xfrm>
            <a:off x="906463" y="461963"/>
            <a:ext cx="7051823" cy="1046064"/>
          </a:xfrm>
        </p:spPr>
        <p:txBody>
          <a:bodyPr/>
          <a:lstStyle/>
          <a:p>
            <a:pPr algn="ctr" eaLnBrk="1" hangingPunct="1"/>
            <a:r>
              <a:rPr lang="en-US" dirty="0">
                <a:effectLst>
                  <a:outerShdw blurRad="38100" dist="38100" dir="2700000" algn="tl">
                    <a:srgbClr val="000000">
                      <a:alpha val="43137"/>
                    </a:srgbClr>
                  </a:outerShdw>
                </a:effectLst>
              </a:rPr>
              <a:t>Game Rules</a:t>
            </a:r>
          </a:p>
        </p:txBody>
      </p:sp>
      <p:sp>
        <p:nvSpPr>
          <p:cNvPr id="11267" name="Content Placeholder 2">
            <a:extLst>
              <a:ext uri="{FF2B5EF4-FFF2-40B4-BE49-F238E27FC236}">
                <a16:creationId xmlns:a16="http://schemas.microsoft.com/office/drawing/2014/main" id="{7C57C466-4703-516E-1C70-EB1379BB434B}"/>
              </a:ext>
            </a:extLst>
          </p:cNvPr>
          <p:cNvSpPr>
            <a:spLocks noGrp="1"/>
          </p:cNvSpPr>
          <p:nvPr>
            <p:ph idx="1"/>
          </p:nvPr>
        </p:nvSpPr>
        <p:spPr/>
        <p:txBody>
          <a:bodyPr/>
          <a:lstStyle/>
          <a:p>
            <a:pPr marL="285750" indent="-28575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cs typeface="Ubuntu" panose="020B0504030602030204" pitchFamily="34" charset="0"/>
              </a:rPr>
              <a:t>Once a server has scored three consecutive points, his/her team shall rotate to the next server and continue to serve. </a:t>
            </a:r>
            <a:endParaRPr lang="en-US" sz="2400" dirty="0">
              <a:effectLst/>
              <a:ea typeface="Calibri" panose="020F0502020204030204" pitchFamily="34" charset="0"/>
            </a:endParaRPr>
          </a:p>
          <a:p>
            <a:pPr marL="285750" indent="-28575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cs typeface="Ubuntu" panose="020B0504030602030204" pitchFamily="34" charset="0"/>
              </a:rPr>
              <a:t>Serve shall be from the serving area. Stepping on or over the end line or outside the service area as defined by the sidelines upon contacting the ball or jumping to serve shall constitute a violation. </a:t>
            </a:r>
          </a:p>
          <a:p>
            <a:pPr marL="285750" indent="-28575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A served ball touching the net shall remain in play, and the receiving team has three plays to return the ball to the opponents. </a:t>
            </a:r>
          </a:p>
          <a:p>
            <a:pPr marL="285750" indent="-285750">
              <a:lnSpc>
                <a:spcPct val="100000"/>
              </a:lnSpc>
              <a:spcBef>
                <a:spcPts val="0"/>
              </a:spcBef>
              <a:spcAft>
                <a:spcPts val="600"/>
              </a:spcAft>
              <a:buFont typeface="Arial" panose="020B0604020202020204" pitchFamily="34" charset="0"/>
              <a:buChar char="•"/>
            </a:pPr>
            <a:endParaRPr lang="en-US" sz="2400" dirty="0">
              <a:effectLst/>
              <a:ea typeface="Calibri" panose="020F0502020204030204" pitchFamily="34" charset="0"/>
            </a:endParaRPr>
          </a:p>
          <a:p>
            <a:pPr marL="285750" indent="-285750">
              <a:lnSpc>
                <a:spcPct val="100000"/>
              </a:lnSpc>
              <a:spcBef>
                <a:spcPts val="0"/>
              </a:spcBef>
              <a:spcAft>
                <a:spcPts val="600"/>
              </a:spcAft>
              <a:buFont typeface="Arial" panose="020B0604020202020204" pitchFamily="34" charset="0"/>
              <a:buChar char="•"/>
            </a:pPr>
            <a:endParaRPr lang="en-US" sz="2400" dirty="0">
              <a:effectLst/>
              <a:ea typeface="Calibri" panose="020F0502020204030204" pitchFamily="34" charset="0"/>
            </a:endParaRPr>
          </a:p>
        </p:txBody>
      </p:sp>
    </p:spTree>
    <p:extLst>
      <p:ext uri="{BB962C8B-B14F-4D97-AF65-F5344CB8AC3E}">
        <p14:creationId xmlns:p14="http://schemas.microsoft.com/office/powerpoint/2010/main" val="196855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06463" y="461963"/>
            <a:ext cx="7051823" cy="1046064"/>
          </a:xfrm>
        </p:spPr>
        <p:txBody>
          <a:bodyPr/>
          <a:lstStyle/>
          <a:p>
            <a:pPr algn="ctr" eaLnBrk="1" hangingPunct="1"/>
            <a:r>
              <a:rPr lang="en-US" dirty="0">
                <a:effectLst>
                  <a:outerShdw blurRad="38100" dist="38100" dir="2700000" algn="tl">
                    <a:srgbClr val="000000">
                      <a:alpha val="43137"/>
                    </a:srgbClr>
                  </a:outerShdw>
                </a:effectLst>
              </a:rPr>
              <a:t>Game Rules</a:t>
            </a:r>
          </a:p>
        </p:txBody>
      </p:sp>
      <p:sp>
        <p:nvSpPr>
          <p:cNvPr id="11267" name="Content Placeholder 2"/>
          <p:cNvSpPr>
            <a:spLocks noGrp="1"/>
          </p:cNvSpPr>
          <p:nvPr>
            <p:ph idx="1"/>
          </p:nvPr>
        </p:nvSpPr>
        <p:spPr/>
        <p:txBody>
          <a:bodyPr/>
          <a:lstStyle/>
          <a:p>
            <a:pPr marL="285750" indent="-28575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Any ball hitting the ceiling will be considered playable by the team causing such contact, if the ball stays on their side of the court and does not cross the plane of the net. </a:t>
            </a:r>
          </a:p>
          <a:p>
            <a:pPr marL="285750" marR="0" lvl="0" indent="-28575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A player may not play the ball twice in succession except when the first touch is while blocking. </a:t>
            </a:r>
          </a:p>
          <a:p>
            <a:pPr marL="285750" marR="0" lvl="0" indent="-28575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The ball may be hit with any part of the body. </a:t>
            </a:r>
          </a:p>
          <a:p>
            <a:pPr marL="330200" lvl="1" indent="-28575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Carries and lifts will be called illegal hits.</a:t>
            </a:r>
          </a:p>
          <a:p>
            <a:pPr marL="342900" indent="-342900">
              <a:buFont typeface="Arial" pitchFamily="34" charset="0"/>
              <a:buChar char="•"/>
            </a:pPr>
            <a:r>
              <a:rPr lang="en-US" sz="2400" dirty="0">
                <a:effectLst/>
                <a:ea typeface="Calibri" panose="020F0502020204030204" pitchFamily="34" charset="0"/>
              </a:rPr>
              <a:t>Any ball landing on the line is considered “in” </a:t>
            </a:r>
          </a:p>
          <a:p>
            <a:pPr marL="342900" indent="-342900">
              <a:buFont typeface="Arial" pitchFamily="34" charset="0"/>
              <a:buChar char="•"/>
            </a:pPr>
            <a:r>
              <a:rPr lang="en-US" sz="2400" dirty="0">
                <a:effectLst/>
                <a:ea typeface="Calibri" panose="020F0502020204030204" pitchFamily="34" charset="0"/>
                <a:cs typeface="Ubuntu" panose="020B0504030602030204" pitchFamily="34" charset="0"/>
              </a:rPr>
              <a:t>For safety reasons, the ‘Pursuit Rule’ will not be in effect. Once a ball has crossed the net between or outside the antennas, it is no longer playable. </a:t>
            </a:r>
            <a:endParaRPr lang="en-US" sz="2400" dirty="0">
              <a:effectLst/>
              <a:ea typeface="Calibri" panose="020F0502020204030204" pitchFamily="34" charset="0"/>
            </a:endParaRPr>
          </a:p>
          <a:p>
            <a:pPr marL="342900" indent="-342900">
              <a:buFont typeface="Arial" pitchFamily="34" charset="0"/>
              <a:buChar char="•"/>
            </a:pPr>
            <a:endParaRPr lang="en-US" sz="2400" dirty="0">
              <a:effectLst/>
              <a:ea typeface="Calibri" panose="020F0502020204030204" pitchFamily="34" charset="0"/>
            </a:endParaRPr>
          </a:p>
          <a:p>
            <a:pPr marL="342900" indent="-342900" eaLnBrk="1" hangingPunct="1">
              <a:buFont typeface="Arial" pitchFamily="34" charset="0"/>
              <a:buChar char="•"/>
            </a:pPr>
            <a:endParaRPr lang="en-US" sz="2300" dirty="0"/>
          </a:p>
        </p:txBody>
      </p:sp>
    </p:spTree>
    <p:extLst>
      <p:ext uri="{BB962C8B-B14F-4D97-AF65-F5344CB8AC3E}">
        <p14:creationId xmlns:p14="http://schemas.microsoft.com/office/powerpoint/2010/main" val="394103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06463" y="461963"/>
            <a:ext cx="7051823" cy="1046064"/>
          </a:xfrm>
        </p:spPr>
        <p:txBody>
          <a:bodyPr/>
          <a:lstStyle/>
          <a:p>
            <a:pPr algn="ctr" eaLnBrk="1" hangingPunct="1"/>
            <a:r>
              <a:rPr lang="en-US" dirty="0">
                <a:effectLst>
                  <a:outerShdw blurRad="38100" dist="38100" dir="2700000" algn="tl">
                    <a:srgbClr val="000000">
                      <a:alpha val="43137"/>
                    </a:srgbClr>
                  </a:outerShdw>
                </a:effectLst>
              </a:rPr>
              <a:t>Game Rules</a:t>
            </a:r>
          </a:p>
        </p:txBody>
      </p:sp>
      <p:sp>
        <p:nvSpPr>
          <p:cNvPr id="11267" name="Content Placeholder 2"/>
          <p:cNvSpPr>
            <a:spLocks noGrp="1"/>
          </p:cNvSpPr>
          <p:nvPr>
            <p:ph idx="1"/>
          </p:nvPr>
        </p:nvSpPr>
        <p:spPr/>
        <p:txBody>
          <a:bodyPr/>
          <a:lstStyle/>
          <a:p>
            <a:pPr marL="285750" marR="0" lvl="0" indent="-28575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Touching any part of the net while playing the ball is a fault. Crossing completely over the centerline with any part of the body except the feet will not constitute a violation unless there is interference. </a:t>
            </a:r>
          </a:p>
          <a:p>
            <a:pPr marL="330200" lvl="1" indent="-28575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It is a fault to cross completely over the centerline with the foot or feet. </a:t>
            </a:r>
          </a:p>
          <a:p>
            <a:pPr marL="285750" indent="-28575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Each team will get two timeouts per set</a:t>
            </a:r>
          </a:p>
          <a:p>
            <a:pPr marL="285750" marR="0" lvl="0" indent="-285750">
              <a:lnSpc>
                <a:spcPct val="100000"/>
              </a:lnSpc>
              <a:spcBef>
                <a:spcPts val="0"/>
              </a:spcBef>
              <a:spcAft>
                <a:spcPts val="600"/>
              </a:spcAft>
              <a:buFont typeface="Arial" panose="020B0604020202020204" pitchFamily="34" charset="0"/>
              <a:buChar char="•"/>
            </a:pPr>
            <a:endParaRPr lang="en-US" sz="2400" dirty="0">
              <a:effectLst/>
              <a:ea typeface="Calibri" panose="020F0502020204030204" pitchFamily="34" charset="0"/>
            </a:endParaRPr>
          </a:p>
          <a:p>
            <a:pPr marL="0" marR="0" lvl="0" indent="0">
              <a:lnSpc>
                <a:spcPct val="100000"/>
              </a:lnSpc>
              <a:spcBef>
                <a:spcPts val="0"/>
              </a:spcBef>
              <a:spcAft>
                <a:spcPts val="600"/>
              </a:spcAft>
            </a:pPr>
            <a:endParaRPr lang="en-US" sz="2400" dirty="0">
              <a:effectLst/>
              <a:ea typeface="Calibri" panose="020F0502020204030204" pitchFamily="34" charset="0"/>
            </a:endParaRPr>
          </a:p>
          <a:p>
            <a:pPr marL="0" indent="0" eaLnBrk="1" hangingPunct="1"/>
            <a:endParaRPr lang="en-US" sz="2300" dirty="0"/>
          </a:p>
        </p:txBody>
      </p:sp>
      <p:pic>
        <p:nvPicPr>
          <p:cNvPr id="3074" name="Picture 2" descr="\\somi-refe\Event-Pictures\Summer Games\2011\Volleyball\DSC_0047 [1600x1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026" y="4453986"/>
            <a:ext cx="3409949" cy="226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45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5988" y="452438"/>
            <a:ext cx="7051823" cy="1046064"/>
          </a:xfrm>
        </p:spPr>
        <p:txBody>
          <a:bodyPr/>
          <a:lstStyle/>
          <a:p>
            <a:pPr algn="ctr" eaLnBrk="1" hangingPunct="1"/>
            <a:r>
              <a:rPr lang="en-US" dirty="0">
                <a:effectLst>
                  <a:outerShdw blurRad="38100" dist="38100" dir="2700000" algn="tl">
                    <a:srgbClr val="000000">
                      <a:alpha val="43137"/>
                    </a:srgbClr>
                  </a:outerShdw>
                </a:effectLst>
              </a:rPr>
              <a:t>Modified Volleyball</a:t>
            </a:r>
          </a:p>
        </p:txBody>
      </p:sp>
      <p:sp>
        <p:nvSpPr>
          <p:cNvPr id="12291" name="Content Placeholder 2"/>
          <p:cNvSpPr>
            <a:spLocks noGrp="1"/>
          </p:cNvSpPr>
          <p:nvPr>
            <p:ph idx="1"/>
          </p:nvPr>
        </p:nvSpPr>
        <p:spPr/>
        <p:txBody>
          <a:bodyPr/>
          <a:lstStyle/>
          <a:p>
            <a:pPr marL="342900" indent="-342900" eaLnBrk="1" hangingPunct="1">
              <a:buFont typeface="Arial" pitchFamily="34" charset="0"/>
              <a:buChar char="•"/>
            </a:pPr>
            <a:r>
              <a:rPr lang="en-US" sz="2400" dirty="0">
                <a:ea typeface="Aptos" panose="020B0004020202020204" pitchFamily="34" charset="0"/>
                <a:cs typeface="Times New Roman" panose="02020603050405020304" pitchFamily="18" charset="0"/>
              </a:rPr>
              <a:t>Additional modifications for Modified Volleyball: </a:t>
            </a:r>
            <a:endParaRPr lang="en-US" sz="2400" dirty="0">
              <a:effectLst/>
              <a:ea typeface="Aptos" panose="020B0004020202020204" pitchFamily="34" charset="0"/>
              <a:cs typeface="Times New Roman" panose="02020603050405020304" pitchFamily="18" charset="0"/>
            </a:endParaRPr>
          </a:p>
          <a:p>
            <a:pPr marL="387350" lvl="1" indent="-342900">
              <a:buFont typeface="Arial" pitchFamily="34" charset="0"/>
              <a:buChar char="•"/>
            </a:pPr>
            <a:r>
              <a:rPr lang="en-US" sz="2000" dirty="0">
                <a:effectLst/>
                <a:ea typeface="Aptos" panose="020B0004020202020204" pitchFamily="34" charset="0"/>
                <a:cs typeface="Times New Roman" panose="02020603050405020304" pitchFamily="18" charset="0"/>
              </a:rPr>
              <a:t>Modified matches are played with a slightly larger, lighter, and softer ball making it easier and softer to hit.  </a:t>
            </a:r>
          </a:p>
          <a:p>
            <a:pPr marL="638175" lvl="2" indent="-342900">
              <a:buFont typeface="Arial" pitchFamily="34" charset="0"/>
              <a:buChar char="•"/>
            </a:pPr>
            <a:r>
              <a:rPr lang="en-US" sz="1800" dirty="0">
                <a:effectLst/>
                <a:ea typeface="Aptos" panose="020B0004020202020204" pitchFamily="34" charset="0"/>
                <a:cs typeface="Times New Roman" panose="02020603050405020304" pitchFamily="18" charset="0"/>
              </a:rPr>
              <a:t>Size: 32 inches in diameter and 8 ounces in weight.</a:t>
            </a:r>
          </a:p>
          <a:p>
            <a:pPr marL="387350" lvl="1" indent="-342900">
              <a:buFont typeface="Arial" pitchFamily="34" charset="0"/>
              <a:buChar char="•"/>
            </a:pPr>
            <a:r>
              <a:rPr lang="en-US" sz="2000" dirty="0"/>
              <a:t>One assist per serve is allowed to help the ball over the net.</a:t>
            </a:r>
          </a:p>
          <a:p>
            <a:pPr marL="387350" lvl="1" indent="-342900">
              <a:buFont typeface="Arial" pitchFamily="34" charset="0"/>
              <a:buChar char="•"/>
            </a:pPr>
            <a:r>
              <a:rPr lang="en-US" sz="2000" dirty="0"/>
              <a:t>A 3-point service role will be used.  Once a player has scored 3 points in a row on their serve, there will be an automatic side out, and the serve will go to the opposing team. </a:t>
            </a:r>
          </a:p>
          <a:p>
            <a:pPr marL="638175" lvl="2" indent="-342900">
              <a:buFont typeface="Arial" pitchFamily="34" charset="0"/>
              <a:buChar char="•"/>
            </a:pPr>
            <a:r>
              <a:rPr lang="en-US" sz="1800" dirty="0">
                <a:effectLst/>
                <a:ea typeface="Calibri" panose="020F0502020204030204" pitchFamily="34" charset="0"/>
                <a:cs typeface="Ubuntu" panose="020B0504030602030204" pitchFamily="34" charset="0"/>
              </a:rPr>
              <a:t>If the ball, after having been tossed or released by the server, is caught or falls to the floor, it is considered a service tossing error.  One re-serve is permitted.</a:t>
            </a:r>
            <a:endParaRPr lang="en-US" sz="1800" dirty="0"/>
          </a:p>
          <a:p>
            <a:pPr marL="387350" lvl="1" indent="-342900">
              <a:buFont typeface="Arial" pitchFamily="34" charset="0"/>
              <a:buChar char="•"/>
            </a:pPr>
            <a:r>
              <a:rPr lang="en-US" sz="2000" dirty="0"/>
              <a:t>A time limit of 30 minutes per set is used.</a:t>
            </a:r>
          </a:p>
          <a:p>
            <a:pPr marL="342900" indent="-342900" eaLnBrk="1" hangingPunct="1">
              <a:buFont typeface="Arial" pitchFamily="34" charset="0"/>
              <a:buChar char="•"/>
            </a:pPr>
            <a:endParaRPr lang="en-US" sz="2300" dirty="0"/>
          </a:p>
        </p:txBody>
      </p:sp>
    </p:spTree>
    <p:extLst>
      <p:ext uri="{BB962C8B-B14F-4D97-AF65-F5344CB8AC3E}">
        <p14:creationId xmlns:p14="http://schemas.microsoft.com/office/powerpoint/2010/main" val="317153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45936" cy="1046064"/>
          </a:xfrm>
        </p:spPr>
        <p:txBody>
          <a:bodyPr/>
          <a:lstStyle/>
          <a:p>
            <a:pPr algn="ctr"/>
            <a:r>
              <a:rPr lang="en-US" dirty="0">
                <a:effectLst>
                  <a:outerShdw blurRad="38100" dist="38100" dir="2700000" algn="tl">
                    <a:srgbClr val="000000">
                      <a:alpha val="43137"/>
                    </a:srgbClr>
                  </a:outerShdw>
                </a:effectLst>
              </a:rPr>
              <a:t>Unified Volleyball</a:t>
            </a:r>
            <a:endParaRPr lang="en-US" dirty="0"/>
          </a:p>
        </p:txBody>
      </p:sp>
      <p:sp>
        <p:nvSpPr>
          <p:cNvPr id="3" name="Content Placeholder 2"/>
          <p:cNvSpPr>
            <a:spLocks noGrp="1"/>
          </p:cNvSpPr>
          <p:nvPr>
            <p:ph idx="1"/>
          </p:nvPr>
        </p:nvSpPr>
        <p:spPr>
          <a:xfrm>
            <a:off x="544513" y="1614879"/>
            <a:ext cx="7912100" cy="4464050"/>
          </a:xfrm>
        </p:spPr>
        <p:txBody>
          <a:bodyPr/>
          <a:lstStyle/>
          <a:p>
            <a:pPr marL="342900" indent="-342900">
              <a:buFont typeface="Arial" panose="020B0604020202020204" pitchFamily="34" charset="0"/>
              <a:buChar char="•"/>
            </a:pPr>
            <a:r>
              <a:rPr lang="en-US" sz="2400" dirty="0"/>
              <a:t>The roster should contain a proportionate number of Athletes and Unified Partners </a:t>
            </a:r>
          </a:p>
          <a:p>
            <a:pPr marL="342900" indent="-342900">
              <a:buFont typeface="Arial" panose="020B0604020202020204" pitchFamily="34" charset="0"/>
              <a:buChar char="•"/>
            </a:pPr>
            <a:r>
              <a:rPr lang="en-US" sz="2400" dirty="0"/>
              <a:t>During competition, the lineup shall never exceed three athletes and three partners at any time. </a:t>
            </a:r>
          </a:p>
          <a:p>
            <a:pPr marL="387350" lvl="1" indent="-342900">
              <a:buFont typeface="Arial" panose="020B0604020202020204" pitchFamily="34" charset="0"/>
              <a:buChar char="•"/>
            </a:pPr>
            <a:r>
              <a:rPr lang="en-US" sz="2000" dirty="0"/>
              <a:t>Failure to adhere to the required ratio results in a forfeit. </a:t>
            </a:r>
          </a:p>
          <a:p>
            <a:pPr marL="342900" indent="-342900">
              <a:buFont typeface="Arial" panose="020B0604020202020204" pitchFamily="34" charset="0"/>
              <a:buChar char="•"/>
            </a:pPr>
            <a:r>
              <a:rPr lang="en-US" sz="2400" dirty="0"/>
              <a:t>Each team shall have an adult, non-playing coach responsible for the lineup and conduct of the team during competition. </a:t>
            </a:r>
          </a:p>
        </p:txBody>
      </p:sp>
    </p:spTree>
    <p:extLst>
      <p:ext uri="{BB962C8B-B14F-4D97-AF65-F5344CB8AC3E}">
        <p14:creationId xmlns:p14="http://schemas.microsoft.com/office/powerpoint/2010/main" val="201069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45936" cy="1046064"/>
          </a:xfrm>
        </p:spPr>
        <p:txBody>
          <a:bodyPr/>
          <a:lstStyle/>
          <a:p>
            <a:pPr algn="ctr"/>
            <a:r>
              <a:rPr lang="en-US" dirty="0">
                <a:effectLst>
                  <a:outerShdw blurRad="38100" dist="38100" dir="2700000" algn="tl">
                    <a:srgbClr val="000000">
                      <a:alpha val="43137"/>
                    </a:srgbClr>
                  </a:outerShdw>
                </a:effectLst>
              </a:rPr>
              <a:t>Unified Volleyball</a:t>
            </a:r>
            <a:endParaRPr lang="en-US" dirty="0"/>
          </a:p>
        </p:txBody>
      </p:sp>
      <p:sp>
        <p:nvSpPr>
          <p:cNvPr id="3" name="Content Placeholder 2"/>
          <p:cNvSpPr>
            <a:spLocks noGrp="1"/>
          </p:cNvSpPr>
          <p:nvPr>
            <p:ph idx="1"/>
          </p:nvPr>
        </p:nvSpPr>
        <p:spPr>
          <a:xfrm>
            <a:off x="544513" y="1614879"/>
            <a:ext cx="7912100" cy="4464050"/>
          </a:xfrm>
        </p:spPr>
        <p:txBody>
          <a:bodyPr/>
          <a:lstStyle/>
          <a:p>
            <a:pPr marL="342900" indent="-342900">
              <a:buFont typeface="Arial" panose="020B0604020202020204" pitchFamily="34" charset="0"/>
              <a:buChar char="•"/>
            </a:pPr>
            <a:r>
              <a:rPr lang="en-US" sz="2400" dirty="0"/>
              <a:t>The serving order and positions on the court, at service, shall be an alternation of Athletes and Unified  Partners. </a:t>
            </a:r>
          </a:p>
          <a:p>
            <a:pPr marL="342900" indent="-342900">
              <a:buFont typeface="Arial" panose="020B0604020202020204" pitchFamily="34" charset="0"/>
              <a:buChar char="•"/>
            </a:pPr>
            <a:r>
              <a:rPr lang="en-US" sz="2400" dirty="0"/>
              <a:t>Once a server has scored three consecutive points, their team shall rotate to the next server and continue to keep the serve. </a:t>
            </a:r>
          </a:p>
          <a:p>
            <a:pPr marL="387350" lvl="1" indent="-342900">
              <a:buFont typeface="Arial" panose="020B0604020202020204" pitchFamily="34" charset="0"/>
              <a:buChar char="•"/>
            </a:pPr>
            <a:r>
              <a:rPr lang="en-US" sz="2000" dirty="0"/>
              <a:t>This ensures no Unified Partner can dominate the game by keeping their service.</a:t>
            </a:r>
          </a:p>
        </p:txBody>
      </p:sp>
    </p:spTree>
    <p:extLst>
      <p:ext uri="{BB962C8B-B14F-4D97-AF65-F5344CB8AC3E}">
        <p14:creationId xmlns:p14="http://schemas.microsoft.com/office/powerpoint/2010/main" val="315313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45936" cy="1046064"/>
          </a:xfrm>
        </p:spPr>
        <p:txBody>
          <a:bodyPr/>
          <a:lstStyle/>
          <a:p>
            <a:pPr algn="ctr"/>
            <a:r>
              <a:rPr lang="en-US" dirty="0">
                <a:effectLst>
                  <a:outerShdw blurRad="38100" dist="38100" dir="2700000" algn="tl">
                    <a:srgbClr val="000000">
                      <a:alpha val="43137"/>
                    </a:srgbClr>
                  </a:outerShdw>
                </a:effectLst>
              </a:rPr>
              <a:t>Libero</a:t>
            </a:r>
            <a:endParaRPr lang="en-US" dirty="0"/>
          </a:p>
        </p:txBody>
      </p:sp>
      <p:sp>
        <p:nvSpPr>
          <p:cNvPr id="3" name="Content Placeholder 2"/>
          <p:cNvSpPr>
            <a:spLocks noGrp="1"/>
          </p:cNvSpPr>
          <p:nvPr>
            <p:ph idx="1"/>
          </p:nvPr>
        </p:nvSpPr>
        <p:spPr>
          <a:xfrm>
            <a:off x="544513" y="1614879"/>
            <a:ext cx="7912100" cy="4464050"/>
          </a:xfrm>
        </p:spPr>
        <p:txBody>
          <a:bodyPr/>
          <a:lstStyle/>
          <a:p>
            <a:pPr marL="342900" marR="0" lvl="0" indent="-34290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Libero players are players that play defensive positions only. Any team has the option to designate two Libero players on its roster for each match. There are special rules if the Libero player is injured and cannot continue. </a:t>
            </a:r>
          </a:p>
          <a:p>
            <a:pPr marL="342900" marR="0" lvl="0" indent="-34290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The Libero jersey number(s) must be placed on the lineup sheet for the first set of the match, in addition to the numbers for the starting six players. </a:t>
            </a:r>
          </a:p>
          <a:p>
            <a:pPr marL="342900" marR="0" lvl="0" indent="-34290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The Libero player must wear a uniform of a different and contrasting color and/or design than that of the rest of the team to be easily recognized on the court. </a:t>
            </a:r>
          </a:p>
        </p:txBody>
      </p:sp>
    </p:spTree>
    <p:extLst>
      <p:ext uri="{BB962C8B-B14F-4D97-AF65-F5344CB8AC3E}">
        <p14:creationId xmlns:p14="http://schemas.microsoft.com/office/powerpoint/2010/main" val="171015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5" y="1590675"/>
            <a:ext cx="7989888" cy="4614863"/>
          </a:xfrm>
        </p:spPr>
        <p:txBody>
          <a:bodyPr/>
          <a:lstStyle/>
          <a:p>
            <a:pPr marL="342900" indent="-342900">
              <a:buFont typeface="Arial" pitchFamily="34" charset="0"/>
              <a:buChar char="•"/>
            </a:pPr>
            <a:r>
              <a:rPr lang="en-US" sz="2400" dirty="0"/>
              <a:t>Team Competition</a:t>
            </a:r>
          </a:p>
          <a:p>
            <a:pPr marL="342900" indent="-342900">
              <a:buFont typeface="Arial" pitchFamily="34" charset="0"/>
              <a:buChar char="•"/>
            </a:pPr>
            <a:r>
              <a:rPr lang="en-US" sz="2400" dirty="0"/>
              <a:t>Unified Team Competition</a:t>
            </a:r>
          </a:p>
          <a:p>
            <a:pPr marL="342900" indent="-342900">
              <a:buFont typeface="Arial" pitchFamily="34" charset="0"/>
              <a:buChar char="•"/>
            </a:pPr>
            <a:r>
              <a:rPr lang="en-US" sz="2400" dirty="0"/>
              <a:t>Modified Team Competition</a:t>
            </a:r>
          </a:p>
          <a:p>
            <a:pPr marL="342900" indent="-342900">
              <a:buFont typeface="Arial" pitchFamily="34" charset="0"/>
              <a:buChar char="•"/>
            </a:pPr>
            <a:r>
              <a:rPr lang="en-US" sz="2400" dirty="0"/>
              <a:t>Individual Skills Competition</a:t>
            </a:r>
          </a:p>
        </p:txBody>
      </p:sp>
      <p:sp>
        <p:nvSpPr>
          <p:cNvPr id="5" name="Title 1"/>
          <p:cNvSpPr>
            <a:spLocks noGrp="1"/>
          </p:cNvSpPr>
          <p:nvPr>
            <p:ph type="title"/>
          </p:nvPr>
        </p:nvSpPr>
        <p:spPr>
          <a:xfrm>
            <a:off x="900648" y="462965"/>
            <a:ext cx="7051823" cy="1046064"/>
          </a:xfrm>
        </p:spPr>
        <p:txBody>
          <a:bodyPr/>
          <a:lstStyle/>
          <a:p>
            <a:pPr algn="ctr"/>
            <a:r>
              <a:rPr lang="en-US" dirty="0">
                <a:effectLst>
                  <a:outerShdw blurRad="38100" dist="38100" dir="2700000" algn="tl">
                    <a:srgbClr val="000000">
                      <a:alpha val="43137"/>
                    </a:srgbClr>
                  </a:outerShdw>
                </a:effectLst>
              </a:rPr>
              <a:t>Events Offered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594" y="3664546"/>
            <a:ext cx="6907877" cy="2934183"/>
          </a:xfrm>
          <a:prstGeom prst="rect">
            <a:avLst/>
          </a:prstGeom>
        </p:spPr>
      </p:pic>
    </p:spTree>
    <p:extLst>
      <p:ext uri="{BB962C8B-B14F-4D97-AF65-F5344CB8AC3E}">
        <p14:creationId xmlns:p14="http://schemas.microsoft.com/office/powerpoint/2010/main" val="323870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45936" cy="1046064"/>
          </a:xfrm>
        </p:spPr>
        <p:txBody>
          <a:bodyPr/>
          <a:lstStyle/>
          <a:p>
            <a:pPr algn="ctr"/>
            <a:r>
              <a:rPr lang="en-US" dirty="0">
                <a:effectLst>
                  <a:outerShdw blurRad="38100" dist="38100" dir="2700000" algn="tl">
                    <a:srgbClr val="000000">
                      <a:alpha val="43137"/>
                    </a:srgbClr>
                  </a:outerShdw>
                </a:effectLst>
              </a:rPr>
              <a:t>Libero</a:t>
            </a:r>
            <a:endParaRPr lang="en-US" dirty="0"/>
          </a:p>
        </p:txBody>
      </p:sp>
      <p:sp>
        <p:nvSpPr>
          <p:cNvPr id="3" name="Content Placeholder 2"/>
          <p:cNvSpPr>
            <a:spLocks noGrp="1"/>
          </p:cNvSpPr>
          <p:nvPr>
            <p:ph idx="1"/>
          </p:nvPr>
        </p:nvSpPr>
        <p:spPr>
          <a:xfrm>
            <a:off x="544513" y="1614879"/>
            <a:ext cx="7912100" cy="4464050"/>
          </a:xfrm>
        </p:spPr>
        <p:txBody>
          <a:bodyPr/>
          <a:lstStyle/>
          <a:p>
            <a:pPr marL="342900" marR="0" lvl="0" indent="-34290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Libero playing actions: </a:t>
            </a:r>
            <a:endParaRPr lang="en-US" sz="2400" dirty="0">
              <a:ea typeface="Calibri" panose="020F0502020204030204" pitchFamily="34" charset="0"/>
            </a:endParaRPr>
          </a:p>
          <a:p>
            <a:pPr marL="387350" lvl="1" indent="-34290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The Libero is allowed to replace any player in a back-row position, except in Unified Sports competition when an athlete may only replace an athlete and a partner replace a partner. </a:t>
            </a:r>
          </a:p>
          <a:p>
            <a:pPr marL="387350" lvl="1" indent="-34290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He/she is restricted to perform as a back-row player and is not allowed to complete an attack hit from anywhere (including playing court and free zone) if at the moment of the contact, the ball is entirely higher than the top of the net. </a:t>
            </a:r>
          </a:p>
          <a:p>
            <a:pPr marL="387350" lvl="1" indent="-34290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A player may not complete an attack hit from higher than the top of the net if the ball is coming from an overhead finger pass by a Libero in his/her front zone.</a:t>
            </a:r>
          </a:p>
          <a:p>
            <a:pPr marL="387350" lvl="1" indent="-34290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The ball may be freely attacked if the Libero makes the same action from behind the front zone. </a:t>
            </a:r>
          </a:p>
        </p:txBody>
      </p:sp>
    </p:spTree>
    <p:extLst>
      <p:ext uri="{BB962C8B-B14F-4D97-AF65-F5344CB8AC3E}">
        <p14:creationId xmlns:p14="http://schemas.microsoft.com/office/powerpoint/2010/main" val="342019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45936" cy="1046064"/>
          </a:xfrm>
        </p:spPr>
        <p:txBody>
          <a:bodyPr/>
          <a:lstStyle/>
          <a:p>
            <a:pPr algn="ctr"/>
            <a:r>
              <a:rPr lang="en-US" dirty="0">
                <a:effectLst>
                  <a:outerShdw blurRad="38100" dist="38100" dir="2700000" algn="tl">
                    <a:srgbClr val="000000">
                      <a:alpha val="43137"/>
                    </a:srgbClr>
                  </a:outerShdw>
                </a:effectLst>
              </a:rPr>
              <a:t>Libero</a:t>
            </a:r>
            <a:endParaRPr lang="en-US" dirty="0"/>
          </a:p>
        </p:txBody>
      </p:sp>
      <p:sp>
        <p:nvSpPr>
          <p:cNvPr id="3" name="Content Placeholder 2"/>
          <p:cNvSpPr>
            <a:spLocks noGrp="1"/>
          </p:cNvSpPr>
          <p:nvPr>
            <p:ph idx="1"/>
          </p:nvPr>
        </p:nvSpPr>
        <p:spPr>
          <a:xfrm>
            <a:off x="544513" y="1614879"/>
            <a:ext cx="7912100" cy="4464050"/>
          </a:xfrm>
        </p:spPr>
        <p:txBody>
          <a:bodyPr/>
          <a:lstStyle/>
          <a:p>
            <a:pPr marL="342900" marR="0" lvl="0" indent="-342900">
              <a:lnSpc>
                <a:spcPct val="100000"/>
              </a:lnSpc>
              <a:spcBef>
                <a:spcPts val="0"/>
              </a:spcBef>
              <a:spcAft>
                <a:spcPts val="600"/>
              </a:spcAft>
              <a:buFont typeface="Arial" panose="020B0604020202020204" pitchFamily="34" charset="0"/>
              <a:buChar char="•"/>
            </a:pPr>
            <a:r>
              <a:rPr lang="en-US" sz="2400" dirty="0">
                <a:effectLst/>
                <a:ea typeface="Calibri" panose="020F0502020204030204" pitchFamily="34" charset="0"/>
              </a:rPr>
              <a:t>Libero Replacements: </a:t>
            </a:r>
          </a:p>
          <a:p>
            <a:pPr marL="387350" lvl="1" indent="-34290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When the Libero replaces a player in the back zone, it is not counted as a substitution. </a:t>
            </a:r>
          </a:p>
          <a:p>
            <a:pPr marL="387350" lvl="1" indent="-34290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Libero replacements are unlimited. </a:t>
            </a:r>
          </a:p>
          <a:p>
            <a:pPr marL="387350" lvl="1" indent="-34290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Only the players whom he/she replaced may replace the Libero. </a:t>
            </a:r>
          </a:p>
          <a:p>
            <a:pPr marL="387350" lvl="1" indent="-342900">
              <a:lnSpc>
                <a:spcPct val="100000"/>
              </a:lnSpc>
              <a:spcBef>
                <a:spcPts val="0"/>
              </a:spcBef>
              <a:spcAft>
                <a:spcPts val="600"/>
              </a:spcAft>
              <a:buFont typeface="Arial" panose="020B0604020202020204" pitchFamily="34" charset="0"/>
              <a:buChar char="•"/>
            </a:pPr>
            <a:r>
              <a:rPr lang="en-US" sz="2000" dirty="0">
                <a:effectLst/>
                <a:ea typeface="Calibri" panose="020F0502020204030204" pitchFamily="34" charset="0"/>
              </a:rPr>
              <a:t>Replacements may take place at the start of the set after the second referee has checked the lineup or while the ball is out of play, before the first referee blows the whistle for service. </a:t>
            </a:r>
          </a:p>
        </p:txBody>
      </p:sp>
    </p:spTree>
    <p:extLst>
      <p:ext uri="{BB962C8B-B14F-4D97-AF65-F5344CB8AC3E}">
        <p14:creationId xmlns:p14="http://schemas.microsoft.com/office/powerpoint/2010/main" val="220471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45936" cy="1046064"/>
          </a:xfrm>
        </p:spPr>
        <p:txBody>
          <a:bodyPr/>
          <a:lstStyle/>
          <a:p>
            <a:pPr algn="ctr"/>
            <a:r>
              <a:rPr lang="en-US" dirty="0">
                <a:effectLst>
                  <a:outerShdw blurRad="38100" dist="38100" dir="2700000" algn="tl">
                    <a:srgbClr val="000000">
                      <a:alpha val="43137"/>
                    </a:srgbClr>
                  </a:outerShdw>
                </a:effectLst>
              </a:rPr>
              <a:t>Individual Skills Contest</a:t>
            </a:r>
            <a:endParaRPr lang="en-US" dirty="0"/>
          </a:p>
        </p:txBody>
      </p:sp>
      <p:sp>
        <p:nvSpPr>
          <p:cNvPr id="3" name="Content Placeholder 2"/>
          <p:cNvSpPr>
            <a:spLocks noGrp="1"/>
          </p:cNvSpPr>
          <p:nvPr>
            <p:ph idx="1"/>
          </p:nvPr>
        </p:nvSpPr>
        <p:spPr>
          <a:xfrm>
            <a:off x="544513" y="1614879"/>
            <a:ext cx="7912100" cy="4464050"/>
          </a:xfrm>
        </p:spPr>
        <p:txBody>
          <a:bodyPr/>
          <a:lstStyle/>
          <a:p>
            <a:pPr marL="342900" indent="-342900">
              <a:buFont typeface="Arial" panose="020B0604020202020204" pitchFamily="34" charset="0"/>
              <a:buChar char="•"/>
            </a:pPr>
            <a:r>
              <a:rPr lang="en-US" sz="2400" dirty="0"/>
              <a:t>The individual Skills Contest is designed for lower ability, or new, athletes who have not yet developed the skills necessary to participate meaningfully in team competitions, and athletes who use a wheelchair.  Athlete may not be assisted by coaches and modifications may be made for athletes who have visual or hearing impairments.</a:t>
            </a:r>
          </a:p>
          <a:p>
            <a:pPr marL="342900" indent="-342900">
              <a:buFont typeface="Arial" panose="020B0604020202020204" pitchFamily="34" charset="0"/>
              <a:buChar char="•"/>
            </a:pPr>
            <a:r>
              <a:rPr lang="en-US" sz="2400" dirty="0"/>
              <a:t>Events Include:</a:t>
            </a:r>
          </a:p>
          <a:p>
            <a:pPr lvl="2">
              <a:buFont typeface="Arial" panose="020B0604020202020204" pitchFamily="34" charset="0"/>
              <a:buChar char="•"/>
            </a:pPr>
            <a:r>
              <a:rPr lang="en-US" sz="2000" dirty="0"/>
              <a:t>Overhead Passing</a:t>
            </a:r>
          </a:p>
          <a:p>
            <a:pPr lvl="2">
              <a:buFont typeface="Arial" panose="020B0604020202020204" pitchFamily="34" charset="0"/>
              <a:buChar char="•"/>
            </a:pPr>
            <a:r>
              <a:rPr lang="en-US" sz="2000" dirty="0"/>
              <a:t>Serving</a:t>
            </a:r>
          </a:p>
          <a:p>
            <a:pPr lvl="2">
              <a:buFont typeface="Arial" panose="020B0604020202020204" pitchFamily="34" charset="0"/>
              <a:buChar char="•"/>
            </a:pPr>
            <a:r>
              <a:rPr lang="en-US" sz="2000" dirty="0"/>
              <a:t>Forearm Passing</a:t>
            </a:r>
          </a:p>
        </p:txBody>
      </p:sp>
    </p:spTree>
    <p:extLst>
      <p:ext uri="{BB962C8B-B14F-4D97-AF65-F5344CB8AC3E}">
        <p14:creationId xmlns:p14="http://schemas.microsoft.com/office/powerpoint/2010/main" val="165232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45936" cy="1046064"/>
          </a:xfrm>
        </p:spPr>
        <p:txBody>
          <a:bodyPr/>
          <a:lstStyle/>
          <a:p>
            <a:pPr algn="ctr"/>
            <a:r>
              <a:rPr lang="en-US" dirty="0">
                <a:effectLst>
                  <a:outerShdw blurRad="38100" dist="38100" dir="2700000" algn="tl">
                    <a:srgbClr val="000000">
                      <a:alpha val="43137"/>
                    </a:srgbClr>
                  </a:outerShdw>
                </a:effectLst>
              </a:rPr>
              <a:t>Individual Skills Contest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Overhead Pass</a:t>
            </a:r>
            <a:endParaRPr lang="en-US" dirty="0"/>
          </a:p>
        </p:txBody>
      </p:sp>
      <p:pic>
        <p:nvPicPr>
          <p:cNvPr id="6" name="Picture 5">
            <a:extLst>
              <a:ext uri="{FF2B5EF4-FFF2-40B4-BE49-F238E27FC236}">
                <a16:creationId xmlns:a16="http://schemas.microsoft.com/office/drawing/2014/main" id="{220A6879-D70A-A614-F460-29E244F515E4}"/>
              </a:ext>
            </a:extLst>
          </p:cNvPr>
          <p:cNvPicPr>
            <a:picLocks noChangeAspect="1"/>
          </p:cNvPicPr>
          <p:nvPr/>
        </p:nvPicPr>
        <p:blipFill>
          <a:blip r:embed="rId2"/>
          <a:stretch>
            <a:fillRect/>
          </a:stretch>
        </p:blipFill>
        <p:spPr>
          <a:xfrm>
            <a:off x="1030619" y="1645920"/>
            <a:ext cx="7082762" cy="4572000"/>
          </a:xfrm>
          <a:prstGeom prst="rect">
            <a:avLst/>
          </a:prstGeom>
        </p:spPr>
      </p:pic>
    </p:spTree>
    <p:extLst>
      <p:ext uri="{BB962C8B-B14F-4D97-AF65-F5344CB8AC3E}">
        <p14:creationId xmlns:p14="http://schemas.microsoft.com/office/powerpoint/2010/main" val="61368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45936" cy="1046064"/>
          </a:xfrm>
        </p:spPr>
        <p:txBody>
          <a:bodyPr/>
          <a:lstStyle/>
          <a:p>
            <a:pPr algn="ctr"/>
            <a:r>
              <a:rPr lang="en-US" dirty="0">
                <a:effectLst>
                  <a:outerShdw blurRad="38100" dist="38100" dir="2700000" algn="tl">
                    <a:srgbClr val="000000">
                      <a:alpha val="43137"/>
                    </a:srgbClr>
                  </a:outerShdw>
                </a:effectLst>
              </a:rPr>
              <a:t>Individual Skills Contest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Serving</a:t>
            </a:r>
            <a:endParaRPr lang="en-US" dirty="0"/>
          </a:p>
        </p:txBody>
      </p:sp>
      <p:pic>
        <p:nvPicPr>
          <p:cNvPr id="4" name="Picture 3">
            <a:extLst>
              <a:ext uri="{FF2B5EF4-FFF2-40B4-BE49-F238E27FC236}">
                <a16:creationId xmlns:a16="http://schemas.microsoft.com/office/drawing/2014/main" id="{73E74F1B-84C2-4B13-98D5-D51C112EC95A}"/>
              </a:ext>
            </a:extLst>
          </p:cNvPr>
          <p:cNvPicPr>
            <a:picLocks noChangeAspect="1"/>
          </p:cNvPicPr>
          <p:nvPr/>
        </p:nvPicPr>
        <p:blipFill>
          <a:blip r:embed="rId2"/>
          <a:stretch>
            <a:fillRect/>
          </a:stretch>
        </p:blipFill>
        <p:spPr>
          <a:xfrm>
            <a:off x="848946" y="1628585"/>
            <a:ext cx="7446108" cy="4990718"/>
          </a:xfrm>
          <a:prstGeom prst="rect">
            <a:avLst/>
          </a:prstGeom>
        </p:spPr>
      </p:pic>
    </p:spTree>
    <p:extLst>
      <p:ext uri="{BB962C8B-B14F-4D97-AF65-F5344CB8AC3E}">
        <p14:creationId xmlns:p14="http://schemas.microsoft.com/office/powerpoint/2010/main" val="78669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45936" cy="1046064"/>
          </a:xfrm>
        </p:spPr>
        <p:txBody>
          <a:bodyPr/>
          <a:lstStyle/>
          <a:p>
            <a:pPr algn="ctr"/>
            <a:r>
              <a:rPr lang="en-US" dirty="0">
                <a:effectLst>
                  <a:outerShdw blurRad="38100" dist="38100" dir="2700000" algn="tl">
                    <a:srgbClr val="000000">
                      <a:alpha val="43137"/>
                    </a:srgbClr>
                  </a:outerShdw>
                </a:effectLst>
              </a:rPr>
              <a:t>Individual Skills Contest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Forearm Passing</a:t>
            </a:r>
            <a:endParaRPr lang="en-US" dirty="0"/>
          </a:p>
        </p:txBody>
      </p:sp>
      <p:pic>
        <p:nvPicPr>
          <p:cNvPr id="5" name="Picture 4">
            <a:extLst>
              <a:ext uri="{FF2B5EF4-FFF2-40B4-BE49-F238E27FC236}">
                <a16:creationId xmlns:a16="http://schemas.microsoft.com/office/drawing/2014/main" id="{A21DFCC6-1A87-05E1-3660-4D76584EF7A5}"/>
              </a:ext>
            </a:extLst>
          </p:cNvPr>
          <p:cNvPicPr>
            <a:picLocks noChangeAspect="1"/>
          </p:cNvPicPr>
          <p:nvPr/>
        </p:nvPicPr>
        <p:blipFill>
          <a:blip r:embed="rId2"/>
          <a:stretch>
            <a:fillRect/>
          </a:stretch>
        </p:blipFill>
        <p:spPr>
          <a:xfrm>
            <a:off x="820240" y="1654764"/>
            <a:ext cx="7503520" cy="4737192"/>
          </a:xfrm>
          <a:prstGeom prst="rect">
            <a:avLst/>
          </a:prstGeom>
        </p:spPr>
      </p:pic>
    </p:spTree>
    <p:extLst>
      <p:ext uri="{BB962C8B-B14F-4D97-AF65-F5344CB8AC3E}">
        <p14:creationId xmlns:p14="http://schemas.microsoft.com/office/powerpoint/2010/main" val="202522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p:cNvSpPr>
          <p:nvPr>
            <p:ph type="title"/>
          </p:nvPr>
        </p:nvSpPr>
        <p:spPr>
          <a:xfrm>
            <a:off x="896938" y="442913"/>
            <a:ext cx="7051823" cy="1046064"/>
          </a:xfrm>
        </p:spPr>
        <p:txBody>
          <a:bodyPr/>
          <a:lstStyle/>
          <a:p>
            <a:pPr algn="ctr"/>
            <a:r>
              <a:rPr lang="en-US" dirty="0">
                <a:effectLst>
                  <a:outerShdw blurRad="38100" dist="38100" dir="2700000" algn="tl">
                    <a:srgbClr val="000000">
                      <a:alpha val="43137"/>
                    </a:srgbClr>
                  </a:outerShdw>
                </a:effectLst>
              </a:rPr>
              <a:t>Terms</a:t>
            </a:r>
          </a:p>
        </p:txBody>
      </p:sp>
      <p:sp>
        <p:nvSpPr>
          <p:cNvPr id="26630" name="Rectangle 6"/>
          <p:cNvSpPr>
            <a:spLocks noGrp="1"/>
          </p:cNvSpPr>
          <p:nvPr>
            <p:ph type="body" idx="1"/>
          </p:nvPr>
        </p:nvSpPr>
        <p:spPr>
          <a:xfrm>
            <a:off x="476250" y="1590675"/>
            <a:ext cx="7980363" cy="4614863"/>
          </a:xfrm>
        </p:spPr>
        <p:txBody>
          <a:bodyPr/>
          <a:lstStyle/>
          <a:p>
            <a:pPr marL="342900" indent="-342900">
              <a:lnSpc>
                <a:spcPct val="100000"/>
              </a:lnSpc>
              <a:buFont typeface="Arial" pitchFamily="34" charset="0"/>
              <a:buChar char="•"/>
            </a:pPr>
            <a:r>
              <a:rPr lang="en-US" sz="2400" u="sng" dirty="0"/>
              <a:t>Pancake</a:t>
            </a:r>
            <a:r>
              <a:rPr lang="en-US" sz="2400" dirty="0"/>
              <a:t>- A play where a defensive player will put his/her hand down on the floor to prevent the ball from hitting the floor</a:t>
            </a:r>
          </a:p>
          <a:p>
            <a:pPr marL="342900" indent="-342900">
              <a:lnSpc>
                <a:spcPct val="100000"/>
              </a:lnSpc>
              <a:buFont typeface="Arial" pitchFamily="34" charset="0"/>
              <a:buChar char="•"/>
            </a:pPr>
            <a:r>
              <a:rPr lang="en-US" sz="2400" u="sng" dirty="0"/>
              <a:t>Pass</a:t>
            </a:r>
            <a:r>
              <a:rPr lang="en-US" sz="2400" dirty="0"/>
              <a:t>- Usually the first contact by a teammate to the setter</a:t>
            </a:r>
          </a:p>
          <a:p>
            <a:pPr marL="342900" indent="-342900">
              <a:lnSpc>
                <a:spcPct val="100000"/>
              </a:lnSpc>
              <a:buFont typeface="Arial" pitchFamily="34" charset="0"/>
              <a:buChar char="•"/>
            </a:pPr>
            <a:r>
              <a:rPr lang="en-US" sz="2400" u="sng" dirty="0"/>
              <a:t>Points to win</a:t>
            </a:r>
            <a:r>
              <a:rPr lang="en-US" sz="2400" dirty="0"/>
              <a:t>- 15, 21 or 25 points is required to win a set; to win, a team must be at least 2 points ahead (Competition management may determine other limits in certain situations)</a:t>
            </a:r>
          </a:p>
          <a:p>
            <a:pPr marL="342900" indent="-342900">
              <a:lnSpc>
                <a:spcPct val="100000"/>
              </a:lnSpc>
              <a:buFont typeface="Arial" pitchFamily="34" charset="0"/>
              <a:buChar char="•"/>
            </a:pPr>
            <a:r>
              <a:rPr lang="en-US" sz="2400" u="sng" dirty="0"/>
              <a:t>Rally</a:t>
            </a:r>
            <a:r>
              <a:rPr lang="en-US" sz="2400" dirty="0"/>
              <a:t>- The act of playing the ball back and forth over the net</a:t>
            </a:r>
          </a:p>
          <a:p>
            <a:pPr marL="342900" indent="-342900">
              <a:lnSpc>
                <a:spcPct val="100000"/>
              </a:lnSpc>
              <a:buFont typeface="Arial" pitchFamily="34" charset="0"/>
              <a:buChar char="•"/>
            </a:pPr>
            <a:r>
              <a:rPr lang="en-US" sz="2400" u="sng" dirty="0"/>
              <a:t>Rally Scoring</a:t>
            </a:r>
            <a:r>
              <a:rPr lang="en-US" sz="2400" dirty="0"/>
              <a:t>- Each play results in a point unless a replay is directed</a:t>
            </a:r>
          </a:p>
        </p:txBody>
      </p:sp>
    </p:spTree>
    <p:extLst>
      <p:ext uri="{BB962C8B-B14F-4D97-AF65-F5344CB8AC3E}">
        <p14:creationId xmlns:p14="http://schemas.microsoft.com/office/powerpoint/2010/main" val="186792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906463" y="481013"/>
            <a:ext cx="7051823" cy="1046064"/>
          </a:xfrm>
        </p:spPr>
        <p:txBody>
          <a:bodyPr/>
          <a:lstStyle/>
          <a:p>
            <a:pPr algn="ctr"/>
            <a:r>
              <a:rPr lang="en-US" dirty="0">
                <a:effectLst>
                  <a:outerShdw blurRad="38100" dist="38100" dir="2700000" algn="tl">
                    <a:srgbClr val="000000">
                      <a:alpha val="43137"/>
                    </a:srgbClr>
                  </a:outerShdw>
                </a:effectLst>
              </a:rPr>
              <a:t>Terms</a:t>
            </a:r>
          </a:p>
        </p:txBody>
      </p:sp>
      <p:sp>
        <p:nvSpPr>
          <p:cNvPr id="29699" name="Rectangle 3"/>
          <p:cNvSpPr>
            <a:spLocks noGrp="1"/>
          </p:cNvSpPr>
          <p:nvPr>
            <p:ph type="body" idx="1"/>
          </p:nvPr>
        </p:nvSpPr>
        <p:spPr>
          <a:xfrm>
            <a:off x="466725" y="1619250"/>
            <a:ext cx="7989888" cy="4586288"/>
          </a:xfrm>
        </p:spPr>
        <p:txBody>
          <a:bodyPr/>
          <a:lstStyle/>
          <a:p>
            <a:pPr marL="342900" indent="-342900">
              <a:buFont typeface="Arial" pitchFamily="34" charset="0"/>
              <a:buChar char="•"/>
            </a:pPr>
            <a:r>
              <a:rPr lang="en-US" sz="2400" u="sng" dirty="0"/>
              <a:t>Replay</a:t>
            </a:r>
            <a:r>
              <a:rPr lang="en-US" sz="2400" dirty="0"/>
              <a:t>- When an official instructs the team to play over the previous point due to an error or other reasons  </a:t>
            </a:r>
          </a:p>
          <a:p>
            <a:pPr marL="342900" indent="-342900">
              <a:buFont typeface="Arial" pitchFamily="34" charset="0"/>
              <a:buChar char="•"/>
            </a:pPr>
            <a:r>
              <a:rPr lang="en-US" sz="2400" u="sng" dirty="0"/>
              <a:t>Serve</a:t>
            </a:r>
            <a:r>
              <a:rPr lang="en-US" sz="2400" dirty="0"/>
              <a:t>- The technique of putting the ball into play</a:t>
            </a:r>
          </a:p>
          <a:p>
            <a:pPr marL="342900" indent="-342900">
              <a:buFont typeface="Arial" pitchFamily="34" charset="0"/>
              <a:buChar char="•"/>
            </a:pPr>
            <a:r>
              <a:rPr lang="en-US" sz="2400" u="sng" dirty="0"/>
              <a:t>Setter</a:t>
            </a:r>
            <a:r>
              <a:rPr lang="en-US" sz="2400" dirty="0"/>
              <a:t>- A player (usually the second team contact) who delivers the ball to a hitter </a:t>
            </a:r>
          </a:p>
          <a:p>
            <a:pPr marL="342900" indent="-342900">
              <a:buFont typeface="Arial" pitchFamily="34" charset="0"/>
              <a:buChar char="•"/>
            </a:pPr>
            <a:r>
              <a:rPr lang="en-US" sz="2400" u="sng" dirty="0"/>
              <a:t>Side Out/Rotate</a:t>
            </a:r>
            <a:r>
              <a:rPr lang="en-US" sz="2400" dirty="0"/>
              <a:t>- When the team wins the serve from the opposing team, the team will rotate one position clockwise, often referred to as a Side Out</a:t>
            </a:r>
          </a:p>
          <a:p>
            <a:pPr marL="342900" indent="-342900">
              <a:buFont typeface="Arial" pitchFamily="34" charset="0"/>
              <a:buChar char="•"/>
            </a:pPr>
            <a:endParaRPr lang="en-US" sz="2300" dirty="0"/>
          </a:p>
        </p:txBody>
      </p:sp>
    </p:spTree>
    <p:extLst>
      <p:ext uri="{BB962C8B-B14F-4D97-AF65-F5344CB8AC3E}">
        <p14:creationId xmlns:p14="http://schemas.microsoft.com/office/powerpoint/2010/main" val="338595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15988" y="500063"/>
            <a:ext cx="7051823" cy="1046064"/>
          </a:xfrm>
        </p:spPr>
        <p:txBody>
          <a:bodyPr/>
          <a:lstStyle/>
          <a:p>
            <a:pPr algn="ctr" eaLnBrk="1" hangingPunct="1"/>
            <a:r>
              <a:rPr lang="en-US" dirty="0">
                <a:effectLst>
                  <a:outerShdw blurRad="38100" dist="38100" dir="2700000" algn="tl">
                    <a:srgbClr val="000000">
                      <a:alpha val="43137"/>
                    </a:srgbClr>
                  </a:outerShdw>
                </a:effectLst>
              </a:rPr>
              <a:t>Uniforms</a:t>
            </a:r>
          </a:p>
        </p:txBody>
      </p:sp>
      <p:sp>
        <p:nvSpPr>
          <p:cNvPr id="7171" name="Content Placeholder 2"/>
          <p:cNvSpPr>
            <a:spLocks noGrp="1"/>
          </p:cNvSpPr>
          <p:nvPr>
            <p:ph idx="1"/>
          </p:nvPr>
        </p:nvSpPr>
        <p:spPr>
          <a:xfrm>
            <a:off x="498475" y="1546127"/>
            <a:ext cx="8147050" cy="4975323"/>
          </a:xfrm>
        </p:spPr>
        <p:txBody>
          <a:bodyPr/>
          <a:lstStyle/>
          <a:p>
            <a:pPr marL="342900" indent="-342900" eaLnBrk="1" hangingPunct="1">
              <a:lnSpc>
                <a:spcPct val="90000"/>
              </a:lnSpc>
              <a:buFont typeface="Arial" pitchFamily="34" charset="0"/>
              <a:buChar char="•"/>
            </a:pPr>
            <a:r>
              <a:rPr lang="en-US" sz="2400" dirty="0"/>
              <a:t>Team uniforms consist of a jersey, shorts, socks and athletic shoes. </a:t>
            </a:r>
          </a:p>
          <a:p>
            <a:pPr marL="342900" indent="-342900" eaLnBrk="1" hangingPunct="1">
              <a:lnSpc>
                <a:spcPct val="90000"/>
              </a:lnSpc>
              <a:buFont typeface="Arial" pitchFamily="34" charset="0"/>
              <a:buChar char="•"/>
            </a:pPr>
            <a:r>
              <a:rPr lang="en-US" sz="2400" dirty="0"/>
              <a:t>Knee pads are recommended but not required. </a:t>
            </a:r>
          </a:p>
          <a:p>
            <a:pPr marL="342900" indent="-342900">
              <a:lnSpc>
                <a:spcPct val="90000"/>
              </a:lnSpc>
              <a:buFont typeface="Arial" pitchFamily="34" charset="0"/>
              <a:buChar char="•"/>
            </a:pPr>
            <a:r>
              <a:rPr lang="en-US" sz="2400" dirty="0"/>
              <a:t>Numbers should be on the front and back center of the uniform and be of a contrasting color of the uniform color. </a:t>
            </a:r>
          </a:p>
          <a:p>
            <a:pPr marL="387350" lvl="1" indent="-342900">
              <a:lnSpc>
                <a:spcPct val="90000"/>
              </a:lnSpc>
              <a:buFont typeface="Arial" pitchFamily="34" charset="0"/>
              <a:buChar char="•"/>
            </a:pPr>
            <a:r>
              <a:rPr lang="en-US" sz="2000" dirty="0"/>
              <a:t>Legal uniform numbers should range from 1-99. </a:t>
            </a:r>
          </a:p>
          <a:p>
            <a:pPr marL="342900" indent="-342900" eaLnBrk="1" hangingPunct="1">
              <a:lnSpc>
                <a:spcPct val="90000"/>
              </a:lnSpc>
              <a:buFont typeface="Arial" pitchFamily="34" charset="0"/>
              <a:buChar char="•"/>
            </a:pPr>
            <a:r>
              <a:rPr lang="en-US" sz="2400" dirty="0"/>
              <a:t>All athletes on a team wearing undergarments including t-shirs, tights or compression shorts must have like colored undergarments.</a:t>
            </a:r>
          </a:p>
          <a:p>
            <a:pPr marL="342900" indent="-342900" eaLnBrk="1" hangingPunct="1">
              <a:lnSpc>
                <a:spcPct val="90000"/>
              </a:lnSpc>
              <a:buFont typeface="Arial" pitchFamily="34" charset="0"/>
              <a:buChar char="•"/>
            </a:pPr>
            <a:r>
              <a:rPr lang="en-US" sz="2400" dirty="0"/>
              <a:t>Jewelry, hats, visors and bandanas are prohibited.</a:t>
            </a:r>
          </a:p>
          <a:p>
            <a:pPr marL="342900" indent="-342900" eaLnBrk="1" hangingPunct="1">
              <a:lnSpc>
                <a:spcPct val="90000"/>
              </a:lnSpc>
              <a:buFont typeface="Arial" pitchFamily="34" charset="0"/>
              <a:buChar char="•"/>
            </a:pPr>
            <a:r>
              <a:rPr lang="en-US" sz="2400" dirty="0"/>
              <a:t>Denim is not allowed to be worn during competition.</a:t>
            </a:r>
          </a:p>
        </p:txBody>
      </p:sp>
    </p:spTree>
    <p:extLst>
      <p:ext uri="{BB962C8B-B14F-4D97-AF65-F5344CB8AC3E}">
        <p14:creationId xmlns:p14="http://schemas.microsoft.com/office/powerpoint/2010/main" val="102618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950" y="1619250"/>
            <a:ext cx="8094663" cy="4586288"/>
          </a:xfrm>
        </p:spPr>
        <p:txBody>
          <a:bodyPr/>
          <a:lstStyle/>
          <a:p>
            <a:pPr marL="342900" indent="-342900">
              <a:buFont typeface="Arial" panose="020B0604020202020204" pitchFamily="34" charset="0"/>
              <a:buChar char="•"/>
            </a:pPr>
            <a:r>
              <a:rPr lang="en-US" sz="2400" dirty="0"/>
              <a:t>All team uniforms must have the Special Olympics Logo adorned somewhere on the jersey. </a:t>
            </a:r>
          </a:p>
          <a:p>
            <a:pPr marL="387350" lvl="1" indent="-342900">
              <a:buFont typeface="Arial" panose="020B0604020202020204" pitchFamily="34" charset="0"/>
              <a:buChar char="•"/>
            </a:pPr>
            <a:r>
              <a:rPr lang="en-US" sz="2000" dirty="0"/>
              <a:t>Logos may be placed on the front, back or sleeve and may be located on the top or bottom of the uniform and should be visible.</a:t>
            </a:r>
          </a:p>
          <a:p>
            <a:pPr marL="387350" lvl="1" indent="-342900">
              <a:buFont typeface="Arial" panose="020B0604020202020204" pitchFamily="34" charset="0"/>
              <a:buChar char="•"/>
            </a:pPr>
            <a:r>
              <a:rPr lang="en-US" sz="2000" dirty="0"/>
              <a:t>Logos may be screen printed or embroidered or may be part of a patch or sticker. </a:t>
            </a:r>
          </a:p>
          <a:p>
            <a:endParaRPr lang="en-US" sz="2300" dirty="0"/>
          </a:p>
        </p:txBody>
      </p:sp>
      <p:sp>
        <p:nvSpPr>
          <p:cNvPr id="6" name="Title 1"/>
          <p:cNvSpPr>
            <a:spLocks noGrp="1"/>
          </p:cNvSpPr>
          <p:nvPr>
            <p:ph type="title"/>
          </p:nvPr>
        </p:nvSpPr>
        <p:spPr>
          <a:xfrm>
            <a:off x="915988" y="500063"/>
            <a:ext cx="7051823" cy="1046064"/>
          </a:xfrm>
        </p:spPr>
        <p:txBody>
          <a:bodyPr/>
          <a:lstStyle/>
          <a:p>
            <a:pPr algn="ctr" eaLnBrk="1" hangingPunct="1"/>
            <a:r>
              <a:rPr lang="en-US" dirty="0">
                <a:effectLst>
                  <a:outerShdw blurRad="38100" dist="38100" dir="2700000" algn="tl">
                    <a:srgbClr val="000000">
                      <a:alpha val="43137"/>
                    </a:srgbClr>
                  </a:outerShdw>
                </a:effectLst>
              </a:rPr>
              <a:t>Uniforms</a:t>
            </a:r>
          </a:p>
        </p:txBody>
      </p:sp>
      <p:pic>
        <p:nvPicPr>
          <p:cNvPr id="1026" name="Picture 2" descr="\\somi-refe\Event-Pictures\Summer Games\2013\Volleyball\IMG_88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325" y="4082796"/>
            <a:ext cx="394335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02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96938" y="481013"/>
            <a:ext cx="7051823" cy="1046064"/>
          </a:xfrm>
        </p:spPr>
        <p:txBody>
          <a:bodyPr/>
          <a:lstStyle/>
          <a:p>
            <a:pPr algn="ctr" eaLnBrk="1" hangingPunct="1"/>
            <a:r>
              <a:rPr lang="en-US" dirty="0">
                <a:effectLst>
                  <a:outerShdw blurRad="38100" dist="38100" dir="2700000" algn="tl">
                    <a:srgbClr val="000000">
                      <a:alpha val="43137"/>
                    </a:srgbClr>
                  </a:outerShdw>
                </a:effectLst>
              </a:rPr>
              <a:t>Team Size</a:t>
            </a:r>
          </a:p>
        </p:txBody>
      </p:sp>
      <p:sp>
        <p:nvSpPr>
          <p:cNvPr id="8195" name="Content Placeholder 2"/>
          <p:cNvSpPr>
            <a:spLocks noGrp="1"/>
          </p:cNvSpPr>
          <p:nvPr>
            <p:ph idx="1"/>
          </p:nvPr>
        </p:nvSpPr>
        <p:spPr>
          <a:xfrm>
            <a:off x="476250" y="1609725"/>
            <a:ext cx="7980363" cy="4595813"/>
          </a:xfrm>
        </p:spPr>
        <p:txBody>
          <a:bodyPr/>
          <a:lstStyle/>
          <a:p>
            <a:pPr marL="342900" indent="-342900" eaLnBrk="1" hangingPunct="1">
              <a:buFont typeface="Arial" pitchFamily="34" charset="0"/>
              <a:buChar char="•"/>
            </a:pPr>
            <a:r>
              <a:rPr lang="en-US" sz="2400" dirty="0"/>
              <a:t>Volleyball rosters must have a minimum of 7 players and a maximum of 12 players.</a:t>
            </a:r>
          </a:p>
          <a:p>
            <a:pPr marL="387350" lvl="1" indent="-342900">
              <a:buFont typeface="Arial" pitchFamily="34" charset="0"/>
              <a:buChar char="•"/>
            </a:pPr>
            <a:r>
              <a:rPr lang="en-US" sz="2000" dirty="0"/>
              <a:t>A game must start with 6 players present but can continue with fewer due to injury or ejection. </a:t>
            </a:r>
          </a:p>
          <a:p>
            <a:pPr marL="342900" indent="-342900" eaLnBrk="1" hangingPunct="1">
              <a:buFont typeface="Arial" pitchFamily="34" charset="0"/>
              <a:buChar char="•"/>
            </a:pPr>
            <a:r>
              <a:rPr lang="en-US" sz="2400" dirty="0"/>
              <a:t>There are six players on the court for each team during match play. </a:t>
            </a:r>
          </a:p>
          <a:p>
            <a:pPr marL="342900" indent="-342900" eaLnBrk="1" hangingPunct="1">
              <a:buFont typeface="Arial" pitchFamily="34" charset="0"/>
              <a:buChar char="•"/>
            </a:pPr>
            <a:endParaRPr lang="en-US" sz="2300" dirty="0"/>
          </a:p>
        </p:txBody>
      </p:sp>
    </p:spTree>
    <p:extLst>
      <p:ext uri="{BB962C8B-B14F-4D97-AF65-F5344CB8AC3E}">
        <p14:creationId xmlns:p14="http://schemas.microsoft.com/office/powerpoint/2010/main" val="177712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96938" y="481013"/>
            <a:ext cx="7051823" cy="1046064"/>
          </a:xfrm>
        </p:spPr>
        <p:txBody>
          <a:bodyPr/>
          <a:lstStyle/>
          <a:p>
            <a:pPr algn="ctr" eaLnBrk="1" hangingPunct="1"/>
            <a:r>
              <a:rPr lang="en-US" dirty="0">
                <a:effectLst>
                  <a:outerShdw blurRad="38100" dist="38100" dir="2700000" algn="tl">
                    <a:srgbClr val="000000">
                      <a:alpha val="43137"/>
                    </a:srgbClr>
                  </a:outerShdw>
                </a:effectLst>
              </a:rPr>
              <a:t>Substitutions</a:t>
            </a:r>
          </a:p>
        </p:txBody>
      </p:sp>
      <p:sp>
        <p:nvSpPr>
          <p:cNvPr id="8195" name="Content Placeholder 2"/>
          <p:cNvSpPr>
            <a:spLocks noGrp="1"/>
          </p:cNvSpPr>
          <p:nvPr>
            <p:ph idx="1"/>
          </p:nvPr>
        </p:nvSpPr>
        <p:spPr>
          <a:xfrm>
            <a:off x="476250" y="1609725"/>
            <a:ext cx="7980363" cy="4595813"/>
          </a:xfrm>
        </p:spPr>
        <p:txBody>
          <a:bodyPr/>
          <a:lstStyle/>
          <a:p>
            <a:pPr marL="342900" indent="-342900" eaLnBrk="1" hangingPunct="1">
              <a:buFont typeface="Arial" pitchFamily="34" charset="0"/>
              <a:buChar char="•"/>
            </a:pPr>
            <a:r>
              <a:rPr lang="en-US" sz="2400" dirty="0"/>
              <a:t>A team is allowed a total of 12 substitutions per set; each player may substitute in a max of 3 times per set.</a:t>
            </a:r>
          </a:p>
          <a:p>
            <a:pPr marL="387350" lvl="1" indent="-342900">
              <a:buFont typeface="Arial" pitchFamily="34" charset="0"/>
              <a:buChar char="•"/>
            </a:pPr>
            <a:r>
              <a:rPr lang="en-US" sz="2000" dirty="0"/>
              <a:t>Starting a set constitutes one of the entries.</a:t>
            </a:r>
          </a:p>
          <a:p>
            <a:pPr marL="387350" lvl="1" indent="-342900">
              <a:buFont typeface="Arial" pitchFamily="34" charset="0"/>
              <a:buChar char="•"/>
            </a:pPr>
            <a:r>
              <a:rPr lang="en-US" sz="2000" dirty="0"/>
              <a:t>Players who re-enter the set must assume their original position in the serving order in relation to their teammates.  </a:t>
            </a:r>
          </a:p>
          <a:p>
            <a:pPr marL="387350" lvl="1" indent="-342900">
              <a:buFont typeface="Arial" pitchFamily="34" charset="0"/>
              <a:buChar char="•"/>
            </a:pPr>
            <a:r>
              <a:rPr lang="en-US" sz="2000" dirty="0"/>
              <a:t>Substitutes may take place at the start of each set, or when the ball is out of play after a point has been scored. </a:t>
            </a:r>
          </a:p>
          <a:p>
            <a:pPr marL="342900" indent="-342900" eaLnBrk="1" hangingPunct="1">
              <a:buFont typeface="Arial" pitchFamily="34" charset="0"/>
              <a:buChar char="•"/>
            </a:pPr>
            <a:endParaRPr lang="en-US" sz="2300" dirty="0"/>
          </a:p>
        </p:txBody>
      </p:sp>
    </p:spTree>
    <p:extLst>
      <p:ext uri="{BB962C8B-B14F-4D97-AF65-F5344CB8AC3E}">
        <p14:creationId xmlns:p14="http://schemas.microsoft.com/office/powerpoint/2010/main" val="184000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96938" y="490538"/>
            <a:ext cx="7051823" cy="1046064"/>
          </a:xfrm>
        </p:spPr>
        <p:txBody>
          <a:bodyPr/>
          <a:lstStyle/>
          <a:p>
            <a:pPr algn="ctr" eaLnBrk="1" hangingPunct="1"/>
            <a:r>
              <a:rPr lang="en-US" dirty="0">
                <a:effectLst>
                  <a:outerShdw blurRad="38100" dist="38100" dir="2700000" algn="tl">
                    <a:srgbClr val="000000">
                      <a:alpha val="43137"/>
                    </a:srgbClr>
                  </a:outerShdw>
                </a:effectLst>
              </a:rPr>
              <a:t>Volleyball Court</a:t>
            </a:r>
          </a:p>
        </p:txBody>
      </p:sp>
      <p:sp>
        <p:nvSpPr>
          <p:cNvPr id="9219" name="Content Placeholder 2"/>
          <p:cNvSpPr>
            <a:spLocks noGrp="1"/>
          </p:cNvSpPr>
          <p:nvPr>
            <p:ph idx="1"/>
          </p:nvPr>
        </p:nvSpPr>
        <p:spPr>
          <a:xfrm>
            <a:off x="498475" y="1609725"/>
            <a:ext cx="8178800" cy="4516438"/>
          </a:xfrm>
        </p:spPr>
        <p:txBody>
          <a:bodyPr/>
          <a:lstStyle/>
          <a:p>
            <a:pPr marL="342900" indent="-342900" eaLnBrk="1" hangingPunct="1">
              <a:buFont typeface="Arial" pitchFamily="34" charset="0"/>
              <a:buChar char="•"/>
            </a:pPr>
            <a:r>
              <a:rPr lang="en-US" sz="2300" dirty="0"/>
              <a:t>Court size: 59 feet long by 29 feet 6 inches wide. </a:t>
            </a:r>
          </a:p>
          <a:p>
            <a:pPr marL="342900" indent="-342900" eaLnBrk="1" hangingPunct="1">
              <a:buFont typeface="Arial" pitchFamily="34" charset="0"/>
              <a:buChar char="•"/>
            </a:pPr>
            <a:r>
              <a:rPr lang="en-US" sz="2300" dirty="0"/>
              <a:t>Net Height: </a:t>
            </a:r>
          </a:p>
          <a:p>
            <a:pPr marL="387350" lvl="1" indent="-342900">
              <a:buFont typeface="Arial" pitchFamily="34" charset="0"/>
              <a:buChar char="•"/>
            </a:pPr>
            <a:r>
              <a:rPr lang="en-US" sz="2000" dirty="0"/>
              <a:t>Traditional Male, Co-ed &amp; Unified: 7 feet 11 5/8 inches. </a:t>
            </a:r>
          </a:p>
          <a:p>
            <a:pPr marL="387350" lvl="1" indent="-342900">
              <a:buFont typeface="Arial" pitchFamily="34" charset="0"/>
              <a:buChar char="•"/>
            </a:pPr>
            <a:r>
              <a:rPr lang="en-US" sz="2000" dirty="0"/>
              <a:t>Traditional Female &amp; Modified: 7 feet 4 1/8 inches.</a:t>
            </a:r>
          </a:p>
          <a:p>
            <a:pPr marL="342900" indent="-342900" eaLnBrk="1" hangingPunct="1">
              <a:buFont typeface="Arial" pitchFamily="34" charset="0"/>
              <a:buChar char="•"/>
            </a:pPr>
            <a:r>
              <a:rPr lang="en-US" sz="2300" dirty="0"/>
              <a:t>Service line: </a:t>
            </a:r>
          </a:p>
          <a:p>
            <a:pPr marL="387350" lvl="1" indent="-342900">
              <a:buFont typeface="Arial" pitchFamily="34" charset="0"/>
              <a:buChar char="•"/>
            </a:pPr>
            <a:r>
              <a:rPr lang="en-US" sz="2000" dirty="0"/>
              <a:t>Traditional Male, Traditional Female &amp; Unified: 29 feet 6 inches from the net (back of court line).</a:t>
            </a:r>
          </a:p>
          <a:p>
            <a:pPr marL="387350" lvl="1" indent="-342900">
              <a:buFont typeface="Arial" pitchFamily="34" charset="0"/>
              <a:buChar char="•"/>
            </a:pPr>
            <a:r>
              <a:rPr lang="en-US" sz="2000" dirty="0"/>
              <a:t>Modified: 14 feet 9 inches from the net.</a:t>
            </a:r>
          </a:p>
          <a:p>
            <a:pPr marL="342900" indent="-342900" eaLnBrk="1" hangingPunct="1">
              <a:buFont typeface="Arial" panose="020B0604020202020204" pitchFamily="34" charset="0"/>
              <a:buChar char="•"/>
            </a:pPr>
            <a:r>
              <a:rPr lang="en-US" sz="2300" dirty="0"/>
              <a:t>A regulation size volleyball is used for Traditional and Unified divisions.  </a:t>
            </a:r>
          </a:p>
        </p:txBody>
      </p:sp>
    </p:spTree>
    <p:extLst>
      <p:ext uri="{BB962C8B-B14F-4D97-AF65-F5344CB8AC3E}">
        <p14:creationId xmlns:p14="http://schemas.microsoft.com/office/powerpoint/2010/main" val="154137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96938" y="481013"/>
            <a:ext cx="7051823" cy="1046064"/>
          </a:xfrm>
        </p:spPr>
        <p:txBody>
          <a:bodyPr/>
          <a:lstStyle/>
          <a:p>
            <a:pPr algn="ctr" eaLnBrk="1" hangingPunct="1"/>
            <a:r>
              <a:rPr lang="en-US" dirty="0">
                <a:effectLst>
                  <a:outerShdw blurRad="38100" dist="38100" dir="2700000" algn="tl">
                    <a:srgbClr val="000000">
                      <a:alpha val="43137"/>
                    </a:srgbClr>
                  </a:outerShdw>
                </a:effectLst>
              </a:rPr>
              <a:t>Scoring</a:t>
            </a:r>
          </a:p>
        </p:txBody>
      </p:sp>
      <p:sp>
        <p:nvSpPr>
          <p:cNvPr id="10243" name="Content Placeholder 2"/>
          <p:cNvSpPr>
            <a:spLocks noGrp="1"/>
          </p:cNvSpPr>
          <p:nvPr>
            <p:ph idx="1"/>
          </p:nvPr>
        </p:nvSpPr>
        <p:spPr/>
        <p:txBody>
          <a:bodyPr/>
          <a:lstStyle/>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All matches, including modified matches, will utilize Rally Scoring. </a:t>
            </a:r>
          </a:p>
          <a:p>
            <a:pPr marL="330200" lvl="1" indent="-285750">
              <a:lnSpc>
                <a:spcPct val="100000"/>
              </a:lnSpc>
              <a:spcBef>
                <a:spcPts val="0"/>
              </a:spcBef>
              <a:spcAft>
                <a:spcPts val="600"/>
              </a:spcAft>
              <a:buSzPct val="100000"/>
              <a:buFont typeface="Arial" panose="020B0604020202020204" pitchFamily="34" charset="0"/>
              <a:buChar char="•"/>
            </a:pPr>
            <a:r>
              <a:rPr lang="en-US" sz="2000" dirty="0">
                <a:ea typeface="Calibri" panose="020F0502020204030204" pitchFamily="34" charset="0"/>
              </a:rPr>
              <a:t>This means y</a:t>
            </a:r>
            <a:r>
              <a:rPr lang="en-US" sz="2000" dirty="0">
                <a:effectLst/>
                <a:ea typeface="Calibri" panose="020F0502020204030204" pitchFamily="34" charset="0"/>
              </a:rPr>
              <a:t>ou do not need to be serving to score a point. </a:t>
            </a:r>
          </a:p>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Traditional and Unified matches will play the best 3 out of 5 sets, with the winner being the team who wins three sets.  </a:t>
            </a:r>
          </a:p>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Modified matches will play the best 2 out of 3 sets, with the winner being the team who wins two sets.</a:t>
            </a:r>
          </a:p>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A playoff set is considered a match, and only one game will be played. </a:t>
            </a:r>
          </a:p>
        </p:txBody>
      </p:sp>
    </p:spTree>
    <p:extLst>
      <p:ext uri="{BB962C8B-B14F-4D97-AF65-F5344CB8AC3E}">
        <p14:creationId xmlns:p14="http://schemas.microsoft.com/office/powerpoint/2010/main" val="413482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96938" y="481013"/>
            <a:ext cx="7051823" cy="1046064"/>
          </a:xfrm>
        </p:spPr>
        <p:txBody>
          <a:bodyPr/>
          <a:lstStyle/>
          <a:p>
            <a:pPr algn="ctr" eaLnBrk="1" hangingPunct="1"/>
            <a:r>
              <a:rPr lang="en-US" dirty="0">
                <a:effectLst>
                  <a:outerShdw blurRad="38100" dist="38100" dir="2700000" algn="tl">
                    <a:srgbClr val="000000">
                      <a:alpha val="43137"/>
                    </a:srgbClr>
                  </a:outerShdw>
                </a:effectLst>
              </a:rPr>
              <a:t>Scoring</a:t>
            </a:r>
          </a:p>
        </p:txBody>
      </p:sp>
      <p:sp>
        <p:nvSpPr>
          <p:cNvPr id="10243" name="Content Placeholder 2"/>
          <p:cNvSpPr>
            <a:spLocks noGrp="1"/>
          </p:cNvSpPr>
          <p:nvPr>
            <p:ph idx="1"/>
          </p:nvPr>
        </p:nvSpPr>
        <p:spPr/>
        <p:txBody>
          <a:bodyPr/>
          <a:lstStyle/>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In Traditional and Unified matches, a set is won by the team that scores 25 or more points with a two-point advantage. In the case of a 24-24 tie, play is continued until a 2-point lead is achieved. </a:t>
            </a:r>
          </a:p>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In Modified matches a set is won by the team that scores 21 or more points with a two-point advantage. In the case of a 20-20 tie, play is continued until a 2-point lead is achieved. </a:t>
            </a:r>
          </a:p>
          <a:p>
            <a:pPr marL="285750" marR="0" lvl="0" indent="-285750">
              <a:lnSpc>
                <a:spcPct val="100000"/>
              </a:lnSpc>
              <a:spcBef>
                <a:spcPts val="0"/>
              </a:spcBef>
              <a:spcAft>
                <a:spcPts val="600"/>
              </a:spcAft>
              <a:buSzPct val="100000"/>
              <a:buFont typeface="Arial" panose="020B0604020202020204" pitchFamily="34" charset="0"/>
              <a:buChar char="•"/>
            </a:pPr>
            <a:r>
              <a:rPr lang="en-US" sz="2400" dirty="0">
                <a:effectLst/>
                <a:ea typeface="Calibri" panose="020F0502020204030204" pitchFamily="34" charset="0"/>
              </a:rPr>
              <a:t>In the case of a 1-1 (modified) or 2-2 (traditional and Unified) set tie, the deciding set (3rd or 5th) is played as a tiebreaker with rally point scoring procedures to 15 points and no point cap.  </a:t>
            </a:r>
          </a:p>
        </p:txBody>
      </p:sp>
    </p:spTree>
    <p:extLst>
      <p:ext uri="{BB962C8B-B14F-4D97-AF65-F5344CB8AC3E}">
        <p14:creationId xmlns:p14="http://schemas.microsoft.com/office/powerpoint/2010/main" val="414152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_AP_Presentation">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97d50b4-5445-4cbe-8b7c-19560245d71c">
      <Terms xmlns="http://schemas.microsoft.com/office/infopath/2007/PartnerControls"/>
    </lcf76f155ced4ddcb4097134ff3c332f>
    <TaxCatchAll xmlns="829f0623-7a72-4883-9e9d-537f6a93513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12673F7679C44F91F70AA5EA08EDEE" ma:contentTypeVersion="14" ma:contentTypeDescription="Create a new document." ma:contentTypeScope="" ma:versionID="84dfd12724c76a04736c65c8608f9eb6">
  <xsd:schema xmlns:xsd="http://www.w3.org/2001/XMLSchema" xmlns:xs="http://www.w3.org/2001/XMLSchema" xmlns:p="http://schemas.microsoft.com/office/2006/metadata/properties" xmlns:ns2="697d50b4-5445-4cbe-8b7c-19560245d71c" xmlns:ns3="829f0623-7a72-4883-9e9d-537f6a935139" targetNamespace="http://schemas.microsoft.com/office/2006/metadata/properties" ma:root="true" ma:fieldsID="d9e1e4c240ef67a4a93777f1eaceb76b" ns2:_="" ns3:_="">
    <xsd:import namespace="697d50b4-5445-4cbe-8b7c-19560245d71c"/>
    <xsd:import namespace="829f0623-7a72-4883-9e9d-537f6a93513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7d50b4-5445-4cbe-8b7c-19560245d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fe8fc15-8a5d-49d8-ae6d-2f66576a867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9f0623-7a72-4883-9e9d-537f6a93513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4e278dc-01f2-4fc2-866f-05418f7e8965}" ma:internalName="TaxCatchAll" ma:showField="CatchAllData" ma:web="829f0623-7a72-4883-9e9d-537f6a9351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E537A1-23DC-40B5-9DA3-2289507DE206}">
  <ds:schemaRefs>
    <ds:schemaRef ds:uri="http://schemas.microsoft.com/sharepoint/v3/contenttype/forms"/>
  </ds:schemaRefs>
</ds:datastoreItem>
</file>

<file path=customXml/itemProps2.xml><?xml version="1.0" encoding="utf-8"?>
<ds:datastoreItem xmlns:ds="http://schemas.openxmlformats.org/officeDocument/2006/customXml" ds:itemID="{3858C1E6-99B4-4F66-82D7-B815A52427CF}">
  <ds:schemaRefs>
    <ds:schemaRef ds:uri="http://schemas.microsoft.com/office/2006/metadata/properties"/>
    <ds:schemaRef ds:uri="http://schemas.microsoft.com/office/infopath/2007/PartnerControls"/>
    <ds:schemaRef ds:uri="697d50b4-5445-4cbe-8b7c-19560245d71c"/>
    <ds:schemaRef ds:uri="829f0623-7a72-4883-9e9d-537f6a935139"/>
  </ds:schemaRefs>
</ds:datastoreItem>
</file>

<file path=customXml/itemProps3.xml><?xml version="1.0" encoding="utf-8"?>
<ds:datastoreItem xmlns:ds="http://schemas.openxmlformats.org/officeDocument/2006/customXml" ds:itemID="{5ED47696-DDE4-411B-8573-6721CFE245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7d50b4-5445-4cbe-8b7c-19560245d71c"/>
    <ds:schemaRef ds:uri="829f0623-7a72-4883-9e9d-537f6a9351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SO_AP_Presentation.potx</Template>
  <TotalTime>741</TotalTime>
  <Words>1927</Words>
  <Application>Microsoft Office PowerPoint</Application>
  <PresentationFormat>On-screen Show (4:3)</PresentationFormat>
  <Paragraphs>125</Paragraphs>
  <Slides>27</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27</vt:i4>
      </vt:variant>
    </vt:vector>
  </HeadingPairs>
  <TitlesOfParts>
    <vt:vector size="38" baseType="lpstr">
      <vt:lpstr>Aptos</vt:lpstr>
      <vt:lpstr>Arial</vt:lpstr>
      <vt:lpstr>Calibri</vt:lpstr>
      <vt:lpstr>Gill Sans</vt:lpstr>
      <vt:lpstr>Helvetica Neue</vt:lpstr>
      <vt:lpstr>Ubuntu</vt:lpstr>
      <vt:lpstr>Ubuntu Light</vt:lpstr>
      <vt:lpstr>SO_AP_Presentation</vt:lpstr>
      <vt:lpstr>Body White copy</vt:lpstr>
      <vt:lpstr>Blank</vt:lpstr>
      <vt:lpstr>1_Blank</vt:lpstr>
      <vt:lpstr>Volleyball Official Rules</vt:lpstr>
      <vt:lpstr>Events Offered</vt:lpstr>
      <vt:lpstr>Uniforms</vt:lpstr>
      <vt:lpstr>Uniforms</vt:lpstr>
      <vt:lpstr>Team Size</vt:lpstr>
      <vt:lpstr>Substitutions</vt:lpstr>
      <vt:lpstr>Volleyball Court</vt:lpstr>
      <vt:lpstr>Scoring</vt:lpstr>
      <vt:lpstr>Scoring</vt:lpstr>
      <vt:lpstr>Scoring</vt:lpstr>
      <vt:lpstr>Scoring</vt:lpstr>
      <vt:lpstr>Game Rules</vt:lpstr>
      <vt:lpstr>Game Rules</vt:lpstr>
      <vt:lpstr>Game Rules</vt:lpstr>
      <vt:lpstr>Game Rules</vt:lpstr>
      <vt:lpstr>Modified Volleyball</vt:lpstr>
      <vt:lpstr>Unified Volleyball</vt:lpstr>
      <vt:lpstr>Unified Volleyball</vt:lpstr>
      <vt:lpstr>Libero</vt:lpstr>
      <vt:lpstr>Libero</vt:lpstr>
      <vt:lpstr>Libero</vt:lpstr>
      <vt:lpstr>Individual Skills Contest</vt:lpstr>
      <vt:lpstr>Individual Skills Contest Overhead Pass</vt:lpstr>
      <vt:lpstr>Individual Skills Contest Serving</vt:lpstr>
      <vt:lpstr>Individual Skills Contest Forearm Passing</vt:lpstr>
      <vt:lpstr>Terms</vt:lpstr>
      <vt:lpstr>Terms</vt:lpstr>
    </vt:vector>
  </TitlesOfParts>
  <Company>Zero-G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Ciaran OGaora</dc:creator>
  <cp:lastModifiedBy>Nick  Caudle</cp:lastModifiedBy>
  <cp:revision>62</cp:revision>
  <dcterms:created xsi:type="dcterms:W3CDTF">2012-05-09T16:21:13Z</dcterms:created>
  <dcterms:modified xsi:type="dcterms:W3CDTF">2025-08-13T13:49:36Z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0x0101008012673F7679C44F91F70AA5EA08EDEE</vt:lpwstr>
  </property>
  <property fmtid="{D5CDD505-2E9C-101B-9397-08002B2CF9AE}" pid="3" name="Order">
    <vt:r8>18677800</vt:r8>
  </property>
  <property fmtid="{D5CDD505-2E9C-101B-9397-08002B2CF9AE}" pid="4" name="MediaServiceImageTags">
    <vt:lpwstr/>
  </property>
</Properties>
</file>