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7"/>
  </p:notesMasterIdLst>
  <p:handoutMasterIdLst>
    <p:handoutMasterId r:id="rId38"/>
  </p:handoutMasterIdLst>
  <p:sldIdLst>
    <p:sldId id="256" r:id="rId5"/>
    <p:sldId id="266" r:id="rId6"/>
    <p:sldId id="271" r:id="rId7"/>
    <p:sldId id="285" r:id="rId8"/>
    <p:sldId id="273" r:id="rId9"/>
    <p:sldId id="288" r:id="rId10"/>
    <p:sldId id="289" r:id="rId11"/>
    <p:sldId id="259" r:id="rId12"/>
    <p:sldId id="274" r:id="rId13"/>
    <p:sldId id="275" r:id="rId14"/>
    <p:sldId id="305" r:id="rId15"/>
    <p:sldId id="276" r:id="rId16"/>
    <p:sldId id="306" r:id="rId17"/>
    <p:sldId id="307" r:id="rId18"/>
    <p:sldId id="290" r:id="rId19"/>
    <p:sldId id="287" r:id="rId20"/>
    <p:sldId id="308" r:id="rId21"/>
    <p:sldId id="309" r:id="rId22"/>
    <p:sldId id="291" r:id="rId23"/>
    <p:sldId id="310" r:id="rId24"/>
    <p:sldId id="311" r:id="rId25"/>
    <p:sldId id="292" r:id="rId26"/>
    <p:sldId id="293" r:id="rId27"/>
    <p:sldId id="312" r:id="rId28"/>
    <p:sldId id="294" r:id="rId29"/>
    <p:sldId id="296" r:id="rId30"/>
    <p:sldId id="297" r:id="rId31"/>
    <p:sldId id="298" r:id="rId32"/>
    <p:sldId id="300" r:id="rId33"/>
    <p:sldId id="313" r:id="rId34"/>
    <p:sldId id="314" r:id="rId35"/>
    <p:sldId id="269"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08" y="75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068950"/>
            <a:ext cx="7773293" cy="1470049"/>
          </a:xfrm>
        </p:spPr>
        <p:txBody>
          <a:bodyPr/>
          <a:lstStyle/>
          <a:p>
            <a:pPr algn="ctr"/>
            <a:r>
              <a:rPr lang="en-US" dirty="0" smtClean="0"/>
              <a:t>Volleyball </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Size Cont</a:t>
            </a:r>
            <a:r>
              <a:rPr lang="en-US" dirty="0"/>
              <a:t>.</a:t>
            </a:r>
            <a:r>
              <a:rPr lang="en-US" dirty="0"/>
              <a:t/>
            </a:r>
            <a:br>
              <a:rPr lang="en-US" dirty="0"/>
            </a:br>
            <a:endParaRPr lang="en-US" dirty="0"/>
          </a:p>
        </p:txBody>
      </p:sp>
      <p:sp>
        <p:nvSpPr>
          <p:cNvPr id="3" name="Content Placeholder 2"/>
          <p:cNvSpPr>
            <a:spLocks noGrp="1"/>
          </p:cNvSpPr>
          <p:nvPr>
            <p:ph idx="1"/>
          </p:nvPr>
        </p:nvSpPr>
        <p:spPr>
          <a:xfrm>
            <a:off x="544513" y="1231392"/>
            <a:ext cx="7912100" cy="4645435"/>
          </a:xfrm>
        </p:spPr>
        <p:txBody>
          <a:bodyPr/>
          <a:lstStyle/>
          <a:p>
            <a:pPr marL="0" indent="0"/>
            <a:endParaRPr lang="en-US" sz="2000" dirty="0" smtClean="0"/>
          </a:p>
          <a:p>
            <a:pPr lvl="1">
              <a:buFont typeface="Arial" panose="020B0604020202020204" pitchFamily="34" charset="0"/>
              <a:buChar char="•"/>
            </a:pPr>
            <a:r>
              <a:rPr lang="en-US" sz="2000" dirty="0">
                <a:solidFill>
                  <a:schemeClr val="tx1"/>
                </a:solidFill>
                <a:latin typeface="+mn-lt"/>
              </a:rPr>
              <a:t>5.	Each coach must see to it that each athlete has frequent opportunities to participate.</a:t>
            </a:r>
          </a:p>
          <a:p>
            <a:pPr lvl="1">
              <a:buFont typeface="Arial" panose="020B0604020202020204" pitchFamily="34" charset="0"/>
              <a:buChar char="•"/>
            </a:pPr>
            <a:r>
              <a:rPr lang="en-US" sz="2000" dirty="0">
                <a:solidFill>
                  <a:schemeClr val="tx1"/>
                </a:solidFill>
                <a:latin typeface="+mn-lt"/>
              </a:rPr>
              <a:t>6.	Unified Competition </a:t>
            </a:r>
          </a:p>
          <a:p>
            <a:pPr lvl="1">
              <a:buFont typeface="Arial" panose="020B0604020202020204" pitchFamily="34" charset="0"/>
              <a:buChar char="•"/>
            </a:pPr>
            <a:r>
              <a:rPr lang="en-US" sz="2000" dirty="0">
                <a:solidFill>
                  <a:schemeClr val="tx1"/>
                </a:solidFill>
                <a:latin typeface="+mn-lt"/>
              </a:rPr>
              <a:t>I.	The roster shall contain a proportionate number of athletes and partners. </a:t>
            </a:r>
          </a:p>
          <a:p>
            <a:pPr lvl="1">
              <a:buFont typeface="Arial" panose="020B0604020202020204" pitchFamily="34" charset="0"/>
              <a:buChar char="•"/>
            </a:pPr>
            <a:r>
              <a:rPr lang="en-US" sz="2000" dirty="0">
                <a:solidFill>
                  <a:schemeClr val="tx1"/>
                </a:solidFill>
                <a:latin typeface="+mn-lt"/>
              </a:rPr>
              <a:t>II.	During competition, the lineup shall never exceed three athletes and three partners at any time. </a:t>
            </a:r>
          </a:p>
          <a:p>
            <a:pPr lvl="1">
              <a:buFont typeface="Arial" panose="020B0604020202020204" pitchFamily="34" charset="0"/>
              <a:buChar char="•"/>
            </a:pPr>
            <a:r>
              <a:rPr lang="en-US" sz="2000" dirty="0">
                <a:solidFill>
                  <a:schemeClr val="tx1"/>
                </a:solidFill>
                <a:latin typeface="+mn-lt"/>
              </a:rPr>
              <a:t>III.	Failure to adhere to the required ratio results in a forfeit. E</a:t>
            </a:r>
          </a:p>
          <a:p>
            <a:pPr lvl="1">
              <a:buFont typeface="Arial" panose="020B0604020202020204" pitchFamily="34" charset="0"/>
              <a:buChar char="•"/>
            </a:pPr>
            <a:r>
              <a:rPr lang="en-US" sz="2000" dirty="0">
                <a:solidFill>
                  <a:schemeClr val="tx1"/>
                </a:solidFill>
                <a:latin typeface="+mn-lt"/>
              </a:rPr>
              <a:t>IV.	Each team shall have an adult, non-playing coach responsible for the lineup and conduct of the team during competition</a:t>
            </a:r>
            <a:r>
              <a:rPr lang="en-US" sz="2000" dirty="0">
                <a:latin typeface="+mn-lt"/>
              </a:rPr>
              <a:t>. </a:t>
            </a:r>
          </a:p>
          <a:p>
            <a:pPr lvl="1">
              <a:buFont typeface="Arial" panose="020B0604020202020204" pitchFamily="34" charset="0"/>
              <a:buChar char="•"/>
            </a:pPr>
            <a:endParaRPr lang="en-US" sz="1600" dirty="0">
              <a:latin typeface="+mn-lt"/>
            </a:endParaRP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335784"/>
            <a:ext cx="7902575" cy="1195388"/>
          </a:xfrm>
        </p:spPr>
        <p:txBody>
          <a:bodyPr/>
          <a:lstStyle/>
          <a:p>
            <a:pPr algn="ctr"/>
            <a:r>
              <a:rPr lang="en-US" dirty="0" smtClean="0"/>
              <a:t>General Rules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11</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260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r>
              <a:rPr lang="en-US" dirty="0" smtClean="0"/>
              <a:t>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A player may not play the ball twice in succession except when blocking. </a:t>
            </a:r>
          </a:p>
          <a:p>
            <a:pPr marL="342900" indent="-342900">
              <a:buFont typeface="Arial" panose="020B0604020202020204" pitchFamily="34" charset="0"/>
              <a:buChar char="•"/>
            </a:pPr>
            <a:r>
              <a:rPr lang="en-US" sz="1600" dirty="0"/>
              <a:t>2.	Any ball hitting the ceiling will be considered playable by the team causing such contact, unless the ball crosses the plane of the net. </a:t>
            </a:r>
          </a:p>
          <a:p>
            <a:pPr marL="342900" indent="-342900">
              <a:buFont typeface="Arial" panose="020B0604020202020204" pitchFamily="34" charset="0"/>
              <a:buChar char="•"/>
            </a:pPr>
            <a:r>
              <a:rPr lang="en-US" sz="1600" dirty="0"/>
              <a:t>3.	A served ball touching the net shall remain in play, and the receiving team has three plays to return the ball to the opponents. </a:t>
            </a:r>
          </a:p>
          <a:p>
            <a:pPr marL="342900" indent="-342900">
              <a:buFont typeface="Arial" panose="020B0604020202020204" pitchFamily="34" charset="0"/>
              <a:buChar char="•"/>
            </a:pPr>
            <a:r>
              <a:rPr lang="en-US" sz="1600" dirty="0"/>
              <a:t>4.	Substitutes </a:t>
            </a:r>
          </a:p>
          <a:p>
            <a:pPr marL="342900" indent="-342900">
              <a:buFont typeface="Arial" panose="020B0604020202020204" pitchFamily="34" charset="0"/>
              <a:buChar char="•"/>
            </a:pPr>
            <a:r>
              <a:rPr lang="en-US" sz="1600" dirty="0"/>
              <a:t>I.	A team will be allowed a maximum of 12 substitutions per set. </a:t>
            </a:r>
          </a:p>
          <a:p>
            <a:pPr marL="342900" indent="-342900">
              <a:buFont typeface="Arial" panose="020B0604020202020204" pitchFamily="34" charset="0"/>
              <a:buChar char="•"/>
            </a:pPr>
            <a:r>
              <a:rPr lang="en-US" sz="1600" dirty="0"/>
              <a:t>II.	Each player may enter the set three times. Starting the game constitutes as one entry. </a:t>
            </a:r>
          </a:p>
          <a:p>
            <a:pPr marL="342900" indent="-342900">
              <a:buFont typeface="Arial" panose="020B0604020202020204" pitchFamily="34" charset="0"/>
              <a:buChar char="•"/>
            </a:pPr>
            <a:r>
              <a:rPr lang="en-US" sz="1600" dirty="0"/>
              <a:t>III.	players reentering the set must assume their original position in the serving order in relation to their other teammates. This rule will be utilized in both regular and modified volleyball competition.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77845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r>
              <a:rPr lang="en-US" dirty="0" smtClean="0"/>
              <a:t>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5.	Each team will get two timeouts per set</a:t>
            </a:r>
          </a:p>
          <a:p>
            <a:pPr marL="342900" indent="-342900">
              <a:buFont typeface="Arial" panose="020B0604020202020204" pitchFamily="34" charset="0"/>
              <a:buChar char="•"/>
            </a:pPr>
            <a:r>
              <a:rPr lang="en-US" sz="1800" dirty="0"/>
              <a:t>6.	If a team wins the first three sets of the match, the fourth game can be played only if it does not delay the start of the next scheduled match. Coaches and officials need to use their best judgment or play until the time is up. Coaches need to sign scorecards to verify results. </a:t>
            </a:r>
          </a:p>
          <a:p>
            <a:pPr marL="342900" indent="-342900">
              <a:buFont typeface="Arial" panose="020B0604020202020204" pitchFamily="34" charset="0"/>
              <a:buChar char="•"/>
            </a:pPr>
            <a:r>
              <a:rPr lang="en-US" sz="1800" dirty="0"/>
              <a:t>7.	The first server of each set is the right back player. Thereafter, the right front player rotates to the right back position. The team receiving first service shall rotate upon the first side out. </a:t>
            </a:r>
          </a:p>
          <a:p>
            <a:pPr marL="342900" indent="-342900">
              <a:buFont typeface="Arial" panose="020B0604020202020204" pitchFamily="34" charset="0"/>
              <a:buChar char="•"/>
            </a:pPr>
            <a:r>
              <a:rPr lang="en-US" sz="1800" dirty="0"/>
              <a:t>8.	The winner of the coin toss may choose to serve, receive or select a specific side of the court. If a deciding third or fifth set is necessary, a coin toss shall again be conducted with the same options.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3071995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r>
              <a:rPr lang="en-US" dirty="0" smtClean="0"/>
              <a:t>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9.	The ball may be hit with any part of the body. </a:t>
            </a:r>
          </a:p>
          <a:p>
            <a:pPr marL="342900" indent="-342900">
              <a:buFont typeface="Arial" panose="020B0604020202020204" pitchFamily="34" charset="0"/>
              <a:buChar char="•"/>
            </a:pPr>
            <a:r>
              <a:rPr lang="en-US" sz="1800" dirty="0"/>
              <a:t>10.	Touching any part of the net while playing the ball is a fault. Crossing completely over the centerline with any part of the body except the feet will not constitute a violation unless there is interference. It is a fault to cross completely over the centerline with the foot or feet. </a:t>
            </a:r>
          </a:p>
          <a:p>
            <a:pPr marL="342900" indent="-342900">
              <a:buFont typeface="Arial" panose="020B0604020202020204" pitchFamily="34" charset="0"/>
              <a:buChar char="•"/>
            </a:pPr>
            <a:r>
              <a:rPr lang="en-US" sz="1800" dirty="0"/>
              <a:t>11.	Any ball landing on the line is considered “in”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400090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421128"/>
            <a:ext cx="7902575" cy="1195388"/>
          </a:xfrm>
        </p:spPr>
        <p:txBody>
          <a:bodyPr/>
          <a:lstStyle/>
          <a:p>
            <a:pPr algn="ctr"/>
            <a:r>
              <a:rPr lang="en-US" dirty="0" smtClean="0"/>
              <a:t>Scoring</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15</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05383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All matches, including modified, will utilize Rally Scoring. You need not to be serving to score a point. </a:t>
            </a:r>
          </a:p>
          <a:p>
            <a:pPr marL="342900" indent="-342900">
              <a:buFont typeface="Arial" panose="020B0604020202020204" pitchFamily="34" charset="0"/>
              <a:buChar char="•"/>
            </a:pPr>
            <a:r>
              <a:rPr lang="en-US" sz="1600" dirty="0"/>
              <a:t>2.	A match is won by the team that wins the best of three of five sets. </a:t>
            </a:r>
          </a:p>
          <a:p>
            <a:pPr marL="342900" indent="-342900">
              <a:buFont typeface="Arial" panose="020B0604020202020204" pitchFamily="34" charset="0"/>
              <a:buChar char="•"/>
            </a:pPr>
            <a:r>
              <a:rPr lang="en-US" sz="1600" dirty="0"/>
              <a:t>3.	A playoff set is considered a match, and only one game will be played. </a:t>
            </a:r>
          </a:p>
          <a:p>
            <a:pPr marL="342900" indent="-342900">
              <a:buFont typeface="Arial" panose="020B0604020202020204" pitchFamily="34" charset="0"/>
              <a:buChar char="•"/>
            </a:pPr>
            <a:r>
              <a:rPr lang="en-US" sz="1600" dirty="0"/>
              <a:t>4.	A one-game match is won by the team that scores 25 or more points with a two-point advantage. In the case of a 24-24 tie, play is continued until a 2-point lead is achieved. </a:t>
            </a:r>
          </a:p>
          <a:p>
            <a:pPr marL="342900" indent="-342900">
              <a:buFont typeface="Arial" panose="020B0604020202020204" pitchFamily="34" charset="0"/>
              <a:buChar char="•"/>
            </a:pPr>
            <a:r>
              <a:rPr lang="en-US" sz="1600" dirty="0"/>
              <a:t>5.	In the case of a 1-1 or 2-2 set tie, the deciding set (3rd or 5th) is played as a tiebreaker with rally point scoring procedures to 15 points and no point cap.  </a:t>
            </a:r>
          </a:p>
          <a:p>
            <a:pPr marL="342900" indent="-342900">
              <a:buFont typeface="Arial" panose="020B0604020202020204" pitchFamily="34" charset="0"/>
              <a:buChar char="•"/>
            </a:pPr>
            <a:r>
              <a:rPr lang="en-US" sz="1600" dirty="0"/>
              <a:t>6.	Teams change sides when one team has scored eight points. </a:t>
            </a:r>
          </a:p>
          <a:p>
            <a:pPr marL="342900" indent="-342900">
              <a:buFont typeface="Arial" panose="020B0604020202020204" pitchFamily="34" charset="0"/>
              <a:buChar char="•"/>
            </a:pPr>
            <a:endParaRPr lang="en-US" sz="16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dirty="0"/>
          </a:p>
        </p:txBody>
      </p:sp>
    </p:spTree>
    <p:extLst>
      <p:ext uri="{BB962C8B-B14F-4D97-AF65-F5344CB8AC3E}">
        <p14:creationId xmlns:p14="http://schemas.microsoft.com/office/powerpoint/2010/main" val="387386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7.	If a team fails to serve properly, return the ball, or commits any other fault, the opponent wins the rally and scores the point. </a:t>
            </a:r>
          </a:p>
          <a:p>
            <a:pPr marL="342900" indent="-342900">
              <a:buFont typeface="Arial" panose="020B0604020202020204" pitchFamily="34" charset="0"/>
              <a:buChar char="•"/>
            </a:pPr>
            <a:r>
              <a:rPr lang="en-US" sz="1600" dirty="0"/>
              <a:t>8.	When the serving team wins a rally, it scores a point and continues to serve. If the receiving team wins the rally, it scores a point and gains the right to serve. </a:t>
            </a:r>
          </a:p>
          <a:p>
            <a:pPr marL="342900" indent="-342900">
              <a:buFont typeface="Arial" panose="020B0604020202020204" pitchFamily="34" charset="0"/>
              <a:buChar char="•"/>
            </a:pPr>
            <a:r>
              <a:rPr lang="en-US" sz="1600" dirty="0"/>
              <a:t>9.	A match is equal to one full game, therefore 3 match scores are due to the State Office.  Within a match there are sets; each set is played to 25 points except the deciding 3rd or 5th set, which is played to 15.  Traditional division matches will play the best 3 out of 5 sets, with the winner being the team who wins three sets.  Modified division matches will play the best 2 out of 3 sets, with the winner being the team who wins two sets.</a:t>
            </a:r>
          </a:p>
          <a:p>
            <a:pPr marL="342900" indent="-342900">
              <a:buFont typeface="Arial" panose="020B0604020202020204" pitchFamily="34" charset="0"/>
              <a:buChar char="•"/>
            </a:pPr>
            <a:endParaRPr lang="en-US" sz="16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18839440"/>
              </p:ext>
            </p:extLst>
          </p:nvPr>
        </p:nvGraphicFramePr>
        <p:xfrm>
          <a:off x="800034" y="5268700"/>
          <a:ext cx="7656579" cy="733806"/>
        </p:xfrm>
        <a:graphic>
          <a:graphicData uri="http://schemas.openxmlformats.org/drawingml/2006/table">
            <a:tbl>
              <a:tblPr firstRow="1" firstCol="1" bandRow="1">
                <a:tableStyleId>{5C22544A-7EE6-4342-B048-85BDC9FD1C3A}</a:tableStyleId>
              </a:tblPr>
              <a:tblGrid>
                <a:gridCol w="1093212">
                  <a:extLst>
                    <a:ext uri="{9D8B030D-6E8A-4147-A177-3AD203B41FA5}">
                      <a16:colId xmlns:a16="http://schemas.microsoft.com/office/drawing/2014/main" val="1490349472"/>
                    </a:ext>
                  </a:extLst>
                </a:gridCol>
                <a:gridCol w="1093212">
                  <a:extLst>
                    <a:ext uri="{9D8B030D-6E8A-4147-A177-3AD203B41FA5}">
                      <a16:colId xmlns:a16="http://schemas.microsoft.com/office/drawing/2014/main" val="1215844325"/>
                    </a:ext>
                  </a:extLst>
                </a:gridCol>
                <a:gridCol w="1094031">
                  <a:extLst>
                    <a:ext uri="{9D8B030D-6E8A-4147-A177-3AD203B41FA5}">
                      <a16:colId xmlns:a16="http://schemas.microsoft.com/office/drawing/2014/main" val="526444165"/>
                    </a:ext>
                  </a:extLst>
                </a:gridCol>
                <a:gridCol w="1094031">
                  <a:extLst>
                    <a:ext uri="{9D8B030D-6E8A-4147-A177-3AD203B41FA5}">
                      <a16:colId xmlns:a16="http://schemas.microsoft.com/office/drawing/2014/main" val="3465980867"/>
                    </a:ext>
                  </a:extLst>
                </a:gridCol>
                <a:gridCol w="1094031">
                  <a:extLst>
                    <a:ext uri="{9D8B030D-6E8A-4147-A177-3AD203B41FA5}">
                      <a16:colId xmlns:a16="http://schemas.microsoft.com/office/drawing/2014/main" val="3124792635"/>
                    </a:ext>
                  </a:extLst>
                </a:gridCol>
                <a:gridCol w="1094031">
                  <a:extLst>
                    <a:ext uri="{9D8B030D-6E8A-4147-A177-3AD203B41FA5}">
                      <a16:colId xmlns:a16="http://schemas.microsoft.com/office/drawing/2014/main" val="4263191845"/>
                    </a:ext>
                  </a:extLst>
                </a:gridCol>
                <a:gridCol w="1094031">
                  <a:extLst>
                    <a:ext uri="{9D8B030D-6E8A-4147-A177-3AD203B41FA5}">
                      <a16:colId xmlns:a16="http://schemas.microsoft.com/office/drawing/2014/main" val="548331089"/>
                    </a:ext>
                  </a:extLst>
                </a:gridCol>
              </a:tblGrid>
              <a:tr h="240036">
                <a:tc>
                  <a:txBody>
                    <a:bodyPr/>
                    <a:lstStyle/>
                    <a:p>
                      <a:pPr marL="0" marR="0">
                        <a:lnSpc>
                          <a:spcPct val="107000"/>
                        </a:lnSpc>
                        <a:spcBef>
                          <a:spcPts val="0"/>
                        </a:spcBef>
                        <a:spcAft>
                          <a:spcPts val="0"/>
                        </a:spcAft>
                      </a:pPr>
                      <a:r>
                        <a:rPr lang="en-US" sz="1500" dirty="0">
                          <a:effectLst/>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Set 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Set 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Set 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Set 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Set 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Winner</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extLst>
                  <a:ext uri="{0D108BD9-81ED-4DB2-BD59-A6C34878D82A}">
                    <a16:rowId xmlns:a16="http://schemas.microsoft.com/office/drawing/2014/main" val="657564440"/>
                  </a:ext>
                </a:extLst>
              </a:tr>
              <a:tr h="237660">
                <a:tc>
                  <a:txBody>
                    <a:bodyPr/>
                    <a:lstStyle/>
                    <a:p>
                      <a:pPr marL="0" marR="0">
                        <a:lnSpc>
                          <a:spcPct val="107000"/>
                        </a:lnSpc>
                        <a:spcBef>
                          <a:spcPts val="0"/>
                        </a:spcBef>
                        <a:spcAft>
                          <a:spcPts val="0"/>
                        </a:spcAft>
                      </a:pPr>
                      <a:r>
                        <a:rPr lang="en-US" sz="1500">
                          <a:effectLst/>
                        </a:rPr>
                        <a:t>Team 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25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22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19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25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15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X</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extLst>
                  <a:ext uri="{0D108BD9-81ED-4DB2-BD59-A6C34878D82A}">
                    <a16:rowId xmlns:a16="http://schemas.microsoft.com/office/drawing/2014/main" val="631699533"/>
                  </a:ext>
                </a:extLst>
              </a:tr>
              <a:tr h="237660">
                <a:tc>
                  <a:txBody>
                    <a:bodyPr/>
                    <a:lstStyle/>
                    <a:p>
                      <a:pPr marL="0" marR="0">
                        <a:lnSpc>
                          <a:spcPct val="107000"/>
                        </a:lnSpc>
                        <a:spcBef>
                          <a:spcPts val="0"/>
                        </a:spcBef>
                        <a:spcAft>
                          <a:spcPts val="0"/>
                        </a:spcAft>
                      </a:pPr>
                      <a:r>
                        <a:rPr lang="en-US" sz="1500" dirty="0">
                          <a:effectLst/>
                        </a:rPr>
                        <a:t>Team B</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20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25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25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18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a:effectLst/>
                        </a:rPr>
                        <a:t>13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tc>
                  <a:txBody>
                    <a:bodyPr/>
                    <a:lstStyle/>
                    <a:p>
                      <a:pPr marL="0" marR="0">
                        <a:lnSpc>
                          <a:spcPct val="107000"/>
                        </a:lnSpc>
                        <a:spcBef>
                          <a:spcPts val="0"/>
                        </a:spcBef>
                        <a:spcAft>
                          <a:spcPts val="0"/>
                        </a:spcAft>
                      </a:pPr>
                      <a:r>
                        <a:rPr lang="en-US" sz="1500" dirty="0">
                          <a:effectLst/>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88440" marR="88440" marT="0" marB="0"/>
                </a:tc>
                <a:extLst>
                  <a:ext uri="{0D108BD9-81ED-4DB2-BD59-A6C34878D82A}">
                    <a16:rowId xmlns:a16="http://schemas.microsoft.com/office/drawing/2014/main" val="2215121917"/>
                  </a:ext>
                </a:extLst>
              </a:tr>
            </a:tbl>
          </a:graphicData>
        </a:graphic>
      </p:graphicFrame>
    </p:spTree>
    <p:extLst>
      <p:ext uri="{BB962C8B-B14F-4D97-AF65-F5344CB8AC3E}">
        <p14:creationId xmlns:p14="http://schemas.microsoft.com/office/powerpoint/2010/main" val="655821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421128"/>
            <a:ext cx="7902575" cy="1195388"/>
          </a:xfrm>
        </p:spPr>
        <p:txBody>
          <a:bodyPr/>
          <a:lstStyle/>
          <a:p>
            <a:pPr algn="ctr"/>
            <a:r>
              <a:rPr lang="en-US" dirty="0" smtClean="0"/>
              <a:t>Libero Player</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18</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847046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Libero player</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	Libero players are players that play defensive positions only. Any team has the option to designate two Libero players on its roster for each match. There are special rules if the Libero player is injured and cannot continue. </a:t>
            </a:r>
          </a:p>
          <a:p>
            <a:pPr marL="342900" indent="-342900">
              <a:buFont typeface="Arial" panose="020B0604020202020204" pitchFamily="34" charset="0"/>
              <a:buChar char="•"/>
            </a:pPr>
            <a:r>
              <a:rPr lang="en-US" sz="2000" dirty="0"/>
              <a:t>2.	The Libero jersey number(s) must be placed on the lineup sheet for the first set of the match, in addition to the numbers for the starting six players. </a:t>
            </a:r>
          </a:p>
          <a:p>
            <a:pPr marL="342900" indent="-342900">
              <a:buFont typeface="Arial" panose="020B0604020202020204" pitchFamily="34" charset="0"/>
              <a:buChar char="•"/>
            </a:pPr>
            <a:r>
              <a:rPr lang="en-US" sz="2000" dirty="0"/>
              <a:t>3.	The Libero player must wear a uniform of a different and contrasting color and/or design than that of the rest of the team in order to be easily recognized on the court.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362297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smtClean="0"/>
              <a:t>Sport </a:t>
            </a:r>
            <a:r>
              <a:rPr lang="en-US" dirty="0"/>
              <a:t>season: </a:t>
            </a:r>
          </a:p>
          <a:p>
            <a:pPr marL="387350" lvl="1" indent="-342900">
              <a:spcBef>
                <a:spcPts val="844"/>
              </a:spcBef>
              <a:buFont typeface="Arial"/>
              <a:buChar char="•"/>
              <a:defRPr/>
            </a:pPr>
            <a:r>
              <a:rPr lang="en-US" dirty="0" smtClean="0"/>
              <a:t>April</a:t>
            </a:r>
            <a:r>
              <a:rPr lang="en-US" dirty="0" smtClean="0"/>
              <a:t> </a:t>
            </a:r>
            <a:r>
              <a:rPr lang="en-US" dirty="0"/>
              <a:t>- June</a:t>
            </a:r>
          </a:p>
          <a:p>
            <a:pPr marL="342900" indent="-342900">
              <a:spcBef>
                <a:spcPts val="844"/>
              </a:spcBef>
              <a:buFont typeface="Arial"/>
              <a:buChar char="•"/>
              <a:defRPr/>
            </a:pPr>
            <a:endParaRPr lang="en-US" dirty="0"/>
          </a:p>
          <a:p>
            <a:pPr marL="342900" indent="-342900">
              <a:spcBef>
                <a:spcPts val="844"/>
              </a:spcBef>
              <a:buFont typeface="Arial"/>
              <a:buChar char="•"/>
              <a:defRPr/>
            </a:pPr>
            <a:r>
              <a:rPr lang="en-US" dirty="0"/>
              <a:t>Culminating State Events: </a:t>
            </a:r>
          </a:p>
          <a:p>
            <a:pPr marL="387350" lvl="1" indent="-342900">
              <a:spcBef>
                <a:spcPts val="844"/>
              </a:spcBef>
              <a:buFont typeface="Arial"/>
              <a:buChar char="•"/>
              <a:defRPr/>
            </a:pPr>
            <a:r>
              <a:rPr lang="en-US" dirty="0"/>
              <a:t>State Summer Games</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Libero Scoring Cont.</a:t>
            </a:r>
            <a:endParaRPr lang="en-US" dirty="0"/>
          </a:p>
        </p:txBody>
      </p:sp>
      <p:sp>
        <p:nvSpPr>
          <p:cNvPr id="3" name="Content Placeholder 2"/>
          <p:cNvSpPr>
            <a:spLocks noGrp="1"/>
          </p:cNvSpPr>
          <p:nvPr>
            <p:ph idx="1"/>
          </p:nvPr>
        </p:nvSpPr>
        <p:spPr>
          <a:xfrm>
            <a:off x="544513" y="1435193"/>
            <a:ext cx="7912100" cy="4464050"/>
          </a:xfrm>
        </p:spPr>
        <p:txBody>
          <a:bodyPr/>
          <a:lstStyle/>
          <a:p>
            <a:pPr marL="342900" indent="-342900">
              <a:buFont typeface="Arial" panose="020B0604020202020204" pitchFamily="34" charset="0"/>
              <a:buChar char="•"/>
            </a:pPr>
            <a:r>
              <a:rPr lang="en-US" sz="1800" dirty="0"/>
              <a:t>4.	Libero playing actions: </a:t>
            </a:r>
          </a:p>
          <a:p>
            <a:pPr marL="342900" indent="-342900">
              <a:buFont typeface="Arial" panose="020B0604020202020204" pitchFamily="34" charset="0"/>
              <a:buChar char="•"/>
            </a:pPr>
            <a:r>
              <a:rPr lang="en-US" sz="1800" dirty="0"/>
              <a:t>I.	The Libero is allowed to replace any player in a back-row position, except in Unified Sports competition when an athlete may only replace an athlete and a partner replace a partner. </a:t>
            </a:r>
          </a:p>
          <a:p>
            <a:pPr marL="342900" indent="-342900">
              <a:buFont typeface="Arial" panose="020B0604020202020204" pitchFamily="34" charset="0"/>
              <a:buChar char="•"/>
            </a:pPr>
            <a:r>
              <a:rPr lang="en-US" sz="1800" dirty="0"/>
              <a:t>II.	He/she is restricted to perform as a back-row player and is not allowed to complete an attack hit from anywhere (including playing court and free zone) if at the moment of the contact, the ball is entirely higher than the top of the net. </a:t>
            </a:r>
          </a:p>
          <a:p>
            <a:pPr marL="342900" indent="-342900">
              <a:buFont typeface="Arial" panose="020B0604020202020204" pitchFamily="34" charset="0"/>
              <a:buChar char="•"/>
            </a:pPr>
            <a:r>
              <a:rPr lang="en-US" sz="1800" dirty="0"/>
              <a:t>III.	A player may not complete an attack hit from higher than the top of the net if the ball is coming from an overhead finger pass by a Libero in his/her front zone. </a:t>
            </a:r>
          </a:p>
          <a:p>
            <a:pPr marL="342900" indent="-342900">
              <a:buFont typeface="Arial" panose="020B0604020202020204" pitchFamily="34" charset="0"/>
              <a:buChar char="•"/>
            </a:pPr>
            <a:r>
              <a:rPr lang="en-US" sz="1800" dirty="0"/>
              <a:t>IV.	The ball may be freely attacked if the Libero makes the same action from behind the front zone.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4080094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Libero Scoring Cont.</a:t>
            </a:r>
            <a:endParaRPr lang="en-US" dirty="0"/>
          </a:p>
        </p:txBody>
      </p:sp>
      <p:sp>
        <p:nvSpPr>
          <p:cNvPr id="3" name="Content Placeholder 2"/>
          <p:cNvSpPr>
            <a:spLocks noGrp="1"/>
          </p:cNvSpPr>
          <p:nvPr>
            <p:ph idx="1"/>
          </p:nvPr>
        </p:nvSpPr>
        <p:spPr>
          <a:xfrm>
            <a:off x="544513" y="1435193"/>
            <a:ext cx="7912100" cy="4464050"/>
          </a:xfrm>
        </p:spPr>
        <p:txBody>
          <a:bodyPr/>
          <a:lstStyle/>
          <a:p>
            <a:pPr marL="342900" indent="-342900">
              <a:buFont typeface="Arial" panose="020B0604020202020204" pitchFamily="34" charset="0"/>
              <a:buChar char="•"/>
            </a:pPr>
            <a:r>
              <a:rPr lang="en-US" sz="2000" dirty="0"/>
              <a:t>5.	Libero Replacements: </a:t>
            </a:r>
          </a:p>
          <a:p>
            <a:pPr marL="342900" indent="-342900">
              <a:buFont typeface="Arial" panose="020B0604020202020204" pitchFamily="34" charset="0"/>
              <a:buChar char="•"/>
            </a:pPr>
            <a:r>
              <a:rPr lang="en-US" sz="2000" dirty="0"/>
              <a:t>I.	When the Libero replaces a player in the back zone, it is not counted as a substitution. </a:t>
            </a:r>
          </a:p>
          <a:p>
            <a:pPr marL="342900" indent="-342900">
              <a:buFont typeface="Arial" panose="020B0604020202020204" pitchFamily="34" charset="0"/>
              <a:buChar char="•"/>
            </a:pPr>
            <a:r>
              <a:rPr lang="en-US" sz="2000" dirty="0"/>
              <a:t>II.	Libero replacements are unlimited. </a:t>
            </a:r>
          </a:p>
          <a:p>
            <a:pPr marL="342900" indent="-342900">
              <a:buFont typeface="Arial" panose="020B0604020202020204" pitchFamily="34" charset="0"/>
              <a:buChar char="•"/>
            </a:pPr>
            <a:r>
              <a:rPr lang="en-US" sz="2000" dirty="0"/>
              <a:t>III.	Only the players whom he/she replaced may replace the Libero. </a:t>
            </a:r>
          </a:p>
          <a:p>
            <a:pPr marL="342900" indent="-342900">
              <a:buFont typeface="Arial" panose="020B0604020202020204" pitchFamily="34" charset="0"/>
              <a:buChar char="•"/>
            </a:pPr>
            <a:r>
              <a:rPr lang="en-US" sz="2000" dirty="0"/>
              <a:t>IV.	Replacements may take place at the start of the set after the second referee has checked the lineup or while the ball is out of play, before the first referee blows the whistle for service.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2800807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201672"/>
            <a:ext cx="7902575" cy="1195388"/>
          </a:xfrm>
        </p:spPr>
        <p:txBody>
          <a:bodyPr/>
          <a:lstStyle/>
          <a:p>
            <a:pPr algn="ctr"/>
            <a:r>
              <a:rPr lang="en-US" dirty="0" smtClean="0"/>
              <a:t>Modified Team Competitions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56286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Team Competitions</a:t>
            </a:r>
            <a:endParaRPr lang="en-US" dirty="0"/>
          </a:p>
        </p:txBody>
      </p:sp>
      <p:sp>
        <p:nvSpPr>
          <p:cNvPr id="3" name="Content Placeholder 2"/>
          <p:cNvSpPr>
            <a:spLocks noGrp="1"/>
          </p:cNvSpPr>
          <p:nvPr>
            <p:ph idx="1"/>
          </p:nvPr>
        </p:nvSpPr>
        <p:spPr>
          <a:xfrm>
            <a:off x="544513" y="1709770"/>
            <a:ext cx="7912100" cy="4464050"/>
          </a:xfrm>
        </p:spPr>
        <p:txBody>
          <a:bodyPr/>
          <a:lstStyle/>
          <a:p>
            <a:pPr marL="342900" indent="-342900">
              <a:buFont typeface="Arial" panose="020B0604020202020204" pitchFamily="34" charset="0"/>
              <a:buChar char="•"/>
            </a:pPr>
            <a:r>
              <a:rPr lang="en-US" sz="1600" dirty="0"/>
              <a:t>1.	The height of the net for modified team competition will be 7 feet 4-1/8 inches (15 meters x 7 ½ meters). </a:t>
            </a:r>
          </a:p>
          <a:p>
            <a:pPr marL="342900" indent="-342900">
              <a:buFont typeface="Arial" panose="020B0604020202020204" pitchFamily="34" charset="0"/>
              <a:buChar char="•"/>
            </a:pPr>
            <a:r>
              <a:rPr lang="en-US" sz="1600" dirty="0"/>
              <a:t>2.	The modified volleyball (32 inches &amp; 8 ounces) will be utilized at Summer Games. </a:t>
            </a:r>
          </a:p>
          <a:p>
            <a:pPr marL="342900" indent="-342900">
              <a:buFont typeface="Arial" panose="020B0604020202020204" pitchFamily="34" charset="0"/>
              <a:buChar char="•"/>
            </a:pPr>
            <a:r>
              <a:rPr lang="en-US" sz="1600" dirty="0"/>
              <a:t>3.	One assist on a serve is allowed. </a:t>
            </a:r>
          </a:p>
          <a:p>
            <a:pPr marL="342900" indent="-342900">
              <a:buFont typeface="Arial" panose="020B0604020202020204" pitchFamily="34" charset="0"/>
              <a:buChar char="•"/>
            </a:pPr>
            <a:r>
              <a:rPr lang="en-US" sz="1600" dirty="0"/>
              <a:t>4.	The serve line will be moved up to 14’ 9” (4.5 meters). </a:t>
            </a:r>
          </a:p>
          <a:p>
            <a:pPr marL="342900" indent="-342900">
              <a:buFont typeface="Arial" panose="020B0604020202020204" pitchFamily="34" charset="0"/>
              <a:buChar char="•"/>
            </a:pPr>
            <a:r>
              <a:rPr lang="en-US" sz="1600" dirty="0"/>
              <a:t>5.	A time limit of 30 minutes may be set for each set. </a:t>
            </a:r>
          </a:p>
          <a:p>
            <a:pPr marL="342900" indent="-342900">
              <a:buFont typeface="Arial" panose="020B0604020202020204" pitchFamily="34" charset="0"/>
              <a:buChar char="•"/>
            </a:pPr>
            <a:r>
              <a:rPr lang="en-US" sz="1600" dirty="0"/>
              <a:t>6.	A 3-point serving rule will be used. Once one player has scored 3 points on their serve, there will be an automatic side out. </a:t>
            </a:r>
          </a:p>
          <a:p>
            <a:pPr marL="342900" indent="-342900">
              <a:buFont typeface="Arial" panose="020B0604020202020204" pitchFamily="34" charset="0"/>
              <a:buChar char="•"/>
            </a:pPr>
            <a:r>
              <a:rPr lang="en-US" sz="1600" dirty="0"/>
              <a:t>7.	Antennas will still be placed on the sideline of the smaller court. </a:t>
            </a:r>
          </a:p>
          <a:p>
            <a:pPr marL="342900" indent="-342900">
              <a:buFont typeface="Arial" panose="020B0604020202020204" pitchFamily="34" charset="0"/>
              <a:buChar char="•"/>
            </a:pPr>
            <a:r>
              <a:rPr lang="en-US" sz="1600" dirty="0"/>
              <a:t>8.	Two of the three sets to 21 points will determine a match. </a:t>
            </a:r>
          </a:p>
          <a:p>
            <a:pPr marL="342900" indent="-342900">
              <a:buFont typeface="Arial" panose="020B0604020202020204" pitchFamily="34" charset="0"/>
              <a:buChar char="•"/>
            </a:pPr>
            <a:r>
              <a:rPr lang="en-US" sz="1600" dirty="0"/>
              <a:t>9.	A team must win each sets by two points.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23</a:t>
            </a:fld>
            <a:endParaRPr lang="en-US"/>
          </a:p>
        </p:txBody>
      </p:sp>
    </p:spTree>
    <p:extLst>
      <p:ext uri="{BB962C8B-B14F-4D97-AF65-F5344CB8AC3E}">
        <p14:creationId xmlns:p14="http://schemas.microsoft.com/office/powerpoint/2010/main" val="211750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1685100"/>
            <a:ext cx="7902575" cy="1195388"/>
          </a:xfrm>
        </p:spPr>
        <p:txBody>
          <a:bodyPr/>
          <a:lstStyle/>
          <a:p>
            <a:pPr algn="ctr"/>
            <a:r>
              <a:rPr lang="en-US" dirty="0" smtClean="0"/>
              <a:t>Unified Team Competitions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397207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Team Competitions</a:t>
            </a:r>
            <a:endParaRPr lang="en-US" dirty="0"/>
          </a:p>
        </p:txBody>
      </p:sp>
      <p:sp>
        <p:nvSpPr>
          <p:cNvPr id="3" name="Content Placeholder 2"/>
          <p:cNvSpPr>
            <a:spLocks noGrp="1"/>
          </p:cNvSpPr>
          <p:nvPr>
            <p:ph idx="1"/>
          </p:nvPr>
        </p:nvSpPr>
        <p:spPr>
          <a:xfrm>
            <a:off x="554038" y="1595184"/>
            <a:ext cx="7912100" cy="4464050"/>
          </a:xfrm>
        </p:spPr>
        <p:txBody>
          <a:bodyPr/>
          <a:lstStyle/>
          <a:p>
            <a:pPr marL="342900" indent="-342900">
              <a:buFont typeface="Arial" panose="020B0604020202020204" pitchFamily="34" charset="0"/>
              <a:buChar char="•"/>
            </a:pPr>
            <a:r>
              <a:rPr lang="en-US" sz="1800" dirty="0"/>
              <a:t>1.	The roster shall contain a proportionate number of athletes and partners. </a:t>
            </a:r>
          </a:p>
          <a:p>
            <a:pPr marL="342900" indent="-342900">
              <a:buFont typeface="Arial" panose="020B0604020202020204" pitchFamily="34" charset="0"/>
              <a:buChar char="•"/>
            </a:pPr>
            <a:r>
              <a:rPr lang="en-US" sz="1800" dirty="0"/>
              <a:t>2.	During competition, the lineup shall never exceed three athletes and three partners at any time. Failure to adhere to the required ratio results in a forfeit. </a:t>
            </a:r>
          </a:p>
          <a:p>
            <a:pPr marL="342900" indent="-342900">
              <a:buFont typeface="Arial" panose="020B0604020202020204" pitchFamily="34" charset="0"/>
              <a:buChar char="•"/>
            </a:pPr>
            <a:r>
              <a:rPr lang="en-US" sz="1800" dirty="0"/>
              <a:t>3.	Each team shall have an adult, non-playing coach responsible for the lineup and conduct of the team during competition. </a:t>
            </a:r>
          </a:p>
          <a:p>
            <a:pPr marL="342900" indent="-342900">
              <a:buFont typeface="Arial" panose="020B0604020202020204" pitchFamily="34" charset="0"/>
              <a:buChar char="•"/>
            </a:pPr>
            <a:r>
              <a:rPr lang="en-US" sz="1800" dirty="0"/>
              <a:t>4.	The serving order and positions on the court, at service, shall be an alternation of athletes and partners. </a:t>
            </a:r>
          </a:p>
          <a:p>
            <a:pPr marL="342900" indent="-342900">
              <a:buFont typeface="Arial" panose="020B0604020202020204" pitchFamily="34" charset="0"/>
              <a:buChar char="•"/>
            </a:pPr>
            <a:r>
              <a:rPr lang="en-US" sz="1800" dirty="0"/>
              <a:t>5.	Once a server has scored three consecutive points, his/her team shall rotate to the next server and continue to serve. </a:t>
            </a:r>
          </a:p>
          <a:p>
            <a:pPr marL="342900" indent="-342900">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a:p>
        </p:txBody>
      </p:sp>
    </p:spTree>
    <p:extLst>
      <p:ext uri="{BB962C8B-B14F-4D97-AF65-F5344CB8AC3E}">
        <p14:creationId xmlns:p14="http://schemas.microsoft.com/office/powerpoint/2010/main" val="529938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116328"/>
            <a:ext cx="7902575" cy="1195388"/>
          </a:xfrm>
        </p:spPr>
        <p:txBody>
          <a:bodyPr/>
          <a:lstStyle/>
          <a:p>
            <a:pPr algn="ctr"/>
            <a:r>
              <a:rPr lang="en-US" dirty="0" smtClean="0"/>
              <a:t>Individual Skills Contest</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314338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Skills Contest</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27</a:t>
            </a:fld>
            <a:endParaRPr lang="en-US"/>
          </a:p>
        </p:txBody>
      </p:sp>
      <p:sp>
        <p:nvSpPr>
          <p:cNvPr id="6" name="Content Placeholder 5"/>
          <p:cNvSpPr>
            <a:spLocks noGrp="1"/>
          </p:cNvSpPr>
          <p:nvPr>
            <p:ph idx="1"/>
          </p:nvPr>
        </p:nvSpPr>
        <p:spPr/>
        <p:txBody>
          <a:bodyPr/>
          <a:lstStyle/>
          <a:p>
            <a:pPr marL="342900" indent="-342900">
              <a:buFont typeface="Arial" panose="020B0604020202020204" pitchFamily="34" charset="0"/>
              <a:buChar char="•"/>
            </a:pPr>
            <a:r>
              <a:rPr lang="en-US" sz="1800" dirty="0"/>
              <a:t>1.	The Individual Skills Contest is designed for lower ability or new athletes who have not yet developed the skills necessary to participate meaningfully in team competition and wheelchair athletes.  </a:t>
            </a:r>
          </a:p>
          <a:p>
            <a:pPr marL="342900" indent="-342900">
              <a:buFont typeface="Arial" panose="020B0604020202020204" pitchFamily="34" charset="0"/>
              <a:buChar char="•"/>
            </a:pPr>
            <a:r>
              <a:rPr lang="en-US" sz="1800" dirty="0"/>
              <a:t>2.	Athletes may not be assisted by coaches.  </a:t>
            </a:r>
          </a:p>
          <a:p>
            <a:pPr marL="342900" indent="-342900">
              <a:buFont typeface="Arial" panose="020B0604020202020204" pitchFamily="34" charset="0"/>
              <a:buChar char="•"/>
            </a:pPr>
            <a:r>
              <a:rPr lang="en-US" sz="1800" dirty="0"/>
              <a:t>3.	Modifications will be made for athletes who have visual or hearing impairments. </a:t>
            </a:r>
          </a:p>
          <a:p>
            <a:pPr marL="342900" indent="-342900">
              <a:buFont typeface="Arial" panose="020B0604020202020204" pitchFamily="34" charset="0"/>
              <a:buChar char="•"/>
            </a:pPr>
            <a:r>
              <a:rPr lang="en-US" sz="1800" dirty="0"/>
              <a:t>4.	The athlete's final score is determined by adding together the scores achieved in each of the events. </a:t>
            </a:r>
          </a:p>
          <a:p>
            <a:pPr marL="342900" indent="-342900">
              <a:buFont typeface="Arial" panose="020B0604020202020204" pitchFamily="34" charset="0"/>
              <a:buChar char="•"/>
            </a:pPr>
            <a:endParaRPr lang="en-US" dirty="0"/>
          </a:p>
        </p:txBody>
      </p:sp>
      <p:pic>
        <p:nvPicPr>
          <p:cNvPr id="7" name="Picture 6"/>
          <p:cNvPicPr>
            <a:picLocks noChangeAspect="1"/>
          </p:cNvPicPr>
          <p:nvPr/>
        </p:nvPicPr>
        <p:blipFill>
          <a:blip r:embed="rId2"/>
          <a:stretch>
            <a:fillRect/>
          </a:stretch>
        </p:blipFill>
        <p:spPr>
          <a:xfrm>
            <a:off x="218523" y="4800290"/>
            <a:ext cx="8564079" cy="1405248"/>
          </a:xfrm>
          <a:prstGeom prst="rect">
            <a:avLst/>
          </a:prstGeom>
        </p:spPr>
      </p:pic>
    </p:spTree>
    <p:extLst>
      <p:ext uri="{BB962C8B-B14F-4D97-AF65-F5344CB8AC3E}">
        <p14:creationId xmlns:p14="http://schemas.microsoft.com/office/powerpoint/2010/main" val="88790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Skills </a:t>
            </a:r>
            <a:r>
              <a:rPr lang="en-US" dirty="0" smtClean="0"/>
              <a:t>Contest Cont.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endParaRPr lang="en-US" sz="20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28</a:t>
            </a:fld>
            <a:endParaRPr lang="en-US"/>
          </a:p>
        </p:txBody>
      </p:sp>
      <p:pic>
        <p:nvPicPr>
          <p:cNvPr id="9" name="Picture 8"/>
          <p:cNvPicPr>
            <a:picLocks noChangeAspect="1"/>
          </p:cNvPicPr>
          <p:nvPr/>
        </p:nvPicPr>
        <p:blipFill>
          <a:blip r:embed="rId2"/>
          <a:stretch>
            <a:fillRect/>
          </a:stretch>
        </p:blipFill>
        <p:spPr>
          <a:xfrm>
            <a:off x="948605" y="1500708"/>
            <a:ext cx="7103915" cy="4837468"/>
          </a:xfrm>
          <a:prstGeom prst="rect">
            <a:avLst/>
          </a:prstGeom>
        </p:spPr>
      </p:pic>
    </p:spTree>
    <p:extLst>
      <p:ext uri="{BB962C8B-B14F-4D97-AF65-F5344CB8AC3E}">
        <p14:creationId xmlns:p14="http://schemas.microsoft.com/office/powerpoint/2010/main" val="75318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Skills Contest Cont.</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29</a:t>
            </a:fld>
            <a:endParaRPr lang="en-US" dirty="0"/>
          </a:p>
        </p:txBody>
      </p:sp>
      <p:pic>
        <p:nvPicPr>
          <p:cNvPr id="9" name="Content Placeholder 8"/>
          <p:cNvPicPr>
            <a:picLocks noGrp="1" noChangeAspect="1"/>
          </p:cNvPicPr>
          <p:nvPr>
            <p:ph idx="1"/>
          </p:nvPr>
        </p:nvPicPr>
        <p:blipFill>
          <a:blip r:embed="rId2"/>
          <a:stretch>
            <a:fillRect/>
          </a:stretch>
        </p:blipFill>
        <p:spPr>
          <a:xfrm>
            <a:off x="365094" y="1670304"/>
            <a:ext cx="8339687" cy="2745410"/>
          </a:xfrm>
          <a:prstGeom prst="rect">
            <a:avLst/>
          </a:prstGeom>
        </p:spPr>
      </p:pic>
    </p:spTree>
    <p:extLst>
      <p:ext uri="{BB962C8B-B14F-4D97-AF65-F5344CB8AC3E}">
        <p14:creationId xmlns:p14="http://schemas.microsoft.com/office/powerpoint/2010/main" val="296135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
        <p:nvSpPr>
          <p:cNvPr id="6" name="Content Placeholder 5"/>
          <p:cNvSpPr>
            <a:spLocks noGrp="1"/>
          </p:cNvSpPr>
          <p:nvPr>
            <p:ph idx="1"/>
          </p:nvPr>
        </p:nvSpPr>
        <p:spPr/>
        <p:txBody>
          <a:bodyPr/>
          <a:lstStyle/>
          <a:p>
            <a:r>
              <a:rPr lang="en-US" dirty="0"/>
              <a:t>Events Offered: </a:t>
            </a:r>
          </a:p>
          <a:p>
            <a:r>
              <a:rPr lang="en-US" dirty="0"/>
              <a:t>Skills </a:t>
            </a:r>
          </a:p>
          <a:p>
            <a:r>
              <a:rPr lang="en-US" dirty="0"/>
              <a:t>Team Competition </a:t>
            </a:r>
          </a:p>
          <a:p>
            <a:r>
              <a:rPr lang="en-US" dirty="0"/>
              <a:t>Modified Team Competition </a:t>
            </a:r>
          </a:p>
          <a:p>
            <a:r>
              <a:rPr lang="en-US" dirty="0"/>
              <a:t>Unified Team Competition </a:t>
            </a:r>
          </a:p>
          <a:p>
            <a:endParaRPr lang="en-US" dirty="0"/>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Skills Contest Cont.</a:t>
            </a:r>
          </a:p>
        </p:txBody>
      </p:sp>
      <p:sp>
        <p:nvSpPr>
          <p:cNvPr id="4" name="Slide Number Placeholder 3"/>
          <p:cNvSpPr>
            <a:spLocks noGrp="1"/>
          </p:cNvSpPr>
          <p:nvPr>
            <p:ph type="sldNum" sz="quarter" idx="10"/>
          </p:nvPr>
        </p:nvSpPr>
        <p:spPr/>
        <p:txBody>
          <a:bodyPr/>
          <a:lstStyle/>
          <a:p>
            <a:fld id="{62FADDA2-E13B-F548-856B-05843CC20AFE}" type="slidenum">
              <a:rPr lang="en-US" smtClean="0"/>
              <a:pPr/>
              <a:t>30</a:t>
            </a:fld>
            <a:endParaRPr lang="en-US"/>
          </a:p>
        </p:txBody>
      </p:sp>
      <p:pic>
        <p:nvPicPr>
          <p:cNvPr id="5" name="Content Placeholder 4" descr="lesson 2"/>
          <p:cNvPicPr>
            <a:picLocks noGrp="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2513" y="1592438"/>
            <a:ext cx="5775822" cy="3845274"/>
          </a:xfrm>
          <a:prstGeom prst="rect">
            <a:avLst/>
          </a:prstGeom>
          <a:noFill/>
          <a:ln>
            <a:noFill/>
          </a:ln>
          <a:effectLst/>
        </p:spPr>
      </p:pic>
    </p:spTree>
    <p:extLst>
      <p:ext uri="{BB962C8B-B14F-4D97-AF65-F5344CB8AC3E}">
        <p14:creationId xmlns:p14="http://schemas.microsoft.com/office/powerpoint/2010/main" val="3312550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Skills Contest Cont.</a:t>
            </a:r>
          </a:p>
        </p:txBody>
      </p:sp>
      <p:sp>
        <p:nvSpPr>
          <p:cNvPr id="4" name="Slide Number Placeholder 3"/>
          <p:cNvSpPr>
            <a:spLocks noGrp="1"/>
          </p:cNvSpPr>
          <p:nvPr>
            <p:ph type="sldNum" sz="quarter" idx="10"/>
          </p:nvPr>
        </p:nvSpPr>
        <p:spPr/>
        <p:txBody>
          <a:bodyPr/>
          <a:lstStyle/>
          <a:p>
            <a:fld id="{62FADDA2-E13B-F548-856B-05843CC20AFE}" type="slidenum">
              <a:rPr lang="en-US" smtClean="0"/>
              <a:pPr/>
              <a:t>31</a:t>
            </a:fld>
            <a:endParaRPr lang="en-US" dirty="0"/>
          </a:p>
        </p:txBody>
      </p:sp>
      <p:pic>
        <p:nvPicPr>
          <p:cNvPr id="5" name="Content Placeholder 4"/>
          <p:cNvPicPr>
            <a:picLocks noGrp="1" noChangeAspect="1"/>
          </p:cNvPicPr>
          <p:nvPr>
            <p:ph idx="1"/>
          </p:nvPr>
        </p:nvPicPr>
        <p:blipFill>
          <a:blip r:embed="rId2"/>
          <a:stretch>
            <a:fillRect/>
          </a:stretch>
        </p:blipFill>
        <p:spPr>
          <a:xfrm>
            <a:off x="647675" y="1511809"/>
            <a:ext cx="7496582" cy="4851154"/>
          </a:xfrm>
          <a:prstGeom prst="rect">
            <a:avLst/>
          </a:prstGeom>
        </p:spPr>
      </p:pic>
    </p:spTree>
    <p:extLst>
      <p:ext uri="{BB962C8B-B14F-4D97-AF65-F5344CB8AC3E}">
        <p14:creationId xmlns:p14="http://schemas.microsoft.com/office/powerpoint/2010/main" val="1689598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393" y="2289048"/>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32</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5</a:t>
            </a:fld>
            <a:endParaRPr lang="en-US" dirty="0"/>
          </a:p>
        </p:txBody>
      </p:sp>
      <p:pic>
        <p:nvPicPr>
          <p:cNvPr id="7" name="Content Placeholder 6"/>
          <p:cNvPicPr>
            <a:picLocks noGrp="1" noChangeAspect="1"/>
          </p:cNvPicPr>
          <p:nvPr>
            <p:ph idx="1"/>
          </p:nvPr>
        </p:nvPicPr>
        <p:blipFill>
          <a:blip r:embed="rId2"/>
          <a:stretch>
            <a:fillRect/>
          </a:stretch>
        </p:blipFill>
        <p:spPr>
          <a:xfrm>
            <a:off x="5075" y="1644378"/>
            <a:ext cx="8700013" cy="3812012"/>
          </a:xfrm>
          <a:prstGeom prst="rect">
            <a:avLst/>
          </a:prstGeom>
        </p:spPr>
      </p:pic>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299208"/>
            <a:ext cx="7902575" cy="1195388"/>
          </a:xfrm>
        </p:spPr>
        <p:txBody>
          <a:bodyPr/>
          <a:lstStyle/>
          <a:p>
            <a:pPr algn="ctr"/>
            <a:r>
              <a:rPr lang="en-US" dirty="0" smtClean="0"/>
              <a:t>Equipment</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272878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	Court size is 59’ long by 29’6” wide (18M x 9M). </a:t>
            </a:r>
          </a:p>
          <a:p>
            <a:pPr marL="342900" indent="-342900">
              <a:buFont typeface="Arial" panose="020B0604020202020204" pitchFamily="34" charset="0"/>
              <a:buChar char="•"/>
            </a:pPr>
            <a:r>
              <a:rPr lang="en-US" sz="2000" dirty="0"/>
              <a:t>2.	The height of the net for team competition is Male &amp; Coed teams 2.43 meters (7ft, 11 5/8 inches) Female teams 2.24 meters (7' 4-1/8" feet) Unified Men &amp; coed teams 2.43 (7ft, 11 5/8 inches) Unified Women teams 2.24 meters. </a:t>
            </a:r>
          </a:p>
          <a:p>
            <a:pPr marL="342900" indent="-342900">
              <a:buFont typeface="Arial" panose="020B0604020202020204" pitchFamily="34" charset="0"/>
              <a:buChar char="•"/>
            </a:pPr>
            <a:r>
              <a:rPr lang="en-US" sz="2000" dirty="0"/>
              <a:t>3.	The service line must be at least 14 feet 9 (28 ½ feet full court size) inches from the net. </a:t>
            </a:r>
          </a:p>
          <a:p>
            <a:pPr marL="342900" indent="-342900">
              <a:buFont typeface="Arial" panose="020B0604020202020204" pitchFamily="34" charset="0"/>
              <a:buChar char="•"/>
            </a:pPr>
            <a:r>
              <a:rPr lang="en-US" sz="2000" dirty="0"/>
              <a:t>4.	A regulation size volleyball should be used. The size of the ball should be between 25.6 &amp; 26.4 inches in circumference and weigh no more than 9.1 - 9.8 ounces. It should be as close as possible to the regulation-size volleyball.</a:t>
            </a:r>
          </a:p>
          <a:p>
            <a:pPr marL="342900" indent="-342900">
              <a:buFont typeface="Arial" panose="020B0604020202020204" pitchFamily="34" charset="0"/>
              <a:buChar char="•"/>
            </a:pPr>
            <a:endParaRPr lang="en-US" sz="20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1839950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918058"/>
            <a:ext cx="7902575" cy="1195388"/>
          </a:xfrm>
        </p:spPr>
        <p:txBody>
          <a:bodyPr/>
          <a:lstStyle/>
          <a:p>
            <a:pPr algn="ctr"/>
            <a:r>
              <a:rPr lang="en-US" sz="9600" dirty="0" smtClean="0"/>
              <a:t/>
            </a:r>
            <a:br>
              <a:rPr lang="en-US" sz="9600" dirty="0" smtClean="0"/>
            </a:br>
            <a:r>
              <a:rPr lang="en-US" sz="9600" dirty="0" smtClean="0"/>
              <a:t>Team Size</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Size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1.	A team roster shall consist of at least seven players and no more than 12 players. You must have 6 players to start the set. You can finish with less than 6 but cannot start next match with less than 6. </a:t>
            </a:r>
          </a:p>
          <a:p>
            <a:pPr marL="342900" indent="-342900">
              <a:buFont typeface="Arial" panose="020B0604020202020204" pitchFamily="34" charset="0"/>
              <a:buChar char="•"/>
            </a:pPr>
            <a:r>
              <a:rPr lang="en-US" sz="1800" dirty="0"/>
              <a:t>2.	You may register 3 athletes as your team alternates. </a:t>
            </a:r>
          </a:p>
          <a:p>
            <a:pPr marL="342900" indent="-342900">
              <a:buFont typeface="Arial" panose="020B0604020202020204" pitchFamily="34" charset="0"/>
              <a:buChar char="•"/>
            </a:pPr>
            <a:r>
              <a:rPr lang="en-US" sz="1800" dirty="0"/>
              <a:t>3.	All team members are required to play a match.</a:t>
            </a:r>
          </a:p>
          <a:p>
            <a:pPr marL="342900" indent="-342900">
              <a:buFont typeface="Arial" panose="020B0604020202020204" pitchFamily="34" charset="0"/>
              <a:buChar char="•"/>
            </a:pPr>
            <a:r>
              <a:rPr lang="en-US" sz="1800" dirty="0"/>
              <a:t>4.	Alternates attend the event only when replacing a registered athlete who does not attend. When dropping an athlete prior to a SOMI Culminating Event or at the event site, only registered alternate athletes can be added. Awards are only given to team members listed on rosters and present the day of the event. (Ex. If you have 8 people listed on your original roster you can only bring 8 people to the event, if you drop one athlete they are replaced with one alternate.) It is strongly suggested to list alternate athletes</a:t>
            </a:r>
            <a:r>
              <a:rPr lang="en-US" dirty="0"/>
              <a:t>.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531</TotalTime>
  <Words>201</Words>
  <Application>Microsoft Office PowerPoint</Application>
  <PresentationFormat>On-screen Show (4:3)</PresentationFormat>
  <Paragraphs>165</Paragraphs>
  <Slides>32</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32</vt:i4>
      </vt:variant>
    </vt:vector>
  </HeadingPairs>
  <TitlesOfParts>
    <vt:vector size="45" baseType="lpstr">
      <vt:lpstr>MS PGothic</vt:lpstr>
      <vt:lpstr>Arial</vt:lpstr>
      <vt:lpstr>Calibri</vt:lpstr>
      <vt:lpstr>Gill Sans</vt:lpstr>
      <vt:lpstr>Helvetica Neue</vt:lpstr>
      <vt:lpstr>Times New Roman</vt:lpstr>
      <vt:lpstr>Ubuntu</vt:lpstr>
      <vt:lpstr>Ubuntu Light</vt:lpstr>
      <vt:lpstr>ヒラギノ角ゴ ProN W3</vt:lpstr>
      <vt:lpstr>SO_AP_Presentation</vt:lpstr>
      <vt:lpstr>Body White copy</vt:lpstr>
      <vt:lpstr>Blank</vt:lpstr>
      <vt:lpstr>1_Blank</vt:lpstr>
      <vt:lpstr>Volleyball </vt:lpstr>
      <vt:lpstr>The Basics</vt:lpstr>
      <vt:lpstr>Events Offered</vt:lpstr>
      <vt:lpstr>Uniform</vt:lpstr>
      <vt:lpstr>Uniform</vt:lpstr>
      <vt:lpstr>Equipment</vt:lpstr>
      <vt:lpstr>Equipment</vt:lpstr>
      <vt:lpstr> Team Size</vt:lpstr>
      <vt:lpstr>Team Size</vt:lpstr>
      <vt:lpstr>Team Size Cont. </vt:lpstr>
      <vt:lpstr>General Rules</vt:lpstr>
      <vt:lpstr>General Rules</vt:lpstr>
      <vt:lpstr>General Rules Cont.</vt:lpstr>
      <vt:lpstr>General Rules Cont.</vt:lpstr>
      <vt:lpstr>Scoring</vt:lpstr>
      <vt:lpstr>Scoring</vt:lpstr>
      <vt:lpstr>Scoring Cont.</vt:lpstr>
      <vt:lpstr>Libero Player</vt:lpstr>
      <vt:lpstr>Libero player</vt:lpstr>
      <vt:lpstr>Libero Scoring Cont.</vt:lpstr>
      <vt:lpstr>Libero Scoring Cont.</vt:lpstr>
      <vt:lpstr>Modified Team Competitions</vt:lpstr>
      <vt:lpstr>Modified Team Competitions</vt:lpstr>
      <vt:lpstr>Unified Team Competitions</vt:lpstr>
      <vt:lpstr>Unified Team Competitions</vt:lpstr>
      <vt:lpstr>Individual Skills Contest</vt:lpstr>
      <vt:lpstr>Individual Skills Contest</vt:lpstr>
      <vt:lpstr>Individual Skills Contest Cont.</vt:lpstr>
      <vt:lpstr>Individual Skills Contest Cont.</vt:lpstr>
      <vt:lpstr>Individual Skills Contest Cont.</vt:lpstr>
      <vt:lpstr>Individual Skills Contest Cont.</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68</cp:revision>
  <dcterms:created xsi:type="dcterms:W3CDTF">2012-05-09T16:21:13Z</dcterms:created>
  <dcterms:modified xsi:type="dcterms:W3CDTF">2018-12-05T15:24:33Z</dcterms:modified>
</cp:coreProperties>
</file>