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55" r:id="rId2"/>
    <p:sldMasterId id="2147483723" r:id="rId3"/>
    <p:sldMasterId id="2147483732" r:id="rId4"/>
    <p:sldMasterId id="2147483753" r:id="rId5"/>
  </p:sldMasterIdLst>
  <p:notesMasterIdLst>
    <p:notesMasterId r:id="rId33"/>
  </p:notesMasterIdLst>
  <p:handoutMasterIdLst>
    <p:handoutMasterId r:id="rId34"/>
  </p:handoutMasterIdLst>
  <p:sldIdLst>
    <p:sldId id="256" r:id="rId6"/>
    <p:sldId id="266" r:id="rId7"/>
    <p:sldId id="271" r:id="rId8"/>
    <p:sldId id="273" r:id="rId9"/>
    <p:sldId id="306" r:id="rId10"/>
    <p:sldId id="274" r:id="rId11"/>
    <p:sldId id="275" r:id="rId12"/>
    <p:sldId id="307" r:id="rId13"/>
    <p:sldId id="305" r:id="rId14"/>
    <p:sldId id="312" r:id="rId15"/>
    <p:sldId id="289" r:id="rId16"/>
    <p:sldId id="287" r:id="rId17"/>
    <p:sldId id="308" r:id="rId18"/>
    <p:sldId id="291" r:id="rId19"/>
    <p:sldId id="293" r:id="rId20"/>
    <p:sldId id="294" r:id="rId21"/>
    <p:sldId id="295" r:id="rId22"/>
    <p:sldId id="309" r:id="rId23"/>
    <p:sldId id="310" r:id="rId24"/>
    <p:sldId id="297" r:id="rId25"/>
    <p:sldId id="298" r:id="rId26"/>
    <p:sldId id="300" r:id="rId27"/>
    <p:sldId id="311" r:id="rId28"/>
    <p:sldId id="301" r:id="rId29"/>
    <p:sldId id="302" r:id="rId30"/>
    <p:sldId id="304" r:id="rId31"/>
    <p:sldId id="313"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6/17/2024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3DFC-6009-4FD7-8F0D-013E4FF3A9E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846D39-81AB-4352-990B-A1849EDDD36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6613DD-01CE-471C-A179-0D2AAB0DBBF9}"/>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FF0E7032-B716-4E91-8402-070562CA2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5DD955-2267-454D-9E7D-7234618052D3}"/>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351310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277CB-DA11-48C8-B87C-D01A5DDF9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472C27-E3A6-488C-9FEA-9DF9EBC9C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93085-A0E3-4C34-A046-A4F967DFCC0F}"/>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C0210319-FC0A-4880-9117-2FB86534BA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785485-3729-4D71-A97D-AA5F0DBCEFED}"/>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4063431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7B00F-7B17-4EE3-8CC7-98498DDA80A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E4A846-9D5E-46AF-B157-B21EFD2FF4F5}"/>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9242DE-97B6-474B-B114-3F0F8DB2894D}"/>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3E247D69-1762-4F12-877C-267A226FE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07083-7DD6-4908-B9A7-D6762EC46C63}"/>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2433183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6E940-DD98-4B68-8E5B-C4CCEA4573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646703-25E0-4A0B-8A4E-879F602445FA}"/>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2411A8-C71D-499E-B65C-15D817C6B87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354081-0888-4E1C-A3F7-01DB7C4872AD}"/>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6" name="Footer Placeholder 5">
            <a:extLst>
              <a:ext uri="{FF2B5EF4-FFF2-40B4-BE49-F238E27FC236}">
                <a16:creationId xmlns:a16="http://schemas.microsoft.com/office/drawing/2014/main" id="{EC11A8B0-E830-4B91-AED5-AD32C24C2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785DB4-2DD5-427E-84E2-B0728E92A329}"/>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2360438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68EB2-8708-4C53-AFFC-3CBD1B1074F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7FC6C1-A97B-4C6C-9BCB-73516177F1C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157E8C-502C-41D8-8C47-3EC42906E43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C0AC89-B40B-43D4-A73A-7290209E82B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B0BDE7-B5CA-467D-9723-D13A3BCEDA9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5B6797-54DA-4613-8DA0-E8036C3D1851}"/>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8" name="Footer Placeholder 7">
            <a:extLst>
              <a:ext uri="{FF2B5EF4-FFF2-40B4-BE49-F238E27FC236}">
                <a16:creationId xmlns:a16="http://schemas.microsoft.com/office/drawing/2014/main" id="{68AFF8B1-ADD7-4209-91AD-D98A5DCD02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C46158-FF1D-4F10-825E-74324A2691BA}"/>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2451297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1E418-C797-45DE-B823-01DD93F7B4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EA1AFE-0B53-495C-AA05-9DD1FE4B55C1}"/>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4" name="Footer Placeholder 3">
            <a:extLst>
              <a:ext uri="{FF2B5EF4-FFF2-40B4-BE49-F238E27FC236}">
                <a16:creationId xmlns:a16="http://schemas.microsoft.com/office/drawing/2014/main" id="{A9C711BA-1F85-4C47-A776-C7F86170E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A7F80-0BD7-4067-9564-C7FB5398F132}"/>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3317459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5F1627-6352-4114-A27B-4D6F941646AC}"/>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3" name="Footer Placeholder 2">
            <a:extLst>
              <a:ext uri="{FF2B5EF4-FFF2-40B4-BE49-F238E27FC236}">
                <a16:creationId xmlns:a16="http://schemas.microsoft.com/office/drawing/2014/main" id="{79806DC2-9CB5-48FA-BC8C-580157B437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4CA0AC-249D-47BD-BBB4-F88E0F038188}"/>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3790413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95E71-33B3-4454-95BB-4F1FBC9FE1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993C2A-9E96-4561-B73F-0D94224F3B2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926A6D-D50C-47DE-8A4A-708EAEDB88B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E56E34-0215-41EC-919A-7F708D10E10E}"/>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6" name="Footer Placeholder 5">
            <a:extLst>
              <a:ext uri="{FF2B5EF4-FFF2-40B4-BE49-F238E27FC236}">
                <a16:creationId xmlns:a16="http://schemas.microsoft.com/office/drawing/2014/main" id="{7900A2EE-6A28-4C4E-A9D1-9ABE90E4BA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38052E-D1DE-4CFB-80B7-0503758351B5}"/>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1437174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612D4-BC9D-4A65-9ADB-5A41CF644AB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ECD0CA-13C4-46A2-B2DA-8BF1FA24ECC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FDFFFA-5EFC-4B01-81A3-3E90F98882C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059473-248C-463A-8320-FBF1128BB319}"/>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6" name="Footer Placeholder 5">
            <a:extLst>
              <a:ext uri="{FF2B5EF4-FFF2-40B4-BE49-F238E27FC236}">
                <a16:creationId xmlns:a16="http://schemas.microsoft.com/office/drawing/2014/main" id="{BC04FA48-FBB3-43AA-B5C0-0AFBDCCC54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4F80C1-A9D0-45E8-BED7-9B82C5EB2CC0}"/>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1383213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A75FF-7D06-4E47-B902-5B521CA3C8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41EE62-8BFE-478F-A1C3-D3AE80F777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D2276-F713-4D86-AB76-E4580A0E0E9F}"/>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B0150898-6D7D-44CD-A8DB-B07ADC8EB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76D72-1B69-4FA7-847D-51587D342A8B}"/>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400116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3E9905-7925-44D5-89A4-22B5E8CF2AA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1DD682-43F7-4183-B6A3-87B9055BCEED}"/>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6765BC-A299-41DD-B58E-05B8CC179BAC}"/>
              </a:ext>
            </a:extLst>
          </p:cNvPr>
          <p:cNvSpPr>
            <a:spLocks noGrp="1"/>
          </p:cNvSpPr>
          <p:nvPr>
            <p:ph type="dt" sz="half" idx="10"/>
          </p:nvPr>
        </p:nvSpPr>
        <p:spPr/>
        <p:txBody>
          <a:body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FEF14D1B-3BEE-4A56-93D4-B5CCCE555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113DDA-98A6-45BC-8996-9244E6F0E858}"/>
              </a:ext>
            </a:extLst>
          </p:cNvPr>
          <p:cNvSpPr>
            <a:spLocks noGrp="1"/>
          </p:cNvSpPr>
          <p:nvPr>
            <p:ph type="sldNum" sz="quarter" idx="12"/>
          </p:nvPr>
        </p:nvSpPr>
        <p:spPr/>
        <p:txBody>
          <a:bodyPr/>
          <a:lstStyle/>
          <a:p>
            <a:fld id="{EC7E1B02-92DB-4E3F-81CC-4AF610A619F1}" type="slidenum">
              <a:rPr lang="en-US" smtClean="0"/>
              <a:t>‹#›</a:t>
            </a:fld>
            <a:endParaRPr lang="en-US"/>
          </a:p>
        </p:txBody>
      </p:sp>
    </p:spTree>
    <p:extLst>
      <p:ext uri="{BB962C8B-B14F-4D97-AF65-F5344CB8AC3E}">
        <p14:creationId xmlns:p14="http://schemas.microsoft.com/office/powerpoint/2010/main" val="3688736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3.png"/><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BA2609-77C0-4DAE-83A3-59F5459901C5}"/>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2D58E8-6737-4C9B-B074-219E8F1EB83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860D-A012-4B32-AC18-729ADD41496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C2F32-2C36-40EA-8D39-8AEDF0539866}" type="datetimeFigureOut">
              <a:rPr lang="en-US" smtClean="0"/>
              <a:t>6/17/2024</a:t>
            </a:fld>
            <a:endParaRPr lang="en-US"/>
          </a:p>
        </p:txBody>
      </p:sp>
      <p:sp>
        <p:nvSpPr>
          <p:cNvPr id="5" name="Footer Placeholder 4">
            <a:extLst>
              <a:ext uri="{FF2B5EF4-FFF2-40B4-BE49-F238E27FC236}">
                <a16:creationId xmlns:a16="http://schemas.microsoft.com/office/drawing/2014/main" id="{B22AC5EA-3543-4309-A35F-7DF86AA183A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A3D64B-CEA6-4C8B-A39E-456147C0DE6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E1B02-92DB-4E3F-81CC-4AF610A619F1}" type="slidenum">
              <a:rPr lang="en-US" smtClean="0"/>
              <a:t>‹#›</a:t>
            </a:fld>
            <a:endParaRPr lang="en-US"/>
          </a:p>
        </p:txBody>
      </p:sp>
    </p:spTree>
    <p:extLst>
      <p:ext uri="{BB962C8B-B14F-4D97-AF65-F5344CB8AC3E}">
        <p14:creationId xmlns:p14="http://schemas.microsoft.com/office/powerpoint/2010/main" val="3335983147"/>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C00F7B2A-5DA3-DDBD-C235-DA768A41C385}"/>
              </a:ext>
            </a:extLst>
          </p:cNvPr>
          <p:cNvSpPr>
            <a:spLocks noGrp="1"/>
          </p:cNvSpPr>
          <p:nvPr>
            <p:ph type="ctrTitle"/>
          </p:nvPr>
        </p:nvSpPr>
        <p:spPr>
          <a:xfrm>
            <a:off x="554037" y="2148150"/>
            <a:ext cx="7773293" cy="1470049"/>
          </a:xfrm>
        </p:spPr>
        <p:txBody>
          <a:bodyPr/>
          <a:lstStyle/>
          <a:p>
            <a:pPr algn="ctr"/>
            <a:r>
              <a:rPr lang="en-US" dirty="0"/>
              <a:t>Swimming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If in the judgment of the referee or competition management an athlete is not capable of completing the race distance and may even put his/her life in danger, the referee may, with the Technical Delegate’s approval, require a test of swimming competence before the athlete is allowed to compete in any further swimming event or in any final.  </a:t>
            </a:r>
          </a:p>
          <a:p>
            <a:pPr marL="387350" lvl="1" indent="-342900">
              <a:buFont typeface="Arial" panose="020B0604020202020204" pitchFamily="34" charset="0"/>
              <a:buChar char="•"/>
            </a:pPr>
            <a:r>
              <a:rPr lang="en-US" sz="2000" dirty="0"/>
              <a:t>Competition management reserves the right to move the athlete to a more appropriate distance or stroke if necessary. </a:t>
            </a:r>
          </a:p>
        </p:txBody>
      </p:sp>
    </p:spTree>
    <p:extLst>
      <p:ext uri="{BB962C8B-B14F-4D97-AF65-F5344CB8AC3E}">
        <p14:creationId xmlns:p14="http://schemas.microsoft.com/office/powerpoint/2010/main" val="36419511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Starting a Race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This is the current procedure for starting a race: </a:t>
            </a:r>
          </a:p>
          <a:p>
            <a:pPr marL="387350" lvl="1" indent="-342900">
              <a:buFont typeface="Arial" panose="020B0604020202020204" pitchFamily="34" charset="0"/>
              <a:buChar char="•"/>
            </a:pPr>
            <a:r>
              <a:rPr lang="en-US" sz="2000" dirty="0"/>
              <a:t>Clear the pool of the previous race’s swimmers and bring the new swimmers into the water. </a:t>
            </a:r>
          </a:p>
          <a:p>
            <a:pPr marL="387350" lvl="1" indent="-342900">
              <a:buFont typeface="Arial" panose="020B0604020202020204" pitchFamily="34" charset="0"/>
              <a:buChar char="•"/>
            </a:pPr>
            <a:r>
              <a:rPr lang="en-US" sz="2000" dirty="0"/>
              <a:t>Notify the times to clear their watches. </a:t>
            </a:r>
          </a:p>
          <a:p>
            <a:pPr marL="387350" lvl="1" indent="-342900">
              <a:buFont typeface="Arial" panose="020B0604020202020204" pitchFamily="34" charset="0"/>
              <a:buChar char="•"/>
            </a:pPr>
            <a:r>
              <a:rPr lang="en-US" sz="2000" dirty="0"/>
              <a:t>Using the bullhorn state, “swimmers take your mark”</a:t>
            </a:r>
          </a:p>
          <a:p>
            <a:pPr marL="387350" lvl="1" indent="-342900">
              <a:buFont typeface="Arial" panose="020B0604020202020204" pitchFamily="34" charset="0"/>
              <a:buChar char="•"/>
            </a:pPr>
            <a:r>
              <a:rPr lang="en-US" sz="2000" dirty="0"/>
              <a:t>Blow the whistle, as well as move your arm vertically from above your head to your waist (for any swimmers who may have hearing impairments) to indicate the start of the race. </a:t>
            </a:r>
          </a:p>
          <a:p>
            <a:endParaRPr lang="en-US" dirty="0"/>
          </a:p>
        </p:txBody>
      </p:sp>
    </p:spTree>
    <p:extLst>
      <p:ext uri="{BB962C8B-B14F-4D97-AF65-F5344CB8AC3E}">
        <p14:creationId xmlns:p14="http://schemas.microsoft.com/office/powerpoint/2010/main" val="1839950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Stroke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arms in butterfly must move together both in and out of the water. </a:t>
            </a:r>
          </a:p>
          <a:p>
            <a:pPr marL="342900" indent="-342900">
              <a:buFont typeface="Arial" panose="020B0604020202020204" pitchFamily="34" charset="0"/>
              <a:buChar char="•"/>
            </a:pPr>
            <a:r>
              <a:rPr lang="en-US" sz="2400" dirty="0"/>
              <a:t>For butterfly and breaststroke both hands must touch the wall simultaneously at the turns and finish of the race </a:t>
            </a:r>
          </a:p>
        </p:txBody>
      </p:sp>
    </p:spTree>
    <p:extLst>
      <p:ext uri="{BB962C8B-B14F-4D97-AF65-F5344CB8AC3E}">
        <p14:creationId xmlns:p14="http://schemas.microsoft.com/office/powerpoint/2010/main" val="387386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Stroke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Freestyle </a:t>
            </a:r>
          </a:p>
          <a:p>
            <a:pPr marL="387350" lvl="1" indent="-342900">
              <a:buFont typeface="Arial" panose="020B0604020202020204" pitchFamily="34" charset="0"/>
              <a:buChar char="•"/>
            </a:pPr>
            <a:r>
              <a:rPr lang="en-US" sz="2000" dirty="0"/>
              <a:t>The swimmer may swim any style, except in individual medley or medley relay events. Freestyle means any style other than backstroke, breaststroke, or butterfly. </a:t>
            </a:r>
          </a:p>
          <a:p>
            <a:pPr marL="387350" lvl="1" indent="-342900">
              <a:buFont typeface="Arial" panose="020B0604020202020204" pitchFamily="34" charset="0"/>
              <a:buChar char="•"/>
            </a:pPr>
            <a:r>
              <a:rPr lang="en-US" sz="2000" dirty="0"/>
              <a:t>Some part of the swimmer must touch the wall upon completion of each length and at the finish. </a:t>
            </a:r>
          </a:p>
          <a:p>
            <a:pPr marL="387350" lvl="1" indent="-342900">
              <a:buFont typeface="Arial" panose="020B0604020202020204" pitchFamily="34" charset="0"/>
              <a:buChar char="•"/>
            </a:pPr>
            <a:r>
              <a:rPr lang="en-US" sz="2000" dirty="0"/>
              <a:t>Some part of the swimmer must break the surface of the water throughout the race, except at the turn the swimmer can be submerged. </a:t>
            </a:r>
          </a:p>
          <a:p>
            <a:pPr marL="387350" lvl="1" indent="-342900">
              <a:buFont typeface="Arial" panose="020B0604020202020204" pitchFamily="34" charset="0"/>
              <a:buChar char="•"/>
            </a:pPr>
            <a:r>
              <a:rPr lang="en-US" sz="2000" dirty="0"/>
              <a:t>The swimmers head must surface within 16.5 yards after the start of each turn. </a:t>
            </a:r>
          </a:p>
        </p:txBody>
      </p:sp>
    </p:spTree>
    <p:extLst>
      <p:ext uri="{BB962C8B-B14F-4D97-AF65-F5344CB8AC3E}">
        <p14:creationId xmlns:p14="http://schemas.microsoft.com/office/powerpoint/2010/main" val="12435221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30342" cy="1046064"/>
          </a:xfrm>
        </p:spPr>
        <p:txBody>
          <a:bodyPr/>
          <a:lstStyle/>
          <a:p>
            <a:pPr algn="ctr"/>
            <a:r>
              <a:rPr lang="en-US" dirty="0"/>
              <a:t>Grounds for Disqualifications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Grounds for disqualification include: </a:t>
            </a:r>
          </a:p>
          <a:p>
            <a:pPr marL="387350" lvl="1" indent="-342900">
              <a:buFont typeface="Arial" panose="020B0604020202020204" pitchFamily="34" charset="0"/>
              <a:buChar char="•"/>
            </a:pPr>
            <a:r>
              <a:rPr lang="en-US" sz="2000" dirty="0"/>
              <a:t>Changing to a different stroke during a race. </a:t>
            </a:r>
          </a:p>
          <a:p>
            <a:pPr marL="387350" lvl="1" indent="-342900">
              <a:buFont typeface="Arial" panose="020B0604020202020204" pitchFamily="34" charset="0"/>
              <a:buChar char="•"/>
            </a:pPr>
            <a:r>
              <a:rPr lang="en-US" sz="2000" dirty="0"/>
              <a:t>Using any stroke that is not the pro-posed stroke for the race. </a:t>
            </a:r>
          </a:p>
          <a:p>
            <a:pPr marL="387350" lvl="1" indent="-342900">
              <a:buFont typeface="Arial" panose="020B0604020202020204" pitchFamily="34" charset="0"/>
              <a:buChar char="•"/>
            </a:pPr>
            <a:r>
              <a:rPr lang="en-US" sz="2000" dirty="0"/>
              <a:t>Using leg movements or arm movements that don't coincide with the stroke. For example, the athlete uses front crawl arms and breaststroke kick.</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62297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Relays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There shall be four swimmers on each relay team. </a:t>
            </a:r>
          </a:p>
          <a:p>
            <a:pPr marL="342900" indent="-342900">
              <a:buFont typeface="Arial" panose="020B0604020202020204" pitchFamily="34" charset="0"/>
              <a:buChar char="•"/>
            </a:pPr>
            <a:r>
              <a:rPr lang="en-US" sz="2400" dirty="0"/>
              <a:t>Each swimmer shall swim one-fourth the distance of the total relay. </a:t>
            </a:r>
          </a:p>
          <a:p>
            <a:pPr marL="387350" lvl="1" indent="-342900">
              <a:buFont typeface="Arial" panose="020B0604020202020204" pitchFamily="34" charset="0"/>
              <a:buChar char="•"/>
            </a:pPr>
            <a:r>
              <a:rPr lang="en-US" sz="2000" dirty="0"/>
              <a:t>No swimmer shall swim more than one leg of any one relay. </a:t>
            </a:r>
          </a:p>
          <a:p>
            <a:pPr marL="342900" indent="-342900">
              <a:buFont typeface="Arial" panose="020B0604020202020204" pitchFamily="34" charset="0"/>
              <a:buChar char="•"/>
            </a:pPr>
            <a:r>
              <a:rPr lang="en-US" sz="2400" dirty="0"/>
              <a:t>Relay team members must come from within the same delegation. </a:t>
            </a:r>
          </a:p>
          <a:p>
            <a:pPr marL="342900" indent="-342900">
              <a:buFont typeface="Arial" panose="020B0604020202020204" pitchFamily="34" charset="0"/>
              <a:buChar char="•"/>
            </a:pPr>
            <a:r>
              <a:rPr lang="en-US" sz="2400" dirty="0"/>
              <a:t>A relay team, which combines genders to include both male and female athletes, shall compete as a male relay.</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1750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30342" cy="1046064"/>
          </a:xfrm>
        </p:spPr>
        <p:txBody>
          <a:bodyPr/>
          <a:lstStyle/>
          <a:p>
            <a:pPr algn="ctr"/>
            <a:r>
              <a:rPr lang="en-US" dirty="0"/>
              <a:t>Relays</a:t>
            </a:r>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2400" dirty="0"/>
              <a:t>Relay swimmers should exit the pool as soon as possible following the completion of their relay leg. Relay swimmers who cannot exit the water immediately may be allowed to remain in the lane until all relays have finished so long as they do not interfere with the other swimmers or the timing equipment. </a:t>
            </a:r>
          </a:p>
          <a:p>
            <a:pPr marL="387350" lvl="1" indent="-342900">
              <a:buFont typeface="Arial" panose="020B0604020202020204" pitchFamily="34" charset="0"/>
              <a:buChar char="•"/>
            </a:pPr>
            <a:r>
              <a:rPr lang="en-US" sz="2000" dirty="0"/>
              <a:t>A swimmer remaining in the water should move a short distance away from the end of the pool, close to the lane rope but shall not obstruct a swimmer in another lane. </a:t>
            </a:r>
          </a:p>
          <a:p>
            <a:pPr marL="387350" lvl="1" indent="-342900">
              <a:buFont typeface="Arial" panose="020B0604020202020204" pitchFamily="34" charset="0"/>
              <a:buChar char="•"/>
            </a:pPr>
            <a:r>
              <a:rPr lang="en-US" sz="2000" dirty="0"/>
              <a:t>Obstruction of a swimmer in another lane shall cause the team to be disqualified.</a:t>
            </a:r>
          </a:p>
        </p:txBody>
      </p:sp>
    </p:spTree>
    <p:extLst>
      <p:ext uri="{BB962C8B-B14F-4D97-AF65-F5344CB8AC3E}">
        <p14:creationId xmlns:p14="http://schemas.microsoft.com/office/powerpoint/2010/main" val="529938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Relays</a:t>
            </a:r>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2400" dirty="0"/>
              <a:t>Please designate appropriate alternates for use on relay teams. If a four-member team loses a member due to illness/injury, etc. only the designated alternate(s) on the relay team registration form may substitute. If an athlete is dropped and no registered alternate is available the entire relay team is dropped. </a:t>
            </a:r>
          </a:p>
        </p:txBody>
      </p:sp>
    </p:spTree>
    <p:extLst>
      <p:ext uri="{BB962C8B-B14F-4D97-AF65-F5344CB8AC3E}">
        <p14:creationId xmlns:p14="http://schemas.microsoft.com/office/powerpoint/2010/main" val="4595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Unified Relays</a:t>
            </a:r>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2400" dirty="0"/>
              <a:t>Unified Relays </a:t>
            </a:r>
          </a:p>
          <a:p>
            <a:pPr marL="387350" lvl="1" indent="-342900">
              <a:buFont typeface="Arial" panose="020B0604020202020204" pitchFamily="34" charset="0"/>
              <a:buChar char="•"/>
            </a:pPr>
            <a:r>
              <a:rPr lang="en-US" sz="2000" dirty="0"/>
              <a:t>Each Unified Sports relay team shall consist of two athletes and two partners. </a:t>
            </a:r>
          </a:p>
          <a:p>
            <a:pPr marL="387350" lvl="1" indent="-342900">
              <a:buFont typeface="Arial" panose="020B0604020202020204" pitchFamily="34" charset="0"/>
              <a:buChar char="•"/>
            </a:pPr>
            <a:r>
              <a:rPr lang="en-US" sz="2000" dirty="0"/>
              <a:t>Swimmers on a Unified Sports relay team may be assigned to swim in any order.</a:t>
            </a:r>
          </a:p>
        </p:txBody>
      </p:sp>
    </p:spTree>
    <p:extLst>
      <p:ext uri="{BB962C8B-B14F-4D97-AF65-F5344CB8AC3E}">
        <p14:creationId xmlns:p14="http://schemas.microsoft.com/office/powerpoint/2010/main" val="1269364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366713"/>
            <a:ext cx="7554351" cy="1046064"/>
          </a:xfrm>
        </p:spPr>
        <p:txBody>
          <a:bodyPr/>
          <a:lstStyle/>
          <a:p>
            <a:pPr algn="ctr"/>
            <a:r>
              <a:rPr lang="en-US" dirty="0"/>
              <a:t>Developmental Swimming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Flotation Races </a:t>
            </a:r>
          </a:p>
          <a:p>
            <a:pPr marL="387350" lvl="1" indent="-342900">
              <a:buFont typeface="Arial" panose="020B0604020202020204" pitchFamily="34" charset="0"/>
              <a:buChar char="•"/>
            </a:pPr>
            <a:r>
              <a:rPr lang="en-US" sz="2000" dirty="0"/>
              <a:t>Flotation events are for athletes requiring flotation devices but swim independently. </a:t>
            </a:r>
          </a:p>
          <a:p>
            <a:pPr marL="387350" lvl="1" indent="-342900">
              <a:buFont typeface="Arial" panose="020B0604020202020204" pitchFamily="34" charset="0"/>
              <a:buChar char="•"/>
            </a:pPr>
            <a:r>
              <a:rPr lang="en-US" sz="2000" dirty="0"/>
              <a:t>Athletes who swim independently in the 15- and 25-yard free floatation may not also swim in the 25-yard assisted swim as they do not require assistance. If they don’t swim on their back independently an appropriate third event for them would be an assisted race on their back. </a:t>
            </a:r>
          </a:p>
          <a:p>
            <a:pPr marL="387350" lvl="1" indent="-342900">
              <a:buFont typeface="Arial" panose="020B0604020202020204" pitchFamily="34" charset="0"/>
              <a:buChar char="•"/>
            </a:pPr>
            <a:r>
              <a:rPr lang="en-US" sz="2000" dirty="0"/>
              <a:t>Each athlete is responsible for his/her own floatation device. </a:t>
            </a:r>
          </a:p>
        </p:txBody>
      </p:sp>
    </p:spTree>
    <p:extLst>
      <p:ext uri="{BB962C8B-B14F-4D97-AF65-F5344CB8AC3E}">
        <p14:creationId xmlns:p14="http://schemas.microsoft.com/office/powerpoint/2010/main" val="1252217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February - June</a:t>
            </a:r>
          </a:p>
          <a:p>
            <a:pPr marL="342900" indent="-342900">
              <a:spcBef>
                <a:spcPts val="844"/>
              </a:spcBef>
              <a:buFont typeface="Arial"/>
              <a:buChar char="•"/>
              <a:defRPr/>
            </a:pPr>
            <a:endParaRPr lang="en-US" dirty="0"/>
          </a:p>
          <a:p>
            <a:pPr marL="342900" indent="-342900">
              <a:spcBef>
                <a:spcPts val="844"/>
              </a:spcBef>
              <a:buFont typeface="Arial"/>
              <a:buChar char="•"/>
              <a:defRPr/>
            </a:pPr>
            <a:r>
              <a:rPr lang="en-US" sz="2400" dirty="0"/>
              <a:t>Culminating State Events: </a:t>
            </a:r>
          </a:p>
          <a:p>
            <a:pPr marL="387350" lvl="1" indent="-342900">
              <a:spcBef>
                <a:spcPts val="844"/>
              </a:spcBef>
              <a:buFont typeface="Arial"/>
              <a:buChar char="•"/>
              <a:defRPr/>
            </a:pPr>
            <a:r>
              <a:rPr lang="en-US" sz="2000" dirty="0"/>
              <a:t>State Summer Games</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366713"/>
            <a:ext cx="7554351" cy="1046064"/>
          </a:xfrm>
        </p:spPr>
        <p:txBody>
          <a:bodyPr/>
          <a:lstStyle/>
          <a:p>
            <a:pPr algn="ctr"/>
            <a:r>
              <a:rPr lang="en-US" dirty="0"/>
              <a:t>Developmental Swimming</a:t>
            </a:r>
          </a:p>
        </p:txBody>
      </p:sp>
      <p:sp>
        <p:nvSpPr>
          <p:cNvPr id="3" name="Content Placeholder 2"/>
          <p:cNvSpPr>
            <a:spLocks noGrp="1"/>
          </p:cNvSpPr>
          <p:nvPr>
            <p:ph idx="1"/>
          </p:nvPr>
        </p:nvSpPr>
        <p:spPr/>
        <p:txBody>
          <a:bodyPr/>
          <a:lstStyle/>
          <a:p>
            <a:pPr marL="387350" lvl="1" indent="-342900">
              <a:buFont typeface="Arial" panose="020B0604020202020204" pitchFamily="34" charset="0"/>
              <a:buChar char="•"/>
            </a:pPr>
            <a:r>
              <a:rPr lang="en-US" sz="2000" dirty="0"/>
              <a:t>The device must be the body wraparound type such that is the athlete were not to be able to hold onto the device, the device would still support the athlete with his/her face out of the water. (Floatation devices such as kickboards, inner tubes, floats that wrap around the arms or NOODLES are not acceptable).</a:t>
            </a:r>
          </a:p>
        </p:txBody>
      </p:sp>
    </p:spTree>
    <p:extLst>
      <p:ext uri="{BB962C8B-B14F-4D97-AF65-F5344CB8AC3E}">
        <p14:creationId xmlns:p14="http://schemas.microsoft.com/office/powerpoint/2010/main" val="88790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Assisted Swims </a:t>
            </a:r>
          </a:p>
          <a:p>
            <a:pPr marL="387350" lvl="1" indent="-342900">
              <a:buFont typeface="Arial" panose="020B0604020202020204" pitchFamily="34" charset="0"/>
              <a:buChar char="•"/>
            </a:pPr>
            <a:r>
              <a:rPr lang="en-US" sz="2000" dirty="0"/>
              <a:t>Each athlete is responsible for having his/her own coach/assistant with them in the water. </a:t>
            </a:r>
          </a:p>
          <a:p>
            <a:pPr marL="387350" lvl="1" indent="-342900">
              <a:buFont typeface="Arial" panose="020B0604020202020204" pitchFamily="34" charset="0"/>
              <a:buChar char="•"/>
            </a:pPr>
            <a:r>
              <a:rPr lang="en-US" sz="2000" dirty="0"/>
              <a:t>The assistant may touch, guide or direct the athlete, but may not support or assist with the athlete’s forward movement. </a:t>
            </a:r>
          </a:p>
          <a:p>
            <a:pPr marL="387350" lvl="1" indent="-342900">
              <a:buFont typeface="Arial" panose="020B0604020202020204" pitchFamily="34" charset="0"/>
              <a:buChar char="•"/>
            </a:pPr>
            <a:r>
              <a:rPr lang="en-US" sz="2000" dirty="0"/>
              <a:t>Swimmers are allotted to use a flotation device if necessary. The device must be the body wraparound type such that is the athlete were not to be able to hold onto the device, the device would still support the athlete with his/her face out of the water. (Floatation devices such as kickboards, inner tubes, floats that wrap around the arms or NOODLES are not acceptable).</a:t>
            </a:r>
          </a:p>
          <a:p>
            <a:pPr marL="342900" indent="-342900">
              <a:buFont typeface="Arial" panose="020B0604020202020204" pitchFamily="34" charset="0"/>
              <a:buChar char="•"/>
            </a:pPr>
            <a:endParaRPr lang="en-US" dirty="0"/>
          </a:p>
        </p:txBody>
      </p:sp>
      <p:sp>
        <p:nvSpPr>
          <p:cNvPr id="6" name="Title 1">
            <a:extLst>
              <a:ext uri="{FF2B5EF4-FFF2-40B4-BE49-F238E27FC236}">
                <a16:creationId xmlns:a16="http://schemas.microsoft.com/office/drawing/2014/main" id="{94A07C96-E53A-406E-AEFA-6A91626F141D}"/>
              </a:ext>
            </a:extLst>
          </p:cNvPr>
          <p:cNvSpPr>
            <a:spLocks noGrp="1"/>
          </p:cNvSpPr>
          <p:nvPr>
            <p:ph type="title"/>
          </p:nvPr>
        </p:nvSpPr>
        <p:spPr>
          <a:xfrm>
            <a:off x="436098" y="366713"/>
            <a:ext cx="7554351" cy="1046064"/>
          </a:xfrm>
        </p:spPr>
        <p:txBody>
          <a:bodyPr/>
          <a:lstStyle/>
          <a:p>
            <a:pPr algn="ctr"/>
            <a:r>
              <a:rPr lang="en-US" dirty="0"/>
              <a:t>Developmental Swimming General Rules </a:t>
            </a:r>
          </a:p>
        </p:txBody>
      </p:sp>
    </p:spTree>
    <p:extLst>
      <p:ext uri="{BB962C8B-B14F-4D97-AF65-F5344CB8AC3E}">
        <p14:creationId xmlns:p14="http://schemas.microsoft.com/office/powerpoint/2010/main" val="75318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Safety Considerations</a:t>
            </a:r>
          </a:p>
        </p:txBody>
      </p:sp>
      <p:sp>
        <p:nvSpPr>
          <p:cNvPr id="3" name="Content Placeholder 2"/>
          <p:cNvSpPr>
            <a:spLocks noGrp="1"/>
          </p:cNvSpPr>
          <p:nvPr>
            <p:ph idx="1"/>
          </p:nvPr>
        </p:nvSpPr>
        <p:spPr>
          <a:xfrm>
            <a:off x="544513" y="1582992"/>
            <a:ext cx="7912100" cy="4464050"/>
          </a:xfrm>
        </p:spPr>
        <p:txBody>
          <a:bodyPr/>
          <a:lstStyle/>
          <a:p>
            <a:pPr marL="342900" indent="-342900">
              <a:buFont typeface="Arial" panose="020B0604020202020204" pitchFamily="34" charset="0"/>
              <a:buChar char="•"/>
            </a:pPr>
            <a:r>
              <a:rPr lang="en-US" sz="2400" dirty="0"/>
              <a:t>All Special Olympics swimming training, recreational sessions and competition events shall be conducted in accordance with the following practices, rules and procedures in order to ensure the safety and well-being of all Special Olympics athletes, coaches and volunteers: </a:t>
            </a:r>
          </a:p>
          <a:p>
            <a:pPr marL="342900" indent="-342900">
              <a:buFont typeface="Arial" panose="020B0604020202020204" pitchFamily="34" charset="0"/>
              <a:buChar char="•"/>
            </a:pPr>
            <a:r>
              <a:rPr lang="en-US" sz="2400" dirty="0"/>
              <a:t>There shall be at least one certified lifeguard on duty for every 25 swimmers in the water. </a:t>
            </a:r>
          </a:p>
          <a:p>
            <a:pPr marL="342900" indent="-342900">
              <a:buFont typeface="Arial" panose="020B0604020202020204" pitchFamily="34" charset="0"/>
              <a:buChar char="•"/>
            </a:pPr>
            <a:r>
              <a:rPr lang="en-US" sz="2400" dirty="0"/>
              <a:t>The sole function of the lifeguard shall be to guard. If no relief lifeguard is available, the pool must be cleared, even for a short duration, when a lifeguard must leave the pool side.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6135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60004" cy="1046064"/>
          </a:xfrm>
        </p:spPr>
        <p:txBody>
          <a:bodyPr/>
          <a:lstStyle/>
          <a:p>
            <a:pPr algn="ctr"/>
            <a:r>
              <a:rPr lang="en-US" dirty="0"/>
              <a:t>Safety Considerations</a:t>
            </a:r>
          </a:p>
        </p:txBody>
      </p:sp>
      <p:sp>
        <p:nvSpPr>
          <p:cNvPr id="3" name="Content Placeholder 2"/>
          <p:cNvSpPr>
            <a:spLocks noGrp="1"/>
          </p:cNvSpPr>
          <p:nvPr>
            <p:ph idx="1"/>
          </p:nvPr>
        </p:nvSpPr>
        <p:spPr>
          <a:xfrm>
            <a:off x="544513" y="1582992"/>
            <a:ext cx="7912100" cy="4464050"/>
          </a:xfrm>
        </p:spPr>
        <p:txBody>
          <a:bodyPr/>
          <a:lstStyle/>
          <a:p>
            <a:pPr marL="342900" indent="-342900">
              <a:buFont typeface="Arial" panose="020B0604020202020204" pitchFamily="34" charset="0"/>
              <a:buChar char="•"/>
            </a:pPr>
            <a:r>
              <a:rPr lang="en-US" sz="2400" dirty="0"/>
              <a:t>The Event Director will review the Emergency Action Plan prior to each occasion. </a:t>
            </a:r>
          </a:p>
          <a:p>
            <a:pPr marL="342900" indent="-342900">
              <a:buFont typeface="Arial" panose="020B0604020202020204" pitchFamily="34" charset="0"/>
              <a:buChar char="•"/>
            </a:pPr>
            <a:r>
              <a:rPr lang="en-US" sz="2400" dirty="0"/>
              <a:t>Athlete medical history forms shall be on site and relevant information shall be discussed with the lifeguard or medical personnel on duty in advance of the aquatic activity. </a:t>
            </a:r>
          </a:p>
          <a:p>
            <a:pPr marL="342900" indent="-342900">
              <a:buFont typeface="Arial" panose="020B0604020202020204" pitchFamily="34" charset="0"/>
              <a:buChar char="•"/>
            </a:pPr>
            <a:r>
              <a:rPr lang="en-US" sz="2400" dirty="0"/>
              <a:t>There shall be enough coaches in accordance with FINA or program NGB guidelines. </a:t>
            </a:r>
          </a:p>
          <a:p>
            <a:pPr marL="342900" indent="-342900">
              <a:buFont typeface="Arial" panose="020B0604020202020204" pitchFamily="34" charset="0"/>
              <a:buChar char="•"/>
            </a:pPr>
            <a:r>
              <a:rPr lang="en-US" sz="2400" dirty="0"/>
              <a:t>Pool depths must be marked and easily visible. The minimum depth of the pool for racing starts shall meet FINA or NGB specifications.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828175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It is recommended that all starting blocks meet FINA or NGB specifications. </a:t>
            </a:r>
          </a:p>
          <a:p>
            <a:pPr marL="342900" indent="-342900">
              <a:buFont typeface="Arial" panose="020B0604020202020204" pitchFamily="34" charset="0"/>
              <a:buChar char="•"/>
            </a:pPr>
            <a:r>
              <a:rPr lang="en-US" sz="2400" dirty="0"/>
              <a:t>Safety lines must be in place to divide shallow and deep water areas during recreational aquatic activities. </a:t>
            </a:r>
          </a:p>
          <a:p>
            <a:pPr marL="342900" indent="-342900">
              <a:buFont typeface="Arial" panose="020B0604020202020204" pitchFamily="34" charset="0"/>
              <a:buChar char="•"/>
            </a:pPr>
            <a:r>
              <a:rPr lang="en-US" sz="2400" dirty="0"/>
              <a:t>A pool facility shall not be used unless a satisfactory inspection rating is received prior to any Special Olympics participant entering the water. </a:t>
            </a:r>
          </a:p>
          <a:p>
            <a:pPr marL="342900" indent="-342900">
              <a:buFont typeface="Arial" panose="020B0604020202020204" pitchFamily="34" charset="0"/>
              <a:buChar char="•"/>
            </a:pPr>
            <a:endParaRPr lang="en-US" sz="2000" dirty="0"/>
          </a:p>
        </p:txBody>
      </p:sp>
      <p:sp>
        <p:nvSpPr>
          <p:cNvPr id="6" name="Title 1">
            <a:extLst>
              <a:ext uri="{FF2B5EF4-FFF2-40B4-BE49-F238E27FC236}">
                <a16:creationId xmlns:a16="http://schemas.microsoft.com/office/drawing/2014/main" id="{D554B6BF-3056-4E07-ACD2-1F6E46FBFA6D}"/>
              </a:ext>
            </a:extLst>
          </p:cNvPr>
          <p:cNvSpPr>
            <a:spLocks noGrp="1"/>
          </p:cNvSpPr>
          <p:nvPr>
            <p:ph type="title"/>
          </p:nvPr>
        </p:nvSpPr>
        <p:spPr>
          <a:xfrm>
            <a:off x="544513" y="366713"/>
            <a:ext cx="7460004" cy="1046064"/>
          </a:xfrm>
        </p:spPr>
        <p:txBody>
          <a:bodyPr/>
          <a:lstStyle/>
          <a:p>
            <a:pPr algn="ctr"/>
            <a:r>
              <a:rPr lang="en-US" dirty="0"/>
              <a:t>Safety Considerations</a:t>
            </a:r>
          </a:p>
        </p:txBody>
      </p:sp>
    </p:spTree>
    <p:extLst>
      <p:ext uri="{BB962C8B-B14F-4D97-AF65-F5344CB8AC3E}">
        <p14:creationId xmlns:p14="http://schemas.microsoft.com/office/powerpoint/2010/main" val="1777836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An athlete with Down syndrome who has been diagnosed with </a:t>
            </a:r>
            <a:r>
              <a:rPr lang="en-US" sz="2400" dirty="0" err="1"/>
              <a:t>Atlanto</a:t>
            </a:r>
            <a:r>
              <a:rPr lang="en-US" sz="2400" dirty="0"/>
              <a:t>-Axial Instability may not participate in Butterfly events, Individual Medley events, diving starts or diving. For additional information and the procedure for waiver of this restriction, please refer to Article I, Addendum F. </a:t>
            </a:r>
          </a:p>
          <a:p>
            <a:pPr marL="342900" indent="-342900">
              <a:buFont typeface="Arial" panose="020B0604020202020204" pitchFamily="34" charset="0"/>
              <a:buChar char="•"/>
            </a:pPr>
            <a:endParaRPr lang="en-US" dirty="0"/>
          </a:p>
        </p:txBody>
      </p:sp>
      <p:sp>
        <p:nvSpPr>
          <p:cNvPr id="6" name="Title 1">
            <a:extLst>
              <a:ext uri="{FF2B5EF4-FFF2-40B4-BE49-F238E27FC236}">
                <a16:creationId xmlns:a16="http://schemas.microsoft.com/office/drawing/2014/main" id="{862D7202-A8B1-4C4F-A880-CEDDA6FC6FA4}"/>
              </a:ext>
            </a:extLst>
          </p:cNvPr>
          <p:cNvSpPr>
            <a:spLocks noGrp="1"/>
          </p:cNvSpPr>
          <p:nvPr>
            <p:ph type="title"/>
          </p:nvPr>
        </p:nvSpPr>
        <p:spPr>
          <a:xfrm>
            <a:off x="544513" y="366713"/>
            <a:ext cx="7460004" cy="1046064"/>
          </a:xfrm>
        </p:spPr>
        <p:txBody>
          <a:bodyPr/>
          <a:lstStyle/>
          <a:p>
            <a:pPr algn="ctr"/>
            <a:r>
              <a:rPr lang="en-US" dirty="0"/>
              <a:t>Safety Considerations</a:t>
            </a:r>
          </a:p>
        </p:txBody>
      </p:sp>
    </p:spTree>
    <p:extLst>
      <p:ext uri="{BB962C8B-B14F-4D97-AF65-F5344CB8AC3E}">
        <p14:creationId xmlns:p14="http://schemas.microsoft.com/office/powerpoint/2010/main" val="406227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Emergency Action Plan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An Emergency Action Plan shall be in place prior to any Special Olympics participants entering the water for any reason, be it training, competition or recreation. The original plan should be written and reviewed by the staff on hand. The plan shall include the following: </a:t>
            </a:r>
          </a:p>
          <a:p>
            <a:pPr marL="342900" indent="-342900">
              <a:buFont typeface="Arial" panose="020B0604020202020204" pitchFamily="34" charset="0"/>
              <a:buChar char="•"/>
            </a:pPr>
            <a:r>
              <a:rPr lang="en-US" sz="2400" dirty="0"/>
              <a:t>The procedure for obtaining emergency medical support if a medical doctor, paraprofessional or medical support is not present. </a:t>
            </a:r>
          </a:p>
          <a:p>
            <a:pPr marL="342900" indent="-342900">
              <a:buFont typeface="Arial" panose="020B0604020202020204" pitchFamily="34" charset="0"/>
              <a:buChar char="•"/>
            </a:pPr>
            <a:r>
              <a:rPr lang="en-US" sz="2400" dirty="0"/>
              <a:t>The posts and areas of responsibilities for each lifeguard.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18976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74072" cy="1046064"/>
          </a:xfrm>
        </p:spPr>
        <p:txBody>
          <a:bodyPr/>
          <a:lstStyle/>
          <a:p>
            <a:pPr algn="ctr"/>
            <a:r>
              <a:rPr lang="en-US" dirty="0"/>
              <a:t>Emergency Action Plan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procedure for obtaining weather information or weather watch information, particularly if the event is outside. </a:t>
            </a:r>
          </a:p>
          <a:p>
            <a:pPr marL="342900" indent="-342900">
              <a:buFont typeface="Arial" panose="020B0604020202020204" pitchFamily="34" charset="0"/>
              <a:buChar char="•"/>
            </a:pPr>
            <a:r>
              <a:rPr lang="en-US" sz="2400" dirty="0"/>
              <a:t>The procedure for reporting accidents. </a:t>
            </a:r>
          </a:p>
          <a:p>
            <a:pPr marL="342900" indent="-342900">
              <a:buFont typeface="Arial" panose="020B0604020202020204" pitchFamily="34" charset="0"/>
              <a:buChar char="•"/>
            </a:pPr>
            <a:r>
              <a:rPr lang="en-US" sz="2400" dirty="0"/>
              <a:t>The chain of command in case of a serious accident, including who is assigned to talk to the press. </a:t>
            </a:r>
          </a:p>
          <a:p>
            <a:pPr marL="342900" indent="-342900">
              <a:buFont typeface="Arial" panose="020B0604020202020204" pitchFamily="34" charset="0"/>
              <a:buChar char="•"/>
            </a:pPr>
            <a:r>
              <a:rPr lang="en-US" sz="2400" dirty="0"/>
              <a:t>The procedure for obtaining weather information particularly for Open Water swimming.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3384795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88139" cy="1046064"/>
          </a:xfrm>
        </p:spPr>
        <p:txBody>
          <a:bodyPr/>
          <a:lstStyle/>
          <a:p>
            <a:pPr algn="ctr"/>
            <a:r>
              <a:rPr lang="en-US" dirty="0"/>
              <a:t>Events Offered</a:t>
            </a:r>
          </a:p>
        </p:txBody>
      </p:sp>
      <p:pic>
        <p:nvPicPr>
          <p:cNvPr id="5" name="Content Placeholder 4"/>
          <p:cNvPicPr>
            <a:picLocks noGrp="1" noChangeAspect="1"/>
          </p:cNvPicPr>
          <p:nvPr>
            <p:ph idx="1"/>
          </p:nvPr>
        </p:nvPicPr>
        <p:blipFill>
          <a:blip r:embed="rId2"/>
          <a:stretch>
            <a:fillRect/>
          </a:stretch>
        </p:blipFill>
        <p:spPr>
          <a:xfrm>
            <a:off x="400534" y="2011680"/>
            <a:ext cx="8551442" cy="3759725"/>
          </a:xfrm>
          <a:prstGeom prst="rect">
            <a:avLst/>
          </a:prstGeom>
        </p:spPr>
      </p:pic>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62860" cy="1046064"/>
          </a:xfrm>
        </p:spPr>
        <p:txBody>
          <a:bodyPr/>
          <a:lstStyle/>
          <a:p>
            <a:pPr algn="ctr"/>
            <a:r>
              <a:rPr lang="en-US" dirty="0"/>
              <a:t>Uniform</a:t>
            </a:r>
          </a:p>
        </p:txBody>
      </p:sp>
      <p:sp>
        <p:nvSpPr>
          <p:cNvPr id="3" name="Content Placeholder 2">
            <a:extLst>
              <a:ext uri="{FF2B5EF4-FFF2-40B4-BE49-F238E27FC236}">
                <a16:creationId xmlns:a16="http://schemas.microsoft.com/office/drawing/2014/main" id="{345B2364-CAE7-7DAF-5083-FD17A3B43A7F}"/>
              </a:ext>
            </a:extLst>
          </p:cNvPr>
          <p:cNvSpPr>
            <a:spLocks noGrp="1"/>
          </p:cNvSpPr>
          <p:nvPr>
            <p:ph idx="1"/>
          </p:nvPr>
        </p:nvSpPr>
        <p:spPr/>
        <p:txBody>
          <a:bodyPr/>
          <a:lstStyle/>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Female athletes will wear a one-piece tank suit with no cutouts. Male athletes will wear a brief type racing suit or boxer suit with intermesh lining or any manufactured swimsuit. </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Athletes are required to wear swimsuits that are within the guidelines of the Federation </a:t>
            </a:r>
            <a:r>
              <a:rPr lang="en-US" sz="2400" dirty="0" err="1">
                <a:effectLst/>
                <a:ea typeface="Calibri" panose="020F0502020204030204" pitchFamily="34" charset="0"/>
              </a:rPr>
              <a:t>Internationale</a:t>
            </a:r>
            <a:r>
              <a:rPr lang="en-US" sz="2400" dirty="0">
                <a:effectLst/>
                <a:ea typeface="Calibri" panose="020F0502020204030204" pitchFamily="34" charset="0"/>
              </a:rPr>
              <a:t> de </a:t>
            </a:r>
            <a:r>
              <a:rPr lang="en-US" sz="2400" dirty="0" err="1">
                <a:effectLst/>
                <a:ea typeface="Calibri" panose="020F0502020204030204" pitchFamily="34" charset="0"/>
              </a:rPr>
              <a:t>Natacion</a:t>
            </a:r>
            <a:r>
              <a:rPr lang="en-US" sz="2400" dirty="0">
                <a:effectLst/>
                <a:ea typeface="Calibri" panose="020F0502020204030204" pitchFamily="34" charset="0"/>
              </a:rPr>
              <a:t> Amateur (FINA and MHAS). An exception may be granted by the Technical Delegate/Meet Referee/Meet Director for medical, cultural, religious or modesty reasons. These exceptions should allow male and female swimmers to cover a greater part/parts of the body but all swimwear must be made of textile material.</a:t>
            </a:r>
          </a:p>
          <a:p>
            <a:endParaRPr lang="en-US" dirty="0"/>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62860" cy="1046064"/>
          </a:xfrm>
        </p:spPr>
        <p:txBody>
          <a:bodyPr/>
          <a:lstStyle/>
          <a:p>
            <a:pPr algn="ctr"/>
            <a:r>
              <a:rPr lang="en-US" dirty="0"/>
              <a:t>Uniform</a:t>
            </a:r>
          </a:p>
        </p:txBody>
      </p:sp>
      <p:sp>
        <p:nvSpPr>
          <p:cNvPr id="3" name="Content Placeholder 2">
            <a:extLst>
              <a:ext uri="{FF2B5EF4-FFF2-40B4-BE49-F238E27FC236}">
                <a16:creationId xmlns:a16="http://schemas.microsoft.com/office/drawing/2014/main" id="{0833F1EF-CC5F-2DB5-2354-EA609410C5FB}"/>
              </a:ext>
            </a:extLst>
          </p:cNvPr>
          <p:cNvSpPr>
            <a:spLocks noGrp="1"/>
          </p:cNvSpPr>
          <p:nvPr>
            <p:ph idx="1"/>
          </p:nvPr>
        </p:nvSpPr>
        <p:spPr/>
        <p:txBody>
          <a:bodyPr/>
          <a:lstStyle/>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Suits should not be transparent even when wet. </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The SOMI logo is not required on the swimsuit. </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Athletes are prohibited from competing in T-shirts.</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Referees have the authority to exclude any competitor who does not comply with the guidelines.</a:t>
            </a:r>
          </a:p>
          <a:p>
            <a:pPr marL="387350" lvl="1" indent="-342900">
              <a:lnSpc>
                <a:spcPct val="100000"/>
              </a:lnSpc>
              <a:spcBef>
                <a:spcPts val="0"/>
              </a:spcBef>
              <a:spcAft>
                <a:spcPts val="600"/>
              </a:spcAft>
              <a:buFont typeface="Arial" panose="020B0604020202020204" pitchFamily="34" charset="0"/>
              <a:buChar char="•"/>
            </a:pPr>
            <a:r>
              <a:rPr lang="en-US" sz="2000" dirty="0">
                <a:effectLst/>
                <a:ea typeface="Calibri" panose="020F0502020204030204" pitchFamily="34" charset="0"/>
              </a:rPr>
              <a:t>An exception may be granted by the Technical Delegate/Meet Referee/Meet Director for medical, cultural, religious or modesty reasons. These exceptions should allow male and female swimmers to cover a greater part/parts of the body, but all swimwear must be made of textile material.</a:t>
            </a:r>
          </a:p>
          <a:p>
            <a:pPr marL="34290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Swim caps and goggles are highly recommended.</a:t>
            </a:r>
          </a:p>
          <a:p>
            <a:pPr marL="342900" marR="0" lvl="0" indent="-342900">
              <a:lnSpc>
                <a:spcPct val="100000"/>
              </a:lnSpc>
              <a:spcBef>
                <a:spcPts val="0"/>
              </a:spcBef>
              <a:spcAft>
                <a:spcPts val="600"/>
              </a:spcAft>
              <a:buFont typeface="Arial" panose="020B0604020202020204" pitchFamily="34" charset="0"/>
              <a:buChar char="•"/>
            </a:pPr>
            <a:r>
              <a:rPr lang="en-US" sz="2400" dirty="0">
                <a:effectLst/>
                <a:ea typeface="Calibri" panose="020F0502020204030204" pitchFamily="34" charset="0"/>
              </a:rPr>
              <a:t>Jewelry may not be worn.</a:t>
            </a:r>
          </a:p>
          <a:p>
            <a:endParaRPr lang="en-US" dirty="0"/>
          </a:p>
        </p:txBody>
      </p:sp>
    </p:spTree>
    <p:extLst>
      <p:ext uri="{BB962C8B-B14F-4D97-AF65-F5344CB8AC3E}">
        <p14:creationId xmlns:p14="http://schemas.microsoft.com/office/powerpoint/2010/main" val="29150386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445936"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No more than 50% of your delegation may enter swimming events. </a:t>
            </a:r>
          </a:p>
          <a:p>
            <a:pPr marL="387350" lvl="1" indent="-342900">
              <a:buFont typeface="Arial" panose="020B0604020202020204" pitchFamily="34" charset="0"/>
              <a:buChar char="•"/>
            </a:pPr>
            <a:r>
              <a:rPr lang="en-US" sz="2000" dirty="0"/>
              <a:t>You can register athletes for 1 to 3 events (including relays). </a:t>
            </a:r>
          </a:p>
          <a:p>
            <a:pPr marL="342900" indent="-342900">
              <a:buFont typeface="Arial" panose="020B0604020202020204" pitchFamily="34" charset="0"/>
              <a:buChar char="•"/>
            </a:pPr>
            <a:r>
              <a:rPr lang="en-US" sz="2400" dirty="0"/>
              <a:t>All swimming events should be timed and measured in yards. Do not convert time to meters. </a:t>
            </a:r>
          </a:p>
          <a:p>
            <a:pPr marL="342900" indent="-342900">
              <a:buFont typeface="Arial" panose="020B0604020202020204" pitchFamily="34" charset="0"/>
              <a:buChar char="•"/>
            </a:pPr>
            <a:r>
              <a:rPr lang="en-US" sz="2400" dirty="0"/>
              <a:t>Each swimmer will be allowed one false start. Upon committing a second false start, that swimmer will be disqualified. In all cases where a false start occurs, the race will be recalled. Any swimmer with two false starts will not be permitted to swim.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513" y="1412777"/>
            <a:ext cx="7912100" cy="4464050"/>
          </a:xfrm>
        </p:spPr>
        <p:txBody>
          <a:bodyPr/>
          <a:lstStyle/>
          <a:p>
            <a:pPr marL="171450" indent="-171450">
              <a:buFont typeface="Arial" panose="020B0604020202020204" pitchFamily="34" charset="0"/>
              <a:buChar char="•"/>
            </a:pPr>
            <a:endParaRPr lang="en-US" sz="1200" dirty="0"/>
          </a:p>
          <a:p>
            <a:pPr marL="285750" indent="-285750">
              <a:buFont typeface="Arial" panose="020B0604020202020204" pitchFamily="34" charset="0"/>
              <a:buChar char="•"/>
            </a:pPr>
            <a:r>
              <a:rPr lang="en-US" sz="2400" dirty="0"/>
              <a:t>Dive starts are not allowed at Summer Games. </a:t>
            </a:r>
          </a:p>
          <a:p>
            <a:pPr marL="330200" lvl="1" indent="-285750">
              <a:buFont typeface="Arial" panose="020B0604020202020204" pitchFamily="34" charset="0"/>
              <a:buChar char="•"/>
            </a:pPr>
            <a:r>
              <a:rPr lang="en-US" sz="2000" dirty="0"/>
              <a:t>In water starts will be utilized. </a:t>
            </a:r>
          </a:p>
          <a:p>
            <a:pPr marL="330200" lvl="1" indent="-285750">
              <a:buFont typeface="Arial" panose="020B0604020202020204" pitchFamily="34" charset="0"/>
              <a:buChar char="•"/>
            </a:pPr>
            <a:r>
              <a:rPr lang="en-US" sz="2000" dirty="0"/>
              <a:t>Athlete shall place one hand on the end of the pool or hold the starting block with one hand. </a:t>
            </a:r>
          </a:p>
          <a:p>
            <a:pPr marL="330200" lvl="1" indent="-285750">
              <a:buFont typeface="Arial" panose="020B0604020202020204" pitchFamily="34" charset="0"/>
              <a:buChar char="•"/>
            </a:pPr>
            <a:r>
              <a:rPr lang="en-US" sz="2000" dirty="0"/>
              <a:t>Two hands shall be used for backstroke starts</a:t>
            </a:r>
          </a:p>
          <a:p>
            <a:pPr lvl="1">
              <a:buClrTx/>
              <a:buFont typeface="Arial" panose="020B0604020202020204" pitchFamily="34" charset="0"/>
              <a:buChar char="•"/>
            </a:pPr>
            <a:r>
              <a:rPr lang="en-US" sz="2400" dirty="0">
                <a:solidFill>
                  <a:schemeClr val="tx1"/>
                </a:solidFill>
                <a:latin typeface="+mn-lt"/>
              </a:rPr>
              <a:t>Standing on the bottom during freestyle events or during the freestyle portion of the medley events shall not disqualify a competitor, but he/she shall not walk.</a:t>
            </a:r>
            <a:r>
              <a:rPr lang="en-US" sz="1600" dirty="0">
                <a:solidFill>
                  <a:schemeClr val="tx1"/>
                </a:solidFill>
                <a:latin typeface="+mn-lt"/>
              </a:rPr>
              <a:t> </a:t>
            </a:r>
          </a:p>
          <a:p>
            <a:pPr lvl="1">
              <a:buClrTx/>
              <a:buFont typeface="Arial" panose="020B0604020202020204" pitchFamily="34" charset="0"/>
              <a:buChar char="•"/>
            </a:pPr>
            <a:r>
              <a:rPr lang="en-US" sz="2400" dirty="0">
                <a:solidFill>
                  <a:schemeClr val="tx1"/>
                </a:solidFill>
                <a:latin typeface="+mn-lt"/>
              </a:rPr>
              <a:t>Standing upon the bottom in the racing course is allowed only for the purpose of resting. Walking on or jumping from the bottom will disqualify the offender.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7" name="Title 1">
            <a:extLst>
              <a:ext uri="{FF2B5EF4-FFF2-40B4-BE49-F238E27FC236}">
                <a16:creationId xmlns:a16="http://schemas.microsoft.com/office/drawing/2014/main" id="{5071E97F-C967-4929-83E2-00C6955DE5B7}"/>
              </a:ext>
            </a:extLst>
          </p:cNvPr>
          <p:cNvSpPr>
            <a:spLocks noGrp="1"/>
          </p:cNvSpPr>
          <p:nvPr>
            <p:ph type="title"/>
          </p:nvPr>
        </p:nvSpPr>
        <p:spPr>
          <a:xfrm>
            <a:off x="544513" y="366713"/>
            <a:ext cx="7445936" cy="1046064"/>
          </a:xfrm>
        </p:spPr>
        <p:txBody>
          <a:bodyPr/>
          <a:lstStyle/>
          <a:p>
            <a:pPr algn="ctr"/>
            <a:r>
              <a:rPr lang="en-US" dirty="0"/>
              <a:t>General Rules</a:t>
            </a:r>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16275"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A coach or official may guide the swimmer by voice only.  The aide is not allowed to touch the swimmer during the race. </a:t>
            </a:r>
          </a:p>
          <a:p>
            <a:pPr marL="387350" lvl="1" indent="-342900">
              <a:buFont typeface="Arial" panose="020B0604020202020204" pitchFamily="34" charset="0"/>
              <a:buChar char="•"/>
            </a:pPr>
            <a:r>
              <a:rPr lang="en-US" sz="2000" dirty="0"/>
              <a:t>The exception to this rule is assisted swim races.</a:t>
            </a:r>
          </a:p>
          <a:p>
            <a:pPr marL="342900" indent="-342900">
              <a:buFont typeface="Arial" panose="020B0604020202020204" pitchFamily="34" charset="0"/>
              <a:buChar char="•"/>
            </a:pPr>
            <a:r>
              <a:rPr lang="en-US" sz="2400" dirty="0"/>
              <a:t>Assistant starters or volunteers may be used to help athletes maintain their positions at the starting line.</a:t>
            </a:r>
          </a:p>
          <a:p>
            <a:pPr marL="342900" indent="-342900">
              <a:buFont typeface="Arial" panose="020B0604020202020204" pitchFamily="34" charset="0"/>
              <a:buChar char="•"/>
            </a:pPr>
            <a:r>
              <a:rPr lang="en-US" sz="2400" dirty="0"/>
              <a:t>No competitor shall be permitted to use or wear any device that may aid their speed, buoyancy or endurance during a competition such as webbed gloves, flippers or fins. </a:t>
            </a:r>
          </a:p>
          <a:p>
            <a:pPr marL="387350" lvl="1" indent="-342900">
              <a:buFont typeface="Arial" panose="020B0604020202020204" pitchFamily="34" charset="0"/>
              <a:buChar char="•"/>
            </a:pPr>
            <a:r>
              <a:rPr lang="en-US" sz="2000" dirty="0"/>
              <a:t>The exception to this is the flotation races.</a:t>
            </a:r>
          </a:p>
          <a:p>
            <a:endParaRPr lang="en-US" dirty="0"/>
          </a:p>
        </p:txBody>
      </p:sp>
    </p:spTree>
    <p:extLst>
      <p:ext uri="{BB962C8B-B14F-4D97-AF65-F5344CB8AC3E}">
        <p14:creationId xmlns:p14="http://schemas.microsoft.com/office/powerpoint/2010/main" val="27917506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366713"/>
            <a:ext cx="7502207" cy="1046064"/>
          </a:xfrm>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Swimmers may be assisted from the water upon request. </a:t>
            </a:r>
          </a:p>
          <a:p>
            <a:pPr marL="342900" indent="-342900">
              <a:buFont typeface="Arial" panose="020B0604020202020204" pitchFamily="34" charset="0"/>
              <a:buChar char="•"/>
            </a:pPr>
            <a:r>
              <a:rPr lang="en-US" sz="2400" dirty="0"/>
              <a:t>Area representatives are only allowed on deck for the duration of their athlete’s swim. </a:t>
            </a:r>
          </a:p>
          <a:p>
            <a:pPr marL="387350" lvl="1" indent="-342900">
              <a:buFont typeface="Arial" panose="020B0604020202020204" pitchFamily="34" charset="0"/>
              <a:buChar char="•"/>
            </a:pPr>
            <a:r>
              <a:rPr lang="en-US" sz="2000" dirty="0"/>
              <a:t>No more than two area representatives may accompany an athlete on deck. </a:t>
            </a:r>
          </a:p>
          <a:p>
            <a:pPr marL="342900" indent="-342900">
              <a:buFont typeface="Arial" panose="020B0604020202020204" pitchFamily="34" charset="0"/>
              <a:buChar char="•"/>
            </a:pPr>
            <a:r>
              <a:rPr lang="en-US" sz="2400" dirty="0"/>
              <a:t>All times submitted in aquatics events should be measured in yards. If your pool measures in meters, please contact the state office before submitting times. </a:t>
            </a:r>
          </a:p>
        </p:txBody>
      </p:sp>
    </p:spTree>
    <p:extLst>
      <p:ext uri="{BB962C8B-B14F-4D97-AF65-F5344CB8AC3E}">
        <p14:creationId xmlns:p14="http://schemas.microsoft.com/office/powerpoint/2010/main" val="154678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548</TotalTime>
  <Words>1929</Words>
  <Application>Microsoft Office PowerPoint</Application>
  <PresentationFormat>On-screen Show (4:3)</PresentationFormat>
  <Paragraphs>119</Paragraphs>
  <Slides>27</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27</vt:i4>
      </vt:variant>
    </vt:vector>
  </HeadingPairs>
  <TitlesOfParts>
    <vt:vector size="39" baseType="lpstr">
      <vt:lpstr>Arial</vt:lpstr>
      <vt:lpstr>Calibri</vt:lpstr>
      <vt:lpstr>Calibri Light</vt:lpstr>
      <vt:lpstr>Gill Sans</vt:lpstr>
      <vt:lpstr>Helvetica Neue</vt:lpstr>
      <vt:lpstr>Ubuntu</vt:lpstr>
      <vt:lpstr>Ubuntu Light</vt:lpstr>
      <vt:lpstr>SO_AP_Presentation</vt:lpstr>
      <vt:lpstr>Custom Design</vt:lpstr>
      <vt:lpstr>Body White copy</vt:lpstr>
      <vt:lpstr>Blank</vt:lpstr>
      <vt:lpstr>1_Blank</vt:lpstr>
      <vt:lpstr>Swimming Official Rules</vt:lpstr>
      <vt:lpstr>The Basics</vt:lpstr>
      <vt:lpstr>Events Offered</vt:lpstr>
      <vt:lpstr>Uniform</vt:lpstr>
      <vt:lpstr>Uniform</vt:lpstr>
      <vt:lpstr>General Rules</vt:lpstr>
      <vt:lpstr>General Rules</vt:lpstr>
      <vt:lpstr>General Rules</vt:lpstr>
      <vt:lpstr>General Rules</vt:lpstr>
      <vt:lpstr>General Rules</vt:lpstr>
      <vt:lpstr>Starting a Race</vt:lpstr>
      <vt:lpstr>Stroke Specifications</vt:lpstr>
      <vt:lpstr>Stroke Specifications</vt:lpstr>
      <vt:lpstr>Grounds for Disqualifications</vt:lpstr>
      <vt:lpstr>Relays</vt:lpstr>
      <vt:lpstr>Relays</vt:lpstr>
      <vt:lpstr>Relays</vt:lpstr>
      <vt:lpstr>Unified Relays</vt:lpstr>
      <vt:lpstr>Developmental Swimming</vt:lpstr>
      <vt:lpstr>Developmental Swimming</vt:lpstr>
      <vt:lpstr>Developmental Swimming General Rules </vt:lpstr>
      <vt:lpstr>Safety Considerations</vt:lpstr>
      <vt:lpstr>Safety Considerations</vt:lpstr>
      <vt:lpstr>Safety Considerations</vt:lpstr>
      <vt:lpstr>Safety Considerations</vt:lpstr>
      <vt:lpstr>Emergency Action Plan</vt:lpstr>
      <vt:lpstr>Emergency Action Plan</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70</cp:revision>
  <dcterms:created xsi:type="dcterms:W3CDTF">2012-05-09T16:21:13Z</dcterms:created>
  <dcterms:modified xsi:type="dcterms:W3CDTF">2024-06-17T19:45:11Z</dcterms:modified>
</cp:coreProperties>
</file>