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3"/>
  </p:notesMasterIdLst>
  <p:handoutMasterIdLst>
    <p:handoutMasterId r:id="rId34"/>
  </p:handoutMasterIdLst>
  <p:sldIdLst>
    <p:sldId id="256" r:id="rId5"/>
    <p:sldId id="266" r:id="rId6"/>
    <p:sldId id="271" r:id="rId7"/>
    <p:sldId id="285" r:id="rId8"/>
    <p:sldId id="273" r:id="rId9"/>
    <p:sldId id="288" r:id="rId10"/>
    <p:sldId id="289" r:id="rId11"/>
    <p:sldId id="259" r:id="rId12"/>
    <p:sldId id="274" r:id="rId13"/>
    <p:sldId id="275" r:id="rId14"/>
    <p:sldId id="276" r:id="rId15"/>
    <p:sldId id="290" r:id="rId16"/>
    <p:sldId id="287"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269"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37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434710"/>
            <a:ext cx="7773293" cy="1470049"/>
          </a:xfrm>
        </p:spPr>
        <p:txBody>
          <a:bodyPr/>
          <a:lstStyle/>
          <a:p>
            <a:pPr algn="ctr"/>
            <a:r>
              <a:rPr lang="en-US" dirty="0" smtClean="0"/>
              <a:t>Swimming </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r>
              <a:rPr lang="en-US" dirty="0"/>
              <a:t>.</a:t>
            </a:r>
            <a:br>
              <a:rPr lang="en-US" dirty="0"/>
            </a:br>
            <a:endParaRPr lang="en-US" dirty="0"/>
          </a:p>
        </p:txBody>
      </p:sp>
      <p:sp>
        <p:nvSpPr>
          <p:cNvPr id="3" name="Content Placeholder 2"/>
          <p:cNvSpPr>
            <a:spLocks noGrp="1"/>
          </p:cNvSpPr>
          <p:nvPr>
            <p:ph idx="1"/>
          </p:nvPr>
        </p:nvSpPr>
        <p:spPr>
          <a:xfrm>
            <a:off x="544513" y="1412777"/>
            <a:ext cx="7912100" cy="4464050"/>
          </a:xfrm>
        </p:spPr>
        <p:txBody>
          <a:bodyPr/>
          <a:lstStyle/>
          <a:p>
            <a:pPr marL="171450" indent="-171450">
              <a:buFont typeface="Arial" panose="020B0604020202020204" pitchFamily="34" charset="0"/>
              <a:buChar char="•"/>
            </a:pPr>
            <a:endParaRPr lang="en-US" sz="1200" dirty="0" smtClean="0"/>
          </a:p>
          <a:p>
            <a:pPr lvl="1">
              <a:buFont typeface="Arial" panose="020B0604020202020204" pitchFamily="34" charset="0"/>
              <a:buChar char="•"/>
            </a:pPr>
            <a:r>
              <a:rPr lang="en-US" sz="1600" dirty="0">
                <a:solidFill>
                  <a:schemeClr val="tx1"/>
                </a:solidFill>
                <a:latin typeface="+mn-lt"/>
              </a:rPr>
              <a:t>5.	Standing on the bottom during freestyle events or during the freestyle portion of the medley events shall not disqualify a competitor, but he/she shall not walk. </a:t>
            </a:r>
          </a:p>
          <a:p>
            <a:pPr lvl="1">
              <a:buFont typeface="Arial" panose="020B0604020202020204" pitchFamily="34" charset="0"/>
              <a:buChar char="•"/>
            </a:pPr>
            <a:r>
              <a:rPr lang="en-US" sz="1600" dirty="0">
                <a:solidFill>
                  <a:schemeClr val="tx1"/>
                </a:solidFill>
                <a:latin typeface="+mn-lt"/>
              </a:rPr>
              <a:t>6.	Standing upon the bottom in the racing course is allowed only for the purpose of resting. Walking on or jumping from the bottom will disqualify the offender. </a:t>
            </a:r>
          </a:p>
          <a:p>
            <a:pPr lvl="1">
              <a:buFont typeface="Arial" panose="020B0604020202020204" pitchFamily="34" charset="0"/>
              <a:buChar char="•"/>
            </a:pPr>
            <a:r>
              <a:rPr lang="en-US" sz="1600" dirty="0">
                <a:solidFill>
                  <a:schemeClr val="tx1"/>
                </a:solidFill>
                <a:latin typeface="+mn-lt"/>
              </a:rPr>
              <a:t>7.	A coach or official may guide the swimmer by voice only. The aide is not allowed to touch the swimmer from the time of the starting signal until all swimmers have completed the race. The exception to this rule is the assisted races. </a:t>
            </a:r>
          </a:p>
          <a:p>
            <a:pPr lvl="1">
              <a:buFont typeface="Arial" panose="020B0604020202020204" pitchFamily="34" charset="0"/>
              <a:buChar char="•"/>
            </a:pPr>
            <a:r>
              <a:rPr lang="en-US" sz="1600" dirty="0">
                <a:solidFill>
                  <a:schemeClr val="tx1"/>
                </a:solidFill>
                <a:latin typeface="+mn-lt"/>
              </a:rPr>
              <a:t>8.	Assistant starters may be used to help athletes maintain their positions at the starting line. </a:t>
            </a:r>
          </a:p>
          <a:p>
            <a:pPr lvl="1">
              <a:buFont typeface="Arial" panose="020B0604020202020204" pitchFamily="34" charset="0"/>
              <a:buChar char="•"/>
            </a:pPr>
            <a:r>
              <a:rPr lang="en-US" sz="1600" dirty="0">
                <a:solidFill>
                  <a:schemeClr val="tx1"/>
                </a:solidFill>
                <a:latin typeface="+mn-lt"/>
              </a:rPr>
              <a:t>9.	No competitor shall be permitted to use or wear any device that may aid his speed, buoyancy or endurance during a competition (except flotation races) such as webbed gloves, flippers, fins, etc</a:t>
            </a:r>
            <a:r>
              <a:rPr lang="en-US" sz="1600" dirty="0">
                <a:latin typeface="+mn-lt"/>
              </a:rPr>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10.	Goggles may be worn. </a:t>
            </a:r>
          </a:p>
          <a:p>
            <a:pPr marL="342900" indent="-342900">
              <a:buFont typeface="Arial" panose="020B0604020202020204" pitchFamily="34" charset="0"/>
              <a:buChar char="•"/>
            </a:pPr>
            <a:r>
              <a:rPr lang="en-US" sz="2000" dirty="0"/>
              <a:t>11.	Swimmers may be assisted from the water upon request. </a:t>
            </a:r>
          </a:p>
          <a:p>
            <a:pPr marL="342900" indent="-342900">
              <a:buFont typeface="Arial" panose="020B0604020202020204" pitchFamily="34" charset="0"/>
              <a:buChar char="•"/>
            </a:pPr>
            <a:r>
              <a:rPr lang="en-US" sz="2000" dirty="0"/>
              <a:t>12.	Area representatives are only allowed on deck for the duration of their athletes swim. No more than two area representatives may accompany an athlete on deck. </a:t>
            </a:r>
          </a:p>
          <a:p>
            <a:pPr marL="342900" indent="-342900">
              <a:buFont typeface="Arial" panose="020B0604020202020204" pitchFamily="34" charset="0"/>
              <a:buChar char="•"/>
            </a:pPr>
            <a:r>
              <a:rPr lang="en-US" sz="2000" dirty="0"/>
              <a:t>13.	All times submitted in aquatics events should be measured in Yards since most pools are measured in Yards. Entry scores should not be converted to meter times. If your pool measures in meters please contact the state office before submitting times.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778454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421128"/>
            <a:ext cx="7902575" cy="1195388"/>
          </a:xfrm>
        </p:spPr>
        <p:txBody>
          <a:bodyPr/>
          <a:lstStyle/>
          <a:p>
            <a:pPr algn="ctr"/>
            <a:r>
              <a:rPr lang="en-US" dirty="0" smtClean="0"/>
              <a:t>Stroke Specifications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053832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Stroke Specifications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The arms in butterfly must move together both in and out of the water. </a:t>
            </a:r>
          </a:p>
          <a:p>
            <a:pPr marL="342900" indent="-342900">
              <a:buFont typeface="Arial" panose="020B0604020202020204" pitchFamily="34" charset="0"/>
              <a:buChar char="•"/>
            </a:pPr>
            <a:r>
              <a:rPr lang="en-US" sz="1600" dirty="0"/>
              <a:t>2.	For butterfly and breaststroke both hands must touch the wall simultaneously at the turns and finish of the race </a:t>
            </a:r>
          </a:p>
          <a:p>
            <a:pPr marL="342900" indent="-342900">
              <a:buFont typeface="Arial" panose="020B0604020202020204" pitchFamily="34" charset="0"/>
              <a:buChar char="•"/>
            </a:pPr>
            <a:r>
              <a:rPr lang="en-US" sz="1600" dirty="0"/>
              <a:t>3.	Freestyle </a:t>
            </a:r>
          </a:p>
          <a:p>
            <a:pPr marL="342900" indent="-342900">
              <a:buFont typeface="Arial" panose="020B0604020202020204" pitchFamily="34" charset="0"/>
              <a:buChar char="•"/>
            </a:pPr>
            <a:r>
              <a:rPr lang="en-US" sz="1600" dirty="0"/>
              <a:t>I.	The swimmer may swim any style, except in individual medley or medley relay events. Freestyle means any style other than backstroke, breaststroke, or butterfly. </a:t>
            </a:r>
          </a:p>
          <a:p>
            <a:pPr marL="342900" indent="-342900">
              <a:buFont typeface="Arial" panose="020B0604020202020204" pitchFamily="34" charset="0"/>
              <a:buChar char="•"/>
            </a:pPr>
            <a:r>
              <a:rPr lang="en-US" sz="1600" dirty="0"/>
              <a:t>II.	Some part of the swimmer must touch the wall upon completion of each length and at the finish. </a:t>
            </a:r>
          </a:p>
          <a:p>
            <a:pPr marL="342900" indent="-342900">
              <a:buFont typeface="Arial" panose="020B0604020202020204" pitchFamily="34" charset="0"/>
              <a:buChar char="•"/>
            </a:pPr>
            <a:r>
              <a:rPr lang="en-US" sz="1600" dirty="0"/>
              <a:t>III.	Some part of the swimmer must break the surface of the water throughout the race, except at the turn the swimmer can be submerged. </a:t>
            </a:r>
          </a:p>
          <a:p>
            <a:pPr marL="342900" indent="-342900">
              <a:buFont typeface="Arial" panose="020B0604020202020204" pitchFamily="34" charset="0"/>
              <a:buChar char="•"/>
            </a:pPr>
            <a:r>
              <a:rPr lang="en-US" sz="1600" dirty="0"/>
              <a:t>IV.	Swimmers head must surface within 16.5 yards after the start of each turn.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dirty="0"/>
          </a:p>
        </p:txBody>
      </p:sp>
    </p:spTree>
    <p:extLst>
      <p:ext uri="{BB962C8B-B14F-4D97-AF65-F5344CB8AC3E}">
        <p14:creationId xmlns:p14="http://schemas.microsoft.com/office/powerpoint/2010/main" val="387386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Grounds for Disqualifications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Grounds for disqualification include: </a:t>
            </a:r>
          </a:p>
          <a:p>
            <a:pPr marL="342900" indent="-342900">
              <a:buFont typeface="Arial" panose="020B0604020202020204" pitchFamily="34" charset="0"/>
              <a:buChar char="•"/>
            </a:pPr>
            <a:r>
              <a:rPr lang="en-US" sz="2000" dirty="0"/>
              <a:t>1.	Changing to a different stroke during a race. </a:t>
            </a:r>
          </a:p>
          <a:p>
            <a:pPr marL="342900" indent="-342900">
              <a:buFont typeface="Arial" panose="020B0604020202020204" pitchFamily="34" charset="0"/>
              <a:buChar char="•"/>
            </a:pPr>
            <a:r>
              <a:rPr lang="en-US" sz="2000" dirty="0"/>
              <a:t>2.	Using any stroke that is not the pro-posed stroke for the race. </a:t>
            </a:r>
          </a:p>
          <a:p>
            <a:pPr marL="342900" indent="-342900">
              <a:buFont typeface="Arial" panose="020B0604020202020204" pitchFamily="34" charset="0"/>
              <a:buChar char="•"/>
            </a:pPr>
            <a:r>
              <a:rPr lang="en-US" sz="2000" dirty="0"/>
              <a:t>3.	Using leg movements or arm movements that don't coincide with the stroke. For example, the athlete uses front crawl arms and breast stroke kick.</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362297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201672"/>
            <a:ext cx="7902575" cy="1195388"/>
          </a:xfrm>
        </p:spPr>
        <p:txBody>
          <a:bodyPr/>
          <a:lstStyle/>
          <a:p>
            <a:pPr algn="ctr"/>
            <a:r>
              <a:rPr lang="en-US" dirty="0" smtClean="0"/>
              <a:t>Relays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15</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56286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	There shall be four swimmers on each relay team. </a:t>
            </a:r>
          </a:p>
          <a:p>
            <a:pPr marL="342900" indent="-342900">
              <a:buFont typeface="Arial" panose="020B0604020202020204" pitchFamily="34" charset="0"/>
              <a:buChar char="•"/>
            </a:pPr>
            <a:r>
              <a:rPr lang="en-US" sz="2000" dirty="0"/>
              <a:t>2.	Each swimmer shall swim one-fourth the distance of the total relay. No swimmer shall swim more than one leg of any one relay. </a:t>
            </a:r>
          </a:p>
          <a:p>
            <a:pPr marL="342900" indent="-342900">
              <a:buFont typeface="Arial" panose="020B0604020202020204" pitchFamily="34" charset="0"/>
              <a:buChar char="•"/>
            </a:pPr>
            <a:r>
              <a:rPr lang="en-US" sz="2000" dirty="0"/>
              <a:t>3.	Relay team members must come from within the same delegation. </a:t>
            </a:r>
          </a:p>
          <a:p>
            <a:pPr marL="342900" indent="-342900">
              <a:buFont typeface="Arial" panose="020B0604020202020204" pitchFamily="34" charset="0"/>
              <a:buChar char="•"/>
            </a:pPr>
            <a:r>
              <a:rPr lang="en-US" sz="2000" dirty="0"/>
              <a:t>4.	A relay team, which combines genders to include both male and female athletes, shall compete as a male relay</a:t>
            </a:r>
            <a:r>
              <a:rPr lang="en-US" dirty="0"/>
              <a:t>.</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2117505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Relays Cont.</a:t>
            </a:r>
            <a:endParaRPr lang="en-US" dirty="0"/>
          </a:p>
        </p:txBody>
      </p:sp>
      <p:sp>
        <p:nvSpPr>
          <p:cNvPr id="3" name="Content Placeholder 2"/>
          <p:cNvSpPr>
            <a:spLocks noGrp="1"/>
          </p:cNvSpPr>
          <p:nvPr>
            <p:ph idx="1"/>
          </p:nvPr>
        </p:nvSpPr>
        <p:spPr>
          <a:xfrm>
            <a:off x="554038" y="1595184"/>
            <a:ext cx="7912100" cy="4464050"/>
          </a:xfrm>
        </p:spPr>
        <p:txBody>
          <a:bodyPr/>
          <a:lstStyle/>
          <a:p>
            <a:pPr marL="342900" indent="-342900">
              <a:buFont typeface="Arial" panose="020B0604020202020204" pitchFamily="34" charset="0"/>
              <a:buChar char="•"/>
            </a:pPr>
            <a:r>
              <a:rPr lang="en-US" sz="1800" dirty="0"/>
              <a:t>5.	Relay swimmers should exit the pool as soon as possible following the completion of their relay leg. Relay swimmers who cannot exit the water immediately may be allowed to remain in the lane until all relays have finished so long as they do not interfere with the other swimmers or the timing equipment. </a:t>
            </a:r>
          </a:p>
          <a:p>
            <a:pPr marL="342900" indent="-342900">
              <a:buFont typeface="Arial" panose="020B0604020202020204" pitchFamily="34" charset="0"/>
              <a:buChar char="•"/>
            </a:pPr>
            <a:r>
              <a:rPr lang="en-US" sz="1800" dirty="0"/>
              <a:t>I.	A swimmer remaining in the water should move short distance away from the end of the pool, close to the lane rope but shall not obstruct a swimmer in another lane. </a:t>
            </a:r>
          </a:p>
          <a:p>
            <a:pPr marL="342900" indent="-342900">
              <a:buFont typeface="Arial" panose="020B0604020202020204" pitchFamily="34" charset="0"/>
              <a:buChar char="•"/>
            </a:pPr>
            <a:r>
              <a:rPr lang="en-US" sz="1800" dirty="0"/>
              <a:t>II.	Obstruction of a swimmer in another lane shall cause the team to be disqualified</a:t>
            </a:r>
            <a:r>
              <a:rPr lang="en-US" sz="1800" dirty="0" smtClean="0"/>
              <a:t>.</a:t>
            </a:r>
            <a:endParaRPr lang="en-US" sz="18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529938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Relays Cont.</a:t>
            </a:r>
            <a:endParaRPr lang="en-US" dirty="0"/>
          </a:p>
        </p:txBody>
      </p:sp>
      <p:sp>
        <p:nvSpPr>
          <p:cNvPr id="3" name="Content Placeholder 2"/>
          <p:cNvSpPr>
            <a:spLocks noGrp="1"/>
          </p:cNvSpPr>
          <p:nvPr>
            <p:ph idx="1"/>
          </p:nvPr>
        </p:nvSpPr>
        <p:spPr>
          <a:xfrm>
            <a:off x="554038" y="1595184"/>
            <a:ext cx="7912100" cy="4464050"/>
          </a:xfrm>
        </p:spPr>
        <p:txBody>
          <a:bodyPr/>
          <a:lstStyle/>
          <a:p>
            <a:pPr marL="342900" indent="-342900">
              <a:buFont typeface="Arial" panose="020B0604020202020204" pitchFamily="34" charset="0"/>
              <a:buChar char="•"/>
            </a:pPr>
            <a:r>
              <a:rPr lang="en-US" sz="1800" dirty="0"/>
              <a:t>6.	Please designate appropriate alternates for use on relay teams. If a four-member team loses a member due to illness/injury, etc. only the designated alternate(s) on the relay team registration form may substitute. If an athlete is dropped and no registered alternate is available the entire relay team is dropped. </a:t>
            </a:r>
          </a:p>
          <a:p>
            <a:pPr marL="342900" indent="-342900">
              <a:buFont typeface="Arial" panose="020B0604020202020204" pitchFamily="34" charset="0"/>
              <a:buChar char="•"/>
            </a:pPr>
            <a:r>
              <a:rPr lang="en-US" sz="1800" dirty="0"/>
              <a:t>7.	Unified Relays </a:t>
            </a:r>
          </a:p>
          <a:p>
            <a:pPr marL="342900" indent="-342900">
              <a:buFont typeface="Arial" panose="020B0604020202020204" pitchFamily="34" charset="0"/>
              <a:buChar char="•"/>
            </a:pPr>
            <a:r>
              <a:rPr lang="en-US" sz="1800" dirty="0"/>
              <a:t>I.	Each Unified Sports relay team shall consist of two athletes and two partners. </a:t>
            </a:r>
          </a:p>
          <a:p>
            <a:pPr marL="342900" indent="-342900">
              <a:buFont typeface="Arial" panose="020B0604020202020204" pitchFamily="34" charset="0"/>
              <a:buChar char="•"/>
            </a:pPr>
            <a:r>
              <a:rPr lang="en-US" sz="1800" dirty="0"/>
              <a:t>II.	Swimmers on a Unified Sports relay team may be assigned to swim in any order.</a:t>
            </a:r>
          </a:p>
          <a:p>
            <a:pPr marL="342900" indent="-342900">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4595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1921256"/>
            <a:ext cx="7902575" cy="1195388"/>
          </a:xfrm>
        </p:spPr>
        <p:txBody>
          <a:bodyPr/>
          <a:lstStyle/>
          <a:p>
            <a:pPr algn="ctr"/>
            <a:r>
              <a:rPr lang="en-US" dirty="0" smtClean="0"/>
              <a:t>Developmental Swimming Rules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19</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314338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smtClean="0"/>
              <a:t>Sport </a:t>
            </a:r>
            <a:r>
              <a:rPr lang="en-US" dirty="0"/>
              <a:t>season: </a:t>
            </a:r>
          </a:p>
          <a:p>
            <a:pPr marL="387350" lvl="1" indent="-342900">
              <a:spcBef>
                <a:spcPts val="844"/>
              </a:spcBef>
              <a:buFont typeface="Arial"/>
              <a:buChar char="•"/>
              <a:defRPr/>
            </a:pPr>
            <a:r>
              <a:rPr lang="en-US" dirty="0"/>
              <a:t>February - June</a:t>
            </a:r>
          </a:p>
          <a:p>
            <a:pPr marL="342900" indent="-342900">
              <a:spcBef>
                <a:spcPts val="844"/>
              </a:spcBef>
              <a:buFont typeface="Arial"/>
              <a:buChar char="•"/>
              <a:defRPr/>
            </a:pPr>
            <a:endParaRPr lang="en-US" dirty="0"/>
          </a:p>
          <a:p>
            <a:pPr marL="342900" indent="-342900">
              <a:spcBef>
                <a:spcPts val="844"/>
              </a:spcBef>
              <a:buFont typeface="Arial"/>
              <a:buChar char="•"/>
              <a:defRPr/>
            </a:pPr>
            <a:r>
              <a:rPr lang="en-US" dirty="0"/>
              <a:t>Culminating State Events: </a:t>
            </a:r>
          </a:p>
          <a:p>
            <a:pPr marL="387350" lvl="1" indent="-342900">
              <a:spcBef>
                <a:spcPts val="844"/>
              </a:spcBef>
              <a:buFont typeface="Arial"/>
              <a:buChar char="•"/>
              <a:defRPr/>
            </a:pPr>
            <a:r>
              <a:rPr lang="en-US" dirty="0"/>
              <a:t>State Summer Games</a:t>
            </a:r>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Developmental Swimming General Rules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Flotation Races </a:t>
            </a:r>
          </a:p>
          <a:p>
            <a:pPr marL="342900" indent="-342900">
              <a:buFont typeface="Arial" panose="020B0604020202020204" pitchFamily="34" charset="0"/>
              <a:buChar char="•"/>
            </a:pPr>
            <a:r>
              <a:rPr lang="en-US" sz="1600" dirty="0"/>
              <a:t>I.	Flotation events are for athletes requiring flotation devices but swim independently. </a:t>
            </a:r>
          </a:p>
          <a:p>
            <a:pPr marL="342900" indent="-342900">
              <a:buFont typeface="Arial" panose="020B0604020202020204" pitchFamily="34" charset="0"/>
              <a:buChar char="•"/>
            </a:pPr>
            <a:r>
              <a:rPr lang="en-US" sz="1600" dirty="0"/>
              <a:t>II.	Athletes who swim independently in the 15 and 25yd free floatation may not also swim in the 25yd assisted swim as they do not require assistance. If they don’t swim on their back independently an appropriate third event for them would be an assisted race on their back. </a:t>
            </a:r>
          </a:p>
          <a:p>
            <a:pPr marL="342900" indent="-342900">
              <a:buFont typeface="Arial" panose="020B0604020202020204" pitchFamily="34" charset="0"/>
              <a:buChar char="•"/>
            </a:pPr>
            <a:r>
              <a:rPr lang="en-US" sz="1600" dirty="0"/>
              <a:t>III.	Each athlete is responsible for his/her own floatation device. </a:t>
            </a:r>
          </a:p>
          <a:p>
            <a:pPr marL="342900" indent="-342900">
              <a:buFont typeface="Arial" panose="020B0604020202020204" pitchFamily="34" charset="0"/>
              <a:buChar char="•"/>
            </a:pPr>
            <a:r>
              <a:rPr lang="en-US" sz="1600" dirty="0"/>
              <a:t>IV.	The device must be the body wraparound type such that is the athlete were not to be able to hold onto the device, the device would still support the athlete with his/her face out of the water. (Floatation devices such as kickboards, inner tubes, floats that wrap around the arms or NOODLES are not acceptable).</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887905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Developmental Swimming 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2.	Assisted Swims </a:t>
            </a:r>
          </a:p>
          <a:p>
            <a:pPr marL="342900" indent="-342900">
              <a:buFont typeface="Arial" panose="020B0604020202020204" pitchFamily="34" charset="0"/>
              <a:buChar char="•"/>
            </a:pPr>
            <a:r>
              <a:rPr lang="en-US" sz="2000" dirty="0"/>
              <a:t>I.	Each athlete is responsible for having his/her own coach/assistant with them in the water. </a:t>
            </a:r>
          </a:p>
          <a:p>
            <a:pPr marL="342900" indent="-342900">
              <a:buFont typeface="Arial" panose="020B0604020202020204" pitchFamily="34" charset="0"/>
              <a:buChar char="•"/>
            </a:pPr>
            <a:r>
              <a:rPr lang="en-US" sz="2000" dirty="0"/>
              <a:t>II.	The assistant may touch, guide or direct the athlete, but may not support or assist with the athlete’s forward movement. </a:t>
            </a:r>
          </a:p>
          <a:p>
            <a:pPr marL="342900" indent="-342900">
              <a:buFont typeface="Arial" panose="020B0604020202020204" pitchFamily="34" charset="0"/>
              <a:buChar char="•"/>
            </a:pPr>
            <a:r>
              <a:rPr lang="en-US" sz="2000" dirty="0"/>
              <a:t>III.	The athlete is allowed to use a flotation device (see specifications listed in section D, 2 Equipment of SOI rules). The assistant may be in the pool or on the deck.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753188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623" y="2372360"/>
            <a:ext cx="7902575" cy="1195388"/>
          </a:xfrm>
        </p:spPr>
        <p:txBody>
          <a:bodyPr/>
          <a:lstStyle/>
          <a:p>
            <a:pPr algn="ctr"/>
            <a:r>
              <a:rPr lang="en-US" dirty="0" smtClean="0"/>
              <a:t>Safety Considerations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134349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Considerations</a:t>
            </a:r>
            <a:endParaRPr lang="en-US" dirty="0"/>
          </a:p>
        </p:txBody>
      </p:sp>
      <p:sp>
        <p:nvSpPr>
          <p:cNvPr id="3" name="Content Placeholder 2"/>
          <p:cNvSpPr>
            <a:spLocks noGrp="1"/>
          </p:cNvSpPr>
          <p:nvPr>
            <p:ph idx="1"/>
          </p:nvPr>
        </p:nvSpPr>
        <p:spPr>
          <a:xfrm>
            <a:off x="544513" y="1582992"/>
            <a:ext cx="7912100" cy="4464050"/>
          </a:xfrm>
        </p:spPr>
        <p:txBody>
          <a:bodyPr/>
          <a:lstStyle/>
          <a:p>
            <a:pPr marL="342900" indent="-342900">
              <a:buFont typeface="Arial" panose="020B0604020202020204" pitchFamily="34" charset="0"/>
              <a:buChar char="•"/>
            </a:pPr>
            <a:r>
              <a:rPr lang="en-US" sz="1600" dirty="0"/>
              <a:t>All Special Olympics swimming training, recreational sessions and competition events shall be conducted in accordance with the following practices, rules and procedures in order to ensure the safety and well-being of all Special Olympics athletes, coaches and volunteers: </a:t>
            </a:r>
          </a:p>
          <a:p>
            <a:pPr marL="342900" indent="-342900">
              <a:buFont typeface="Arial" panose="020B0604020202020204" pitchFamily="34" charset="0"/>
              <a:buChar char="•"/>
            </a:pPr>
            <a:r>
              <a:rPr lang="en-US" sz="1600" dirty="0"/>
              <a:t>1.	There shall be at least one certified lifeguard on duty for every 25 swimmers in the water. </a:t>
            </a:r>
          </a:p>
          <a:p>
            <a:pPr marL="342900" indent="-342900">
              <a:buFont typeface="Arial" panose="020B0604020202020204" pitchFamily="34" charset="0"/>
              <a:buChar char="•"/>
            </a:pPr>
            <a:r>
              <a:rPr lang="en-US" sz="1600" dirty="0"/>
              <a:t>2.	The sole function of the lifeguard shall be to guard. If no relief lifeguard is available, the pool must be cleared, even for a short duration, when a lifeguard must leave the pool side. </a:t>
            </a:r>
          </a:p>
          <a:p>
            <a:pPr marL="342900" indent="-342900">
              <a:buFont typeface="Arial" panose="020B0604020202020204" pitchFamily="34" charset="0"/>
              <a:buChar char="•"/>
            </a:pPr>
            <a:r>
              <a:rPr lang="en-US" sz="1600" dirty="0"/>
              <a:t>3.	The Event Director will review the Emergency Action Plan prior to each occasion. </a:t>
            </a:r>
          </a:p>
          <a:p>
            <a:pPr marL="342900" indent="-342900">
              <a:buFont typeface="Arial" panose="020B0604020202020204" pitchFamily="34" charset="0"/>
              <a:buChar char="•"/>
            </a:pPr>
            <a:r>
              <a:rPr lang="en-US" sz="1600" dirty="0"/>
              <a:t>4.	There shall be enough coaches in accordance with FINA or program NGB guidelines. </a:t>
            </a:r>
          </a:p>
          <a:p>
            <a:pPr marL="342900" indent="-342900">
              <a:buFont typeface="Arial" panose="020B0604020202020204" pitchFamily="34" charset="0"/>
              <a:buChar char="•"/>
            </a:pPr>
            <a:r>
              <a:rPr lang="en-US" sz="1600" dirty="0"/>
              <a:t>5.	Athlete medical history forms shall be on site and relevant information shall be discussed with the lifeguard or medical personnel on duty in advance of the aquatic activity</a:t>
            </a:r>
            <a:r>
              <a:rPr lang="en-US" sz="1400" dirty="0"/>
              <a:t>.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23</a:t>
            </a:fld>
            <a:endParaRPr lang="en-US" dirty="0"/>
          </a:p>
        </p:txBody>
      </p:sp>
    </p:spTree>
    <p:extLst>
      <p:ext uri="{BB962C8B-B14F-4D97-AF65-F5344CB8AC3E}">
        <p14:creationId xmlns:p14="http://schemas.microsoft.com/office/powerpoint/2010/main" val="2961353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Considerations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6.	Pool depths must be marked and easily visible. The minimum depth of the pool for racing starts shall meet FINA or NGB specifications. </a:t>
            </a:r>
          </a:p>
          <a:p>
            <a:pPr marL="342900" indent="-342900">
              <a:buFont typeface="Arial" panose="020B0604020202020204" pitchFamily="34" charset="0"/>
              <a:buChar char="•"/>
            </a:pPr>
            <a:r>
              <a:rPr lang="en-US" sz="2000" dirty="0"/>
              <a:t>7.	It is recommended that all starting blocks meet FINA or NGB specifications. </a:t>
            </a:r>
          </a:p>
          <a:p>
            <a:pPr marL="342900" indent="-342900">
              <a:buFont typeface="Arial" panose="020B0604020202020204" pitchFamily="34" charset="0"/>
              <a:buChar char="•"/>
            </a:pPr>
            <a:r>
              <a:rPr lang="en-US" sz="2000" dirty="0"/>
              <a:t>8.	Safety lines must be in place to divide shallow and deep water areas during recreational aquatic activities. </a:t>
            </a:r>
          </a:p>
          <a:p>
            <a:pPr marL="342900" indent="-342900">
              <a:buFont typeface="Arial" panose="020B0604020202020204" pitchFamily="34" charset="0"/>
              <a:buChar char="•"/>
            </a:pPr>
            <a:r>
              <a:rPr lang="en-US" sz="2000" dirty="0"/>
              <a:t>9.	A pool facility shall not be used unless a satisfactory inspection rating is received prior to any Special Olympics participant entering the water. </a:t>
            </a:r>
          </a:p>
          <a:p>
            <a:pPr marL="342900" indent="-342900">
              <a:buFont typeface="Arial" panose="020B0604020202020204" pitchFamily="34" charset="0"/>
              <a:buChar char="•"/>
            </a:pPr>
            <a:endParaRPr lang="en-US" sz="20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24</a:t>
            </a:fld>
            <a:endParaRPr lang="en-US"/>
          </a:p>
        </p:txBody>
      </p:sp>
    </p:spTree>
    <p:extLst>
      <p:ext uri="{BB962C8B-B14F-4D97-AF65-F5344CB8AC3E}">
        <p14:creationId xmlns:p14="http://schemas.microsoft.com/office/powerpoint/2010/main" val="1777836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Considerations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10.	An athlete with Down syndrome who has been diagnosed with </a:t>
            </a:r>
            <a:r>
              <a:rPr lang="en-US" sz="2000" dirty="0" err="1"/>
              <a:t>Atlanto</a:t>
            </a:r>
            <a:r>
              <a:rPr lang="en-US" sz="2000" dirty="0"/>
              <a:t>-Axial Instability may not participate in Butterfly events, Individual Medley events, diving starts or diving. For additional information and the procedure for waiver of this restriction, please refer to Article I, Addendum F. </a:t>
            </a:r>
          </a:p>
          <a:p>
            <a:pPr marL="342900" indent="-342900">
              <a:buFont typeface="Arial" panose="020B0604020202020204" pitchFamily="34" charset="0"/>
              <a:buChar char="•"/>
            </a:pPr>
            <a:r>
              <a:rPr lang="en-US" sz="2000" dirty="0"/>
              <a:t>11.	If in the judgment of the referee or competition management an athlete’s swimming competence that the athlete is not capable of completing the race distance and may even put his/her life in danger, the referee may, with the Technical Delegate’s approval, require a test of swimming competence before the athlete is allowed to compete in any further swimming event or in any final.</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25</a:t>
            </a:fld>
            <a:endParaRPr lang="en-US"/>
          </a:p>
        </p:txBody>
      </p:sp>
    </p:spTree>
    <p:extLst>
      <p:ext uri="{BB962C8B-B14F-4D97-AF65-F5344CB8AC3E}">
        <p14:creationId xmlns:p14="http://schemas.microsoft.com/office/powerpoint/2010/main" val="406227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165096"/>
            <a:ext cx="7902575" cy="1195388"/>
          </a:xfrm>
        </p:spPr>
        <p:txBody>
          <a:bodyPr/>
          <a:lstStyle/>
          <a:p>
            <a:pPr algn="ctr"/>
            <a:r>
              <a:rPr lang="en-US" dirty="0" smtClean="0"/>
              <a:t>Emergency Action Plan</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26</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29709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Action Plan</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An Emergency Action Plan shall be in place prior to any Special Olympics participants entering the water for any reason, be it training, competition or recreation. The original plan should be written and reviewed by the staff on hand. The plan shall include the following: </a:t>
            </a:r>
          </a:p>
          <a:p>
            <a:pPr marL="342900" indent="-342900">
              <a:buFont typeface="Arial" panose="020B0604020202020204" pitchFamily="34" charset="0"/>
              <a:buChar char="•"/>
            </a:pPr>
            <a:r>
              <a:rPr lang="en-US" sz="1600" dirty="0"/>
              <a:t>1.	The procedure for obtaining emergency medical support if a medical doctor, paraprofessional or medical support is not present. </a:t>
            </a:r>
          </a:p>
          <a:p>
            <a:pPr marL="342900" indent="-342900">
              <a:buFont typeface="Arial" panose="020B0604020202020204" pitchFamily="34" charset="0"/>
              <a:buChar char="•"/>
            </a:pPr>
            <a:r>
              <a:rPr lang="en-US" sz="1600" dirty="0"/>
              <a:t>2.	The posts and areas of responsibilities for each lifeguard. </a:t>
            </a:r>
          </a:p>
          <a:p>
            <a:pPr marL="342900" indent="-342900">
              <a:buFont typeface="Arial" panose="020B0604020202020204" pitchFamily="34" charset="0"/>
              <a:buChar char="•"/>
            </a:pPr>
            <a:r>
              <a:rPr lang="en-US" sz="1600" dirty="0"/>
              <a:t>3.	The procedure for obtaining weather information or weather watch information, particularly if the event is outside. </a:t>
            </a:r>
          </a:p>
          <a:p>
            <a:pPr marL="342900" indent="-342900">
              <a:buFont typeface="Arial" panose="020B0604020202020204" pitchFamily="34" charset="0"/>
              <a:buChar char="•"/>
            </a:pPr>
            <a:r>
              <a:rPr lang="en-US" sz="1600" dirty="0"/>
              <a:t>4.	The procedure for reporting accidents. </a:t>
            </a:r>
          </a:p>
          <a:p>
            <a:pPr marL="342900" indent="-342900">
              <a:buFont typeface="Arial" panose="020B0604020202020204" pitchFamily="34" charset="0"/>
              <a:buChar char="•"/>
            </a:pPr>
            <a:r>
              <a:rPr lang="en-US" sz="1600" dirty="0"/>
              <a:t>5.	The chain of command in case of a serious accident, including who is assigned to talk to the press. </a:t>
            </a:r>
          </a:p>
          <a:p>
            <a:pPr marL="342900" indent="-342900">
              <a:buFont typeface="Arial" panose="020B0604020202020204" pitchFamily="34" charset="0"/>
              <a:buChar char="•"/>
            </a:pPr>
            <a:r>
              <a:rPr lang="en-US" sz="1600" dirty="0"/>
              <a:t>6.	The procedure for obtaining weather information particularly for Open Water swimming.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27</a:t>
            </a:fld>
            <a:endParaRPr lang="en-US"/>
          </a:p>
        </p:txBody>
      </p:sp>
    </p:spTree>
    <p:extLst>
      <p:ext uri="{BB962C8B-B14F-4D97-AF65-F5344CB8AC3E}">
        <p14:creationId xmlns:p14="http://schemas.microsoft.com/office/powerpoint/2010/main" val="1418976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393" y="2289048"/>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28</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pic>
        <p:nvPicPr>
          <p:cNvPr id="5" name="Content Placeholder 4"/>
          <p:cNvPicPr>
            <a:picLocks noGrp="1" noChangeAspect="1"/>
          </p:cNvPicPr>
          <p:nvPr>
            <p:ph idx="1"/>
          </p:nvPr>
        </p:nvPicPr>
        <p:blipFill>
          <a:blip r:embed="rId2"/>
          <a:stretch>
            <a:fillRect/>
          </a:stretch>
        </p:blipFill>
        <p:spPr>
          <a:xfrm>
            <a:off x="400534" y="2011680"/>
            <a:ext cx="8743466" cy="3759725"/>
          </a:xfrm>
          <a:prstGeom prst="rect">
            <a:avLst/>
          </a:prstGeom>
        </p:spPr>
      </p:pic>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10" y="2311400"/>
            <a:ext cx="7902575" cy="1195388"/>
          </a:xfrm>
        </p:spPr>
        <p:txBody>
          <a:bodyPr/>
          <a:lstStyle/>
          <a:p>
            <a:pPr algn="ctr"/>
            <a:r>
              <a:rPr lang="en-US" dirty="0" smtClean="0"/>
              <a:t>Uniform</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4</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83147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a:t>
            </a:r>
            <a:endParaRPr lang="en-US" dirty="0"/>
          </a:p>
        </p:txBody>
      </p:sp>
      <p:pic>
        <p:nvPicPr>
          <p:cNvPr id="5" name="Content Placeholder 4"/>
          <p:cNvPicPr>
            <a:picLocks noGrp="1" noChangeAspect="1"/>
          </p:cNvPicPr>
          <p:nvPr>
            <p:ph idx="1"/>
          </p:nvPr>
        </p:nvPicPr>
        <p:blipFill>
          <a:blip r:embed="rId2"/>
          <a:stretch>
            <a:fillRect/>
          </a:stretch>
        </p:blipFill>
        <p:spPr>
          <a:xfrm>
            <a:off x="554038" y="1781021"/>
            <a:ext cx="7562860" cy="4556657"/>
          </a:xfrm>
          <a:prstGeom prst="rect">
            <a:avLst/>
          </a:prstGeom>
        </p:spPr>
      </p:pic>
      <p:sp>
        <p:nvSpPr>
          <p:cNvPr id="4" name="Slide Number Placeholder 3"/>
          <p:cNvSpPr>
            <a:spLocks noGrp="1"/>
          </p:cNvSpPr>
          <p:nvPr>
            <p:ph type="sldNum" sz="quarter" idx="10"/>
          </p:nvPr>
        </p:nvSpPr>
        <p:spPr/>
        <p:txBody>
          <a:bodyPr/>
          <a:lstStyle/>
          <a:p>
            <a:fld id="{62FADDA2-E13B-F548-856B-05843CC20AFE}" type="slidenum">
              <a:rPr lang="en-US" smtClean="0"/>
              <a:pPr/>
              <a:t>5</a:t>
            </a:fld>
            <a:endParaRPr lang="en-US" dirty="0"/>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299208"/>
            <a:ext cx="7902575" cy="1195388"/>
          </a:xfrm>
        </p:spPr>
        <p:txBody>
          <a:bodyPr/>
          <a:lstStyle/>
          <a:p>
            <a:pPr algn="ctr"/>
            <a:r>
              <a:rPr lang="en-US" dirty="0" smtClean="0"/>
              <a:t>Race Start</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6</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272878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 Race</a:t>
            </a:r>
            <a:endParaRPr lang="en-US" dirty="0"/>
          </a:p>
        </p:txBody>
      </p:sp>
      <p:sp>
        <p:nvSpPr>
          <p:cNvPr id="3" name="Content Placeholder 2"/>
          <p:cNvSpPr>
            <a:spLocks noGrp="1"/>
          </p:cNvSpPr>
          <p:nvPr>
            <p:ph idx="1"/>
          </p:nvPr>
        </p:nvSpPr>
        <p:spPr/>
        <p:txBody>
          <a:bodyPr/>
          <a:lstStyle/>
          <a:p>
            <a:r>
              <a:rPr lang="en-US" sz="2000" dirty="0"/>
              <a:t>1.	This is the current procedure for starting a race: </a:t>
            </a:r>
          </a:p>
          <a:p>
            <a:r>
              <a:rPr lang="en-US" sz="2000" dirty="0"/>
              <a:t>I.	Clear the pool of the previous race’s swimmers and bring the new swimmers into the water. </a:t>
            </a:r>
          </a:p>
          <a:p>
            <a:r>
              <a:rPr lang="en-US" sz="2000" dirty="0"/>
              <a:t>II.	Notify the times to clear their watches. </a:t>
            </a:r>
          </a:p>
          <a:p>
            <a:r>
              <a:rPr lang="en-US" sz="2000" dirty="0" smtClean="0"/>
              <a:t>III. Using </a:t>
            </a:r>
            <a:r>
              <a:rPr lang="en-US" sz="2000" dirty="0"/>
              <a:t>the bullhorn state, “swimmers take your mark” </a:t>
            </a:r>
          </a:p>
          <a:p>
            <a:r>
              <a:rPr lang="en-US" sz="2000" dirty="0" smtClean="0"/>
              <a:t>IV. Blow </a:t>
            </a:r>
            <a:r>
              <a:rPr lang="en-US" sz="2000" dirty="0"/>
              <a:t>the whistle, as well as move your arm vertically from above your head to your waist (for any swimmers who may have hearing impairments) to indicate the start of the race.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1839950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918058"/>
            <a:ext cx="7902575" cy="1195388"/>
          </a:xfrm>
        </p:spPr>
        <p:txBody>
          <a:bodyPr/>
          <a:lstStyle/>
          <a:p>
            <a:pPr algn="ctr"/>
            <a:r>
              <a:rPr lang="en-US" sz="9600" dirty="0" smtClean="0"/>
              <a:t/>
            </a:r>
            <a:br>
              <a:rPr lang="en-US" sz="9600" dirty="0" smtClean="0"/>
            </a:br>
            <a:r>
              <a:rPr lang="en-US" sz="9600" dirty="0" smtClean="0"/>
              <a:t>General Rules</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for Swimming</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No more than 50% of your delegation may enter aquatics events. You can register athletes for 1 to 3 events (including relays). </a:t>
            </a:r>
          </a:p>
          <a:p>
            <a:pPr marL="342900" indent="-342900">
              <a:buFont typeface="Arial" panose="020B0604020202020204" pitchFamily="34" charset="0"/>
              <a:buChar char="•"/>
            </a:pPr>
            <a:r>
              <a:rPr lang="en-US" sz="1600" dirty="0"/>
              <a:t>2.	All swimming events should be timed and measured in yards. Do not convert time to meters. </a:t>
            </a:r>
          </a:p>
          <a:p>
            <a:pPr marL="342900" indent="-342900">
              <a:buFont typeface="Arial" panose="020B0604020202020204" pitchFamily="34" charset="0"/>
              <a:buChar char="•"/>
            </a:pPr>
            <a:r>
              <a:rPr lang="en-US" sz="1600" dirty="0"/>
              <a:t>3.	Each swimmer will be allowed one false start. Upon committing a second false start, that swimmer will be disqualified. In all cases where a false start occurs, the race will be recalled. Any swimmer with two false starts will not be permitted to swim. </a:t>
            </a:r>
          </a:p>
          <a:p>
            <a:pPr marL="342900" indent="-342900">
              <a:buFont typeface="Arial" panose="020B0604020202020204" pitchFamily="34" charset="0"/>
              <a:buChar char="•"/>
            </a:pPr>
            <a:r>
              <a:rPr lang="en-US" sz="1600" dirty="0"/>
              <a:t>4.	Dive starts are not allowed at Summer Games. </a:t>
            </a:r>
          </a:p>
          <a:p>
            <a:pPr marL="342900" indent="-342900">
              <a:buFont typeface="Arial" panose="020B0604020202020204" pitchFamily="34" charset="0"/>
              <a:buChar char="•"/>
            </a:pPr>
            <a:r>
              <a:rPr lang="en-US" sz="1600" dirty="0"/>
              <a:t>I.	In water starts will be utilized. </a:t>
            </a:r>
          </a:p>
          <a:p>
            <a:pPr marL="342900" indent="-342900">
              <a:buFont typeface="Arial" panose="020B0604020202020204" pitchFamily="34" charset="0"/>
              <a:buChar char="•"/>
            </a:pPr>
            <a:r>
              <a:rPr lang="en-US" sz="1600" dirty="0"/>
              <a:t>II.	Athlete shall place one hand on the end of the pool or hold the starting block with one hand. </a:t>
            </a:r>
          </a:p>
          <a:p>
            <a:pPr marL="342900" indent="-342900">
              <a:buFont typeface="Arial" panose="020B0604020202020204" pitchFamily="34" charset="0"/>
              <a:buChar char="•"/>
            </a:pPr>
            <a:r>
              <a:rPr lang="en-US" sz="1600" dirty="0"/>
              <a:t>III.	Two hands shall be used for backstroke starts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503</TotalTime>
  <Words>246</Words>
  <Application>Microsoft Office PowerPoint</Application>
  <PresentationFormat>On-screen Show (4:3)</PresentationFormat>
  <Paragraphs>133</Paragraphs>
  <Slides>28</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28</vt:i4>
      </vt:variant>
    </vt:vector>
  </HeadingPairs>
  <TitlesOfParts>
    <vt:vector size="40"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Swimming </vt:lpstr>
      <vt:lpstr>The Basics</vt:lpstr>
      <vt:lpstr>Events Offered</vt:lpstr>
      <vt:lpstr>Uniform</vt:lpstr>
      <vt:lpstr>Uniform</vt:lpstr>
      <vt:lpstr>Race Start</vt:lpstr>
      <vt:lpstr>Starting a Race</vt:lpstr>
      <vt:lpstr> General Rules</vt:lpstr>
      <vt:lpstr>General Rules for Swimming</vt:lpstr>
      <vt:lpstr>General Rules Cont. </vt:lpstr>
      <vt:lpstr>General Rules Cont. </vt:lpstr>
      <vt:lpstr>Stroke Specifications</vt:lpstr>
      <vt:lpstr>Stroke Specifications</vt:lpstr>
      <vt:lpstr>Grounds for Disqualifications</vt:lpstr>
      <vt:lpstr>Relays</vt:lpstr>
      <vt:lpstr>Relays</vt:lpstr>
      <vt:lpstr>Relays Cont.</vt:lpstr>
      <vt:lpstr>Relays Cont.</vt:lpstr>
      <vt:lpstr>Developmental Swimming Rules</vt:lpstr>
      <vt:lpstr>Developmental Swimming General Rules </vt:lpstr>
      <vt:lpstr>Developmental Swimming General Rules Cont.</vt:lpstr>
      <vt:lpstr>Safety Considerations</vt:lpstr>
      <vt:lpstr>Safety Considerations</vt:lpstr>
      <vt:lpstr>Safety Considerations Cont.</vt:lpstr>
      <vt:lpstr>Safety Considerations Cont.</vt:lpstr>
      <vt:lpstr>Emergency Action Plan</vt:lpstr>
      <vt:lpstr>Emergency Action Plan</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66</cp:revision>
  <dcterms:created xsi:type="dcterms:W3CDTF">2012-05-09T16:21:13Z</dcterms:created>
  <dcterms:modified xsi:type="dcterms:W3CDTF">2018-12-05T15:52:18Z</dcterms:modified>
</cp:coreProperties>
</file>