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26"/>
  </p:notesMasterIdLst>
  <p:handoutMasterIdLst>
    <p:handoutMasterId r:id="rId27"/>
  </p:handoutMasterIdLst>
  <p:sldIdLst>
    <p:sldId id="256" r:id="rId5"/>
    <p:sldId id="265" r:id="rId6"/>
    <p:sldId id="266" r:id="rId7"/>
    <p:sldId id="292" r:id="rId8"/>
    <p:sldId id="267" r:id="rId9"/>
    <p:sldId id="295" r:id="rId10"/>
    <p:sldId id="259" r:id="rId11"/>
    <p:sldId id="257" r:id="rId12"/>
    <p:sldId id="261" r:id="rId13"/>
    <p:sldId id="274" r:id="rId14"/>
    <p:sldId id="268" r:id="rId15"/>
    <p:sldId id="262" r:id="rId16"/>
    <p:sldId id="276" r:id="rId17"/>
    <p:sldId id="277" r:id="rId18"/>
    <p:sldId id="278" r:id="rId19"/>
    <p:sldId id="279" r:id="rId20"/>
    <p:sldId id="280" r:id="rId21"/>
    <p:sldId id="269" r:id="rId22"/>
    <p:sldId id="290" r:id="rId23"/>
    <p:sldId id="291" r:id="rId24"/>
    <p:sldId id="297"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22" autoAdjust="0"/>
    <p:restoredTop sz="94660"/>
  </p:normalViewPr>
  <p:slideViewPr>
    <p:cSldViewPr snapToGrid="0" snapToObjects="1">
      <p:cViewPr varScale="1">
        <p:scale>
          <a:sx n="94" d="100"/>
          <a:sy n="94" d="100"/>
        </p:scale>
        <p:origin x="582" y="90"/>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03591" y="2146302"/>
            <a:ext cx="7773293" cy="1470049"/>
          </a:xfrm>
        </p:spPr>
        <p:txBody>
          <a:bodyPr/>
          <a:lstStyle/>
          <a:p>
            <a:pPr algn="ctr"/>
            <a:r>
              <a:rPr lang="en-US" dirty="0" smtClean="0"/>
              <a:t>Speed </a:t>
            </a:r>
            <a:r>
              <a:rPr lang="en-US" dirty="0" smtClean="0"/>
              <a:t>Skating Official </a:t>
            </a:r>
            <a:r>
              <a:rPr lang="en-US" dirty="0"/>
              <a:t>R</a:t>
            </a:r>
            <a:r>
              <a:rPr lang="en-US" dirty="0" smtClean="0"/>
              <a:t>ules</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Rink Layout Cont.</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grpSp>
        <p:nvGrpSpPr>
          <p:cNvPr id="5" name="Group 4"/>
          <p:cNvGrpSpPr>
            <a:grpSpLocks/>
          </p:cNvGrpSpPr>
          <p:nvPr/>
        </p:nvGrpSpPr>
        <p:grpSpPr bwMode="auto">
          <a:xfrm>
            <a:off x="719656" y="1926742"/>
            <a:ext cx="6666362" cy="3274484"/>
            <a:chOff x="1062757" y="1092363"/>
            <a:chExt cx="66662" cy="32748"/>
          </a:xfrm>
        </p:grpSpPr>
        <p:pic>
          <p:nvPicPr>
            <p:cNvPr id="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2757" y="1092363"/>
              <a:ext cx="66662" cy="32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7" name="Text Box 4"/>
            <p:cNvSpPr txBox="1">
              <a:spLocks noChangeArrowheads="1"/>
            </p:cNvSpPr>
            <p:nvPr/>
          </p:nvSpPr>
          <p:spPr bwMode="auto">
            <a:xfrm>
              <a:off x="1105281" y="1101280"/>
              <a:ext cx="8572" cy="1143"/>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8" name="Text Box 5"/>
            <p:cNvSpPr txBox="1">
              <a:spLocks noChangeArrowheads="1"/>
            </p:cNvSpPr>
            <p:nvPr/>
          </p:nvSpPr>
          <p:spPr bwMode="auto">
            <a:xfrm>
              <a:off x="1100994" y="1113853"/>
              <a:ext cx="10002" cy="2286"/>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9" name="Text Box 6"/>
            <p:cNvSpPr txBox="1">
              <a:spLocks noChangeArrowheads="1"/>
            </p:cNvSpPr>
            <p:nvPr/>
          </p:nvSpPr>
          <p:spPr bwMode="auto">
            <a:xfrm>
              <a:off x="1104138" y="1112710"/>
              <a:ext cx="1714" cy="1429"/>
            </a:xfrm>
            <a:prstGeom prst="rect">
              <a:avLst/>
            </a:prstGeom>
            <a:solidFill>
              <a:srgbClr val="FFFFFF"/>
            </a:solidFill>
            <a:ln>
              <a:noFill/>
            </a:ln>
            <a:effectLst/>
            <a:extLst>
              <a:ext uri="{91240B29-F687-4F45-9708-019B960494DF}">
                <a14:hiddenLine xmlns:a14="http://schemas.microsoft.com/office/drawing/2010/main" w="9525" algn="in">
                  <a:solidFill>
                    <a:schemeClr val="dk1">
                      <a:lumMod val="0"/>
                      <a:lumOff val="0"/>
                    </a:schemeClr>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rot="0" vert="horz" wrap="square" lIns="36576" tIns="36576" rIns="36576" bIns="36576" anchor="t" anchorCtr="0" upright="1">
              <a:noAutofit/>
            </a:bodyPr>
            <a:lstStyle/>
            <a:p>
              <a:pPr marL="0" marR="0">
                <a:lnSpc>
                  <a:spcPct val="107000"/>
                </a:lnSpc>
                <a:spcBef>
                  <a:spcPts val="0"/>
                </a:spcBef>
                <a:spcAft>
                  <a:spcPts val="800"/>
                </a:spcAft>
              </a:pPr>
              <a:r>
                <a:rPr lang="en-US" sz="1100">
                  <a:effectLst/>
                  <a:latin typeface="Calibri" panose="020F0502020204030204" pitchFamily="34" charset="0"/>
                  <a:ea typeface="Calibri" panose="020F0502020204030204" pitchFamily="34" charset="0"/>
                  <a:cs typeface="Times New Roman" panose="02020603050405020304" pitchFamily="18" charset="0"/>
                </a:rPr>
                <a:t> </a:t>
              </a:r>
            </a:p>
          </p:txBody>
        </p:sp>
      </p:grpSp>
    </p:spTree>
    <p:extLst>
      <p:ext uri="{BB962C8B-B14F-4D97-AF65-F5344CB8AC3E}">
        <p14:creationId xmlns:p14="http://schemas.microsoft.com/office/powerpoint/2010/main" val="345091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4513" y="2120014"/>
            <a:ext cx="7902575" cy="1195388"/>
          </a:xfrm>
        </p:spPr>
        <p:txBody>
          <a:bodyPr/>
          <a:lstStyle/>
          <a:p>
            <a:pPr algn="ctr"/>
            <a:r>
              <a:rPr lang="en-US" dirty="0" smtClean="0"/>
              <a:t>General Rules</a:t>
            </a:r>
            <a:endParaRPr lang="en-US"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11</a:t>
            </a:fld>
            <a:endParaRPr lang="en-US" dirty="0">
              <a:latin typeface="Ubuntu"/>
              <a:cs typeface="Ubuntu"/>
            </a:endParaRPr>
          </a:p>
        </p:txBody>
      </p:sp>
    </p:spTree>
    <p:extLst>
      <p:ext uri="{BB962C8B-B14F-4D97-AF65-F5344CB8AC3E}">
        <p14:creationId xmlns:p14="http://schemas.microsoft.com/office/powerpoint/2010/main" val="85251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Rules</a:t>
            </a:r>
            <a:endParaRPr lang="en-US" b="1" dirty="0"/>
          </a:p>
        </p:txBody>
      </p:sp>
      <p:sp>
        <p:nvSpPr>
          <p:cNvPr id="3" name="Content Placeholder 2"/>
          <p:cNvSpPr>
            <a:spLocks noGrp="1"/>
          </p:cNvSpPr>
          <p:nvPr>
            <p:ph idx="1"/>
          </p:nvPr>
        </p:nvSpPr>
        <p:spPr>
          <a:xfrm>
            <a:off x="544513" y="1741487"/>
            <a:ext cx="7912100" cy="4563619"/>
          </a:xfrm>
        </p:spPr>
        <p:txBody>
          <a:bodyPr>
            <a:noAutofit/>
          </a:bodyPr>
          <a:lstStyle/>
          <a:p>
            <a:pPr marL="342900" indent="-342900">
              <a:buFont typeface="Arial" panose="020B0604020202020204" pitchFamily="34" charset="0"/>
              <a:buChar char="•"/>
            </a:pPr>
            <a:r>
              <a:rPr lang="en-US" dirty="0"/>
              <a:t>Speed Skaters must go to the middle of the rink to stop. A skater who uses the wall to maintain balance or to assist in propelling oneself forward is considered assistance and will be disqualified. </a:t>
            </a:r>
          </a:p>
          <a:p>
            <a:pPr marL="342900" indent="-342900">
              <a:buFont typeface="Arial" panose="020B0604020202020204" pitchFamily="34" charset="0"/>
              <a:buChar char="•"/>
            </a:pPr>
            <a:endParaRPr lang="en-US" sz="1400" dirty="0" smtClean="0"/>
          </a:p>
          <a:p>
            <a:pPr marL="342900" indent="-342900">
              <a:buAutoNum type="arabicPeriod" startAt="2"/>
            </a:pPr>
            <a:endParaRPr lang="en-US" sz="1400" dirty="0" smtClean="0"/>
          </a:p>
          <a:p>
            <a:pPr marL="0" indent="0">
              <a:buNone/>
            </a:pPr>
            <a:endParaRPr lang="en-US" sz="1400" dirty="0"/>
          </a:p>
          <a:p>
            <a:pPr marL="0" indent="0">
              <a:buNone/>
            </a:pPr>
            <a:endParaRPr lang="en-US" sz="1400" dirty="0"/>
          </a:p>
        </p:txBody>
      </p:sp>
      <p:sp>
        <p:nvSpPr>
          <p:cNvPr id="4" name="Slide Number Placeholder 3"/>
          <p:cNvSpPr>
            <a:spLocks noGrp="1"/>
          </p:cNvSpPr>
          <p:nvPr>
            <p:ph type="sldNum" sz="quarter" idx="10"/>
          </p:nvPr>
        </p:nvSpPr>
        <p:spPr/>
        <p:txBody>
          <a:bodyPr/>
          <a:lstStyle/>
          <a:p>
            <a:fld id="{F4B88F72-1EA4-FE40-A5CA-BD0111E6622B}" type="slidenum">
              <a:rPr lang="en-US"/>
              <a:pPr/>
              <a:t>12</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238247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Equipment</a:t>
            </a:r>
            <a:endParaRPr lang="en-US" dirty="0"/>
          </a:p>
        </p:txBody>
      </p:sp>
      <p:sp>
        <p:nvSpPr>
          <p:cNvPr id="3" name="Content Placeholder 2"/>
          <p:cNvSpPr>
            <a:spLocks noGrp="1"/>
          </p:cNvSpPr>
          <p:nvPr>
            <p:ph idx="1"/>
          </p:nvPr>
        </p:nvSpPr>
        <p:spPr/>
        <p:txBody>
          <a:bodyPr/>
          <a:lstStyle/>
          <a:p>
            <a:endParaRPr lang="en-US" dirty="0"/>
          </a:p>
          <a:p>
            <a:pPr lvl="1"/>
            <a:r>
              <a:rPr lang="en-US" sz="2800" dirty="0"/>
              <a:t>A start pistol or whistle shall be used to begin each race. False starts will require a restart.  </a:t>
            </a:r>
            <a:endParaRPr lang="en-US" sz="2400" dirty="0"/>
          </a:p>
          <a:p>
            <a:pPr lvl="1"/>
            <a:r>
              <a:rPr lang="en-US" sz="2800" dirty="0"/>
              <a:t>For hearing impaired skaters, dropping a hand or flag shall accompany the sound of the gun.</a:t>
            </a:r>
            <a:endParaRPr lang="en-US" sz="2400" dirty="0"/>
          </a:p>
          <a:p>
            <a:pPr marL="342900" indent="-34290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a:p>
        </p:txBody>
      </p:sp>
    </p:spTree>
    <p:extLst>
      <p:ext uri="{BB962C8B-B14F-4D97-AF65-F5344CB8AC3E}">
        <p14:creationId xmlns:p14="http://schemas.microsoft.com/office/powerpoint/2010/main" val="4236251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 Markers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Moveable markers of rubber or other suitable material shall be used to mark the </a:t>
            </a:r>
            <a:r>
              <a:rPr lang="en-US" dirty="0" smtClean="0"/>
              <a:t>track</a:t>
            </a:r>
          </a:p>
          <a:p>
            <a:pPr marL="342900" indent="-342900">
              <a:buFont typeface="Arial" panose="020B0604020202020204" pitchFamily="34" charset="0"/>
              <a:buChar char="•"/>
            </a:pPr>
            <a:r>
              <a:rPr lang="en-US" sz="2800" dirty="0" smtClean="0"/>
              <a:t>No </a:t>
            </a:r>
            <a:r>
              <a:rPr lang="en-US" sz="2800" dirty="0"/>
              <a:t>track markers shall be of such size and width, or be fixed to the ice, so that they will not move freely if they are struck by a skater. </a:t>
            </a:r>
            <a:endParaRPr lang="en-US" sz="2400"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1866560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Race Start</a:t>
            </a:r>
            <a:endParaRPr lang="en-US" dirty="0"/>
          </a:p>
        </p:txBody>
      </p:sp>
      <p:sp>
        <p:nvSpPr>
          <p:cNvPr id="3" name="Content Placeholder 2"/>
          <p:cNvSpPr>
            <a:spLocks noGrp="1"/>
          </p:cNvSpPr>
          <p:nvPr>
            <p:ph idx="1"/>
          </p:nvPr>
        </p:nvSpPr>
        <p:spPr/>
        <p:txBody>
          <a:bodyPr/>
          <a:lstStyle/>
          <a:p>
            <a:endParaRPr lang="en-US" dirty="0"/>
          </a:p>
          <a:p>
            <a:pPr lvl="1"/>
            <a:r>
              <a:rPr lang="en-US" sz="2000" dirty="0"/>
              <a:t>All skaters shall start a race with both skates behind the start line.  A speed skater shall finish the race when the blade of one of his/her skates first crosses the finish line after completing the appropriate number of laps in the race</a:t>
            </a:r>
            <a:r>
              <a:rPr lang="en-US" sz="2000" dirty="0" smtClean="0"/>
              <a:t>.</a:t>
            </a:r>
          </a:p>
          <a:p>
            <a:pPr lvl="1"/>
            <a:r>
              <a:rPr lang="en-US" dirty="0"/>
              <a:t>If a skater is interfered with and falls before the first apex block after the starting line, the skaters may be called back to make a new start. </a:t>
            </a:r>
            <a:endParaRPr lang="en-US" sz="2000" dirty="0" smtClean="0"/>
          </a:p>
          <a:p>
            <a:pPr lvl="1"/>
            <a:endParaRPr lang="en-US" sz="2000" dirty="0"/>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15</a:t>
            </a:fld>
            <a:endParaRPr lang="en-US"/>
          </a:p>
        </p:txBody>
      </p:sp>
    </p:spTree>
    <p:extLst>
      <p:ext uri="{BB962C8B-B14F-4D97-AF65-F5344CB8AC3E}">
        <p14:creationId xmlns:p14="http://schemas.microsoft.com/office/powerpoint/2010/main" val="1602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Race Start Cont. </a:t>
            </a:r>
            <a:endParaRPr lang="en-US" dirty="0"/>
          </a:p>
        </p:txBody>
      </p:sp>
      <p:sp>
        <p:nvSpPr>
          <p:cNvPr id="3" name="Content Placeholder 2"/>
          <p:cNvSpPr>
            <a:spLocks noGrp="1"/>
          </p:cNvSpPr>
          <p:nvPr>
            <p:ph idx="1"/>
          </p:nvPr>
        </p:nvSpPr>
        <p:spPr/>
        <p:txBody>
          <a:bodyPr/>
          <a:lstStyle/>
          <a:p>
            <a:endParaRPr lang="en-US" dirty="0"/>
          </a:p>
          <a:p>
            <a:pPr lvl="1"/>
            <a:r>
              <a:rPr lang="en-US" sz="2800" dirty="0"/>
              <a:t>The starter shall position himself/herself in front of the start line in such a way that he/she is clearly visible and distinguishable as the starter to all skaters starting the race.  </a:t>
            </a:r>
            <a:endParaRPr lang="en-US" sz="2400" dirty="0"/>
          </a:p>
          <a:p>
            <a:pPr lvl="1"/>
            <a:r>
              <a:rPr lang="en-US" sz="2800" dirty="0"/>
              <a:t>Races shall not start until the gun is fired or the whistle is blown. Skaters making two false starts shall be disqualified.</a:t>
            </a:r>
            <a:endParaRPr lang="en-US" sz="2400"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16</a:t>
            </a:fld>
            <a:endParaRPr lang="en-US"/>
          </a:p>
        </p:txBody>
      </p:sp>
    </p:spTree>
    <p:extLst>
      <p:ext uri="{BB962C8B-B14F-4D97-AF65-F5344CB8AC3E}">
        <p14:creationId xmlns:p14="http://schemas.microsoft.com/office/powerpoint/2010/main" val="4232009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Command</a:t>
            </a:r>
            <a:endParaRPr lang="en-US" dirty="0"/>
          </a:p>
        </p:txBody>
      </p:sp>
      <p:sp>
        <p:nvSpPr>
          <p:cNvPr id="3" name="Content Placeholder 2"/>
          <p:cNvSpPr>
            <a:spLocks noGrp="1"/>
          </p:cNvSpPr>
          <p:nvPr>
            <p:ph idx="1"/>
          </p:nvPr>
        </p:nvSpPr>
        <p:spPr/>
        <p:txBody>
          <a:bodyPr/>
          <a:lstStyle/>
          <a:p>
            <a:pPr marL="457200" lvl="0" indent="-457200">
              <a:buFont typeface="+mj-lt"/>
              <a:buAutoNum type="arabicPeriod"/>
            </a:pPr>
            <a:r>
              <a:rPr lang="en-US" dirty="0" smtClean="0"/>
              <a:t>"</a:t>
            </a:r>
            <a:r>
              <a:rPr lang="en-US" dirty="0"/>
              <a:t>Go to the start" (skaters step to start line and place skaters behind the start line),</a:t>
            </a:r>
          </a:p>
          <a:p>
            <a:pPr marL="457200" lvl="0" indent="-457200">
              <a:buFont typeface="+mj-lt"/>
              <a:buAutoNum type="arabicPeriod"/>
            </a:pPr>
            <a:r>
              <a:rPr lang="en-US" dirty="0"/>
              <a:t>"Ready" (skaters get down into start position),</a:t>
            </a:r>
          </a:p>
          <a:p>
            <a:pPr marL="457200" lvl="0" indent="-457200">
              <a:buFont typeface="+mj-lt"/>
              <a:buAutoNum type="arabicPeriod"/>
            </a:pPr>
            <a:r>
              <a:rPr lang="en-US" dirty="0"/>
              <a:t>Signal the start of the race with the firing of a start pistol or blowing a whistle.</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a:p>
        </p:txBody>
      </p:sp>
    </p:spTree>
    <p:extLst>
      <p:ext uri="{BB962C8B-B14F-4D97-AF65-F5344CB8AC3E}">
        <p14:creationId xmlns:p14="http://schemas.microsoft.com/office/powerpoint/2010/main" val="393506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4513" y="2120014"/>
            <a:ext cx="7902575" cy="1195388"/>
          </a:xfrm>
        </p:spPr>
        <p:txBody>
          <a:bodyPr/>
          <a:lstStyle/>
          <a:p>
            <a:pPr algn="ctr"/>
            <a:r>
              <a:rPr lang="en-US" dirty="0" smtClean="0"/>
              <a:t>Unified Speed Skating Rules</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18</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Unified Speed Skating Rules</a:t>
            </a:r>
            <a:endParaRPr lang="en-US" dirty="0"/>
          </a:p>
        </p:txBody>
      </p:sp>
      <p:sp>
        <p:nvSpPr>
          <p:cNvPr id="3" name="Content Placeholder 2"/>
          <p:cNvSpPr>
            <a:spLocks noGrp="1"/>
          </p:cNvSpPr>
          <p:nvPr>
            <p:ph idx="1"/>
          </p:nvPr>
        </p:nvSpPr>
        <p:spPr>
          <a:xfrm>
            <a:off x="544513" y="1412777"/>
            <a:ext cx="7912100" cy="4464050"/>
          </a:xfrm>
        </p:spPr>
        <p:txBody>
          <a:bodyPr/>
          <a:lstStyle/>
          <a:p>
            <a:pPr marL="342900" indent="-342900">
              <a:buFont typeface="Arial" panose="020B0604020202020204" pitchFamily="34" charset="0"/>
              <a:buChar char="•"/>
            </a:pPr>
            <a:r>
              <a:rPr lang="en-US" dirty="0"/>
              <a:t>Each team shall consist of two Special Olympics Athletes and two Unified Sports® Partners. </a:t>
            </a:r>
          </a:p>
          <a:p>
            <a:pPr marL="342900" indent="-342900">
              <a:buFont typeface="Arial" panose="020B0604020202020204" pitchFamily="34" charset="0"/>
              <a:buChar char="•"/>
            </a:pPr>
            <a:r>
              <a:rPr lang="en-US" dirty="0"/>
              <a:t>Each team member must skate a minimum of three laps. The last two laps must be skated by a single skater that will be an Athlete member of the team. </a:t>
            </a:r>
          </a:p>
          <a:p>
            <a:pPr marL="342900" indent="-342900">
              <a:buFont typeface="Arial" panose="020B0604020202020204" pitchFamily="34" charset="0"/>
              <a:buChar char="•"/>
            </a:pPr>
            <a:r>
              <a:rPr lang="en-US" dirty="0"/>
              <a:t>Each team shall be clearly identified by wearing the same uniform or by wearing the same color </a:t>
            </a:r>
            <a:r>
              <a:rPr lang="en-US" dirty="0" err="1"/>
              <a:t>pinnie</a:t>
            </a:r>
            <a:r>
              <a:rPr lang="en-US" dirty="0"/>
              <a:t> vest or helmet bib.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19</a:t>
            </a:fld>
            <a:endParaRPr lang="en-US"/>
          </a:p>
        </p:txBody>
      </p:sp>
    </p:spTree>
    <p:extLst>
      <p:ext uri="{BB962C8B-B14F-4D97-AF65-F5344CB8AC3E}">
        <p14:creationId xmlns:p14="http://schemas.microsoft.com/office/powerpoint/2010/main" val="938539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a:t>
            </a:r>
            <a:r>
              <a:rPr lang="en-US" b="1" dirty="0" smtClean="0">
                <a:solidFill>
                  <a:schemeClr val="bg1"/>
                </a:solidFill>
              </a:rPr>
              <a:t>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sp>
        <p:nvSpPr>
          <p:cNvPr id="8" name="TextBox 7"/>
          <p:cNvSpPr txBox="1"/>
          <p:nvPr/>
        </p:nvSpPr>
        <p:spPr>
          <a:xfrm>
            <a:off x="384586" y="5572759"/>
            <a:ext cx="2806996" cy="923330"/>
          </a:xfrm>
          <a:prstGeom prst="rect">
            <a:avLst/>
          </a:prstGeom>
          <a:noFill/>
        </p:spPr>
        <p:txBody>
          <a:bodyPr wrap="square" rtlCol="0">
            <a:spAutoFit/>
          </a:bodyPr>
          <a:lstStyle/>
          <a:p>
            <a:r>
              <a:rPr lang="en-US" dirty="0" smtClean="0"/>
              <a:t>“Let me win, but if I cannot win, let me be brave in the attempt.”</a:t>
            </a:r>
            <a:endParaRPr lang="en-US" dirty="0"/>
          </a:p>
        </p:txBody>
      </p:sp>
      <p:pic>
        <p:nvPicPr>
          <p:cNvPr id="9" name="Picture Placeholder 8"/>
          <p:cNvPicPr>
            <a:picLocks noGrp="1"/>
          </p:cNvPicPr>
          <p:nvPr>
            <p:ph type="pic" idx="1"/>
          </p:nvPr>
        </p:nvPicPr>
        <p:blipFill rotWithShape="1">
          <a:blip r:embed="rId2" cstate="print">
            <a:extLst>
              <a:ext uri="{28A0092B-C50C-407E-A947-70E740481C1C}">
                <a14:useLocalDpi xmlns:a14="http://schemas.microsoft.com/office/drawing/2010/main" val="0"/>
              </a:ext>
            </a:extLst>
          </a:blip>
          <a:srcRect l="4396" r="4396"/>
          <a:stretch/>
        </p:blipFill>
        <p:spPr bwMode="auto">
          <a:xfrm>
            <a:off x="176469" y="128259"/>
            <a:ext cx="8791061" cy="6436217"/>
          </a:xfrm>
          <a:prstGeom prst="rect">
            <a:avLst/>
          </a:prstGeom>
          <a:ln w="228600" cap="sq" cmpd="thickThin">
            <a:solidFill>
              <a:srgbClr val="000000"/>
            </a:solidFill>
            <a:prstDash val="solid"/>
            <a:miter lim="800000"/>
          </a:ln>
          <a:effectLst>
            <a:innerShdw blurRad="76200">
              <a:srgbClr val="000000"/>
            </a:innerShdw>
          </a:effectLst>
          <a:extLst>
            <a:ext uri="{53640926-AAD7-44D8-BBD7-CCE9431645EC}">
              <a14:shadowObscured xmlns:a14="http://schemas.microsoft.com/office/drawing/2010/main"/>
            </a:ext>
          </a:extLst>
        </p:spPr>
      </p:pic>
      <p:sp>
        <p:nvSpPr>
          <p:cNvPr id="2" name="Rectangle 1"/>
          <p:cNvSpPr/>
          <p:nvPr/>
        </p:nvSpPr>
        <p:spPr>
          <a:xfrm>
            <a:off x="384586" y="5111306"/>
            <a:ext cx="4572000" cy="646331"/>
          </a:xfrm>
          <a:prstGeom prst="rect">
            <a:avLst/>
          </a:prstGeom>
        </p:spPr>
        <p:txBody>
          <a:bodyPr>
            <a:spAutoFit/>
          </a:bodyPr>
          <a:lstStyle/>
          <a:p>
            <a:r>
              <a:rPr lang="en-US" dirty="0"/>
              <a:t>“Let me win, but if I cannot win, let me be brave in the attempt.”</a:t>
            </a:r>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Unified Speed Skating 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 </a:t>
            </a:r>
            <a:r>
              <a:rPr lang="en-US" dirty="0"/>
              <a:t>The relay zone will be between the blue hockey zone </a:t>
            </a:r>
            <a:endParaRPr lang="en-US" dirty="0" smtClean="0"/>
          </a:p>
          <a:p>
            <a:pPr marL="342900" lvl="0" indent="-342900">
              <a:buFont typeface="Arial" panose="020B0604020202020204" pitchFamily="34" charset="0"/>
              <a:buChar char="•"/>
            </a:pPr>
            <a:r>
              <a:rPr lang="en-US" dirty="0"/>
              <a:t>The relay may be by either push start or tag of hand. </a:t>
            </a:r>
          </a:p>
          <a:p>
            <a:pPr marL="342900" indent="-342900">
              <a:buFont typeface="Arial" panose="020B0604020202020204" pitchFamily="34" charset="0"/>
              <a:buChar char="•"/>
            </a:pPr>
            <a:r>
              <a:rPr lang="en-US" dirty="0"/>
              <a:t>No other personnel, other than the referees, will be on the ice to allow the infield of the track to be used for marshaling and pacing for relay exchanges</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20</a:t>
            </a:fld>
            <a:endParaRPr lang="en-US"/>
          </a:p>
        </p:txBody>
      </p:sp>
    </p:spTree>
    <p:extLst>
      <p:ext uri="{BB962C8B-B14F-4D97-AF65-F5344CB8AC3E}">
        <p14:creationId xmlns:p14="http://schemas.microsoft.com/office/powerpoint/2010/main" val="2241717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2190" y="2585015"/>
            <a:ext cx="7773293" cy="1470049"/>
          </a:xfrm>
        </p:spPr>
        <p:txBody>
          <a:bodyPr/>
          <a:lstStyle/>
          <a:p>
            <a:pPr algn="ctr"/>
            <a:r>
              <a:rPr lang="en-US" dirty="0" smtClean="0"/>
              <a:t>Thank you!</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21</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558227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 </a:t>
            </a:r>
          </a:p>
          <a:p>
            <a:pPr marL="0" indent="0">
              <a:spcBef>
                <a:spcPts val="844"/>
              </a:spcBef>
              <a:defRPr/>
            </a:pPr>
            <a:r>
              <a:rPr lang="en-US" dirty="0" smtClean="0"/>
              <a:t>	December – February</a:t>
            </a:r>
          </a:p>
          <a:p>
            <a:pPr marL="0" indent="0">
              <a:spcBef>
                <a:spcPts val="844"/>
              </a:spcBef>
              <a:defRPr/>
            </a:pPr>
            <a:r>
              <a:rPr lang="en-US" dirty="0"/>
              <a:t>	</a:t>
            </a:r>
          </a:p>
          <a:p>
            <a:pPr marL="342900" indent="-342900">
              <a:spcBef>
                <a:spcPts val="844"/>
              </a:spcBef>
              <a:buFont typeface="Arial"/>
              <a:buChar char="•"/>
              <a:defRPr/>
            </a:pPr>
            <a:r>
              <a:rPr lang="en-US" dirty="0"/>
              <a:t>Culminating State Events: </a:t>
            </a:r>
          </a:p>
          <a:p>
            <a:pPr marL="0" indent="0">
              <a:spcBef>
                <a:spcPts val="844"/>
              </a:spcBef>
              <a:defRPr/>
            </a:pPr>
            <a:r>
              <a:rPr lang="en-US" dirty="0" smtClean="0"/>
              <a:t>	State </a:t>
            </a:r>
            <a:r>
              <a:rPr lang="en-US" dirty="0"/>
              <a:t>Winter Games</a:t>
            </a:r>
          </a:p>
          <a:p>
            <a:pPr marL="342900" indent="-342900">
              <a:spcBef>
                <a:spcPts val="844"/>
              </a:spcBef>
              <a:buFont typeface="Arial"/>
              <a:buChar char="•"/>
              <a:defRPr/>
            </a:pPr>
            <a:endParaRPr lang="en-US" dirty="0"/>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 </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sp>
        <p:nvSpPr>
          <p:cNvPr id="3" name="Content Placeholder 2"/>
          <p:cNvSpPr>
            <a:spLocks noGrp="1"/>
          </p:cNvSpPr>
          <p:nvPr>
            <p:ph idx="1"/>
          </p:nvPr>
        </p:nvSpPr>
        <p:spPr>
          <a:xfrm>
            <a:off x="544513" y="1539469"/>
            <a:ext cx="7912100" cy="4464050"/>
          </a:xfrm>
        </p:spPr>
        <p:txBody>
          <a:bodyPr/>
          <a:lstStyle/>
          <a:p>
            <a:r>
              <a:rPr lang="en-US" dirty="0"/>
              <a:t>100-meter </a:t>
            </a:r>
          </a:p>
          <a:p>
            <a:r>
              <a:rPr lang="en-US" dirty="0"/>
              <a:t>300-meter </a:t>
            </a:r>
          </a:p>
          <a:p>
            <a:r>
              <a:rPr lang="en-US" dirty="0"/>
              <a:t>500-meter </a:t>
            </a:r>
          </a:p>
          <a:p>
            <a:r>
              <a:rPr lang="en-US" dirty="0"/>
              <a:t>800-meter </a:t>
            </a:r>
          </a:p>
          <a:p>
            <a:r>
              <a:rPr lang="en-US" dirty="0"/>
              <a:t>3000-meter Unified Relay</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4</a:t>
            </a:fld>
            <a:endParaRPr lang="en-US"/>
          </a:p>
        </p:txBody>
      </p:sp>
    </p:spTree>
    <p:extLst>
      <p:ext uri="{BB962C8B-B14F-4D97-AF65-F5344CB8AC3E}">
        <p14:creationId xmlns:p14="http://schemas.microsoft.com/office/powerpoint/2010/main" val="1524820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Uniform Guidelines and Equipment</a:t>
            </a:r>
            <a:endParaRPr lang="en-US" b="1"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
        <p:nvSpPr>
          <p:cNvPr id="5" name="Content Placeholder 4"/>
          <p:cNvSpPr>
            <a:spLocks noGrp="1"/>
          </p:cNvSpPr>
          <p:nvPr>
            <p:ph idx="1"/>
          </p:nvPr>
        </p:nvSpPr>
        <p:spPr/>
        <p:txBody>
          <a:bodyPr/>
          <a:lstStyle/>
          <a:p>
            <a:pPr marL="342900" indent="-342900">
              <a:buFont typeface="Arial" panose="020B0604020202020204" pitchFamily="34" charset="0"/>
              <a:buChar char="•"/>
            </a:pPr>
            <a:r>
              <a:rPr lang="en-US" sz="2000" dirty="0"/>
              <a:t>All speed skaters will wear long-sleeved uniforms, knee pads, shin guards, and cut resistant throat protectors, cut resistant and no protrusions (which might get caught on a blade) gloves/mittens of a protective nature, and an approved safety helmet with a hard shell and chin strap. </a:t>
            </a:r>
          </a:p>
          <a:p>
            <a:pPr marL="342900" indent="-342900">
              <a:buFont typeface="Arial" panose="020B0604020202020204" pitchFamily="34" charset="0"/>
              <a:buChar char="•"/>
            </a:pPr>
            <a:r>
              <a:rPr lang="en-US" sz="2000" dirty="0"/>
              <a:t>All helmets must be an ISU approved helmet and be free of protrusions</a:t>
            </a:r>
          </a:p>
          <a:p>
            <a:pPr marL="342900" indent="-342900">
              <a:buFont typeface="Arial" panose="020B0604020202020204" pitchFamily="34" charset="0"/>
              <a:buChar char="•"/>
            </a:pPr>
            <a:r>
              <a:rPr lang="en-US" sz="2000" dirty="0"/>
              <a:t>Skates: Speed skaters should wear speed skates. In the event speed skates are not available to the athlete, hockey skates may be used. Figure skates and </a:t>
            </a:r>
            <a:r>
              <a:rPr lang="en-US" sz="2000" dirty="0" err="1"/>
              <a:t>Klap</a:t>
            </a:r>
            <a:r>
              <a:rPr lang="en-US" sz="2000" dirty="0"/>
              <a:t> style speed skate blades are not permitted.</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Guideline and Equipment Cont.</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All competitors must wear competition numbers for both time trial and final races.</a:t>
            </a:r>
          </a:p>
          <a:p>
            <a:pPr marL="457200" indent="-457200">
              <a:buFont typeface="Arial" panose="020B0604020202020204" pitchFamily="34" charset="0"/>
              <a:buChar char="•"/>
            </a:pPr>
            <a:r>
              <a:rPr lang="en-US" dirty="0"/>
              <a:t>Competition equipment, such as skates, must pass all appropriate safety guidelines. </a:t>
            </a:r>
            <a:endParaRPr lang="en-US" dirty="0" smtClean="0"/>
          </a:p>
          <a:p>
            <a:pPr marL="457200" indent="-457200">
              <a:buFont typeface="Arial" panose="020B0604020202020204" pitchFamily="34" charset="0"/>
              <a:buChar char="•"/>
            </a:pPr>
            <a:r>
              <a:rPr lang="en-US" dirty="0"/>
              <a:t>Jewelry, and denim may not be worn during competition or practice. Headwear for religious or medical reasons are acceptable but must be brought to the attention of the Games Director prior to competition. </a:t>
            </a:r>
          </a:p>
          <a:p>
            <a:pPr marL="457200" indent="-4572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a:p>
        </p:txBody>
      </p:sp>
    </p:spTree>
    <p:extLst>
      <p:ext uri="{BB962C8B-B14F-4D97-AF65-F5344CB8AC3E}">
        <p14:creationId xmlns:p14="http://schemas.microsoft.com/office/powerpoint/2010/main" val="4105042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9600" dirty="0" smtClean="0"/>
              <a:t/>
            </a:r>
            <a:br>
              <a:rPr lang="en-US" sz="9600" dirty="0" smtClean="0"/>
            </a:br>
            <a:r>
              <a:rPr lang="en-US" sz="9600" dirty="0" smtClean="0"/>
              <a:t>Course Layout</a:t>
            </a:r>
            <a:endParaRPr lang="en-US" sz="96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7</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Rink Layout</a:t>
            </a:r>
            <a:endParaRPr lang="en-US" dirty="0"/>
          </a:p>
        </p:txBody>
      </p:sp>
      <p:sp>
        <p:nvSpPr>
          <p:cNvPr id="3" name="Content Placeholder 2"/>
          <p:cNvSpPr>
            <a:spLocks noGrp="1"/>
          </p:cNvSpPr>
          <p:nvPr>
            <p:ph idx="1"/>
          </p:nvPr>
        </p:nvSpPr>
        <p:spPr>
          <a:xfrm>
            <a:off x="544513" y="1582000"/>
            <a:ext cx="5633003" cy="4464050"/>
          </a:xfrm>
        </p:spPr>
        <p:txBody>
          <a:bodyPr/>
          <a:lstStyle/>
          <a:p>
            <a:pPr marL="342900" indent="-342900">
              <a:buFont typeface="Arial" panose="020B0604020202020204" pitchFamily="34" charset="0"/>
              <a:buChar char="•"/>
            </a:pPr>
            <a:r>
              <a:rPr lang="en-US" dirty="0"/>
              <a:t>The track shall be set on an ice rink with a minimum length of 56.38 m and a minimum width of 25.90 m.</a:t>
            </a:r>
          </a:p>
          <a:p>
            <a:pPr marL="342900" lvl="0" indent="-342900">
              <a:buFont typeface="Arial" panose="020B0604020202020204" pitchFamily="34" charset="0"/>
              <a:buChar char="•"/>
            </a:pPr>
            <a:r>
              <a:rPr lang="en-US" dirty="0"/>
              <a:t>If a 111-meter track is used the distance and laps are:</a:t>
            </a:r>
          </a:p>
          <a:p>
            <a:pPr marL="0" indent="0"/>
            <a:r>
              <a:rPr lang="en-US" sz="2000" dirty="0" smtClean="0"/>
              <a:t>	1 </a:t>
            </a:r>
            <a:r>
              <a:rPr lang="en-US" sz="2000" dirty="0"/>
              <a:t>lap = 111 m</a:t>
            </a:r>
          </a:p>
          <a:p>
            <a:pPr marL="0" indent="0"/>
            <a:r>
              <a:rPr lang="en-US" sz="2000" dirty="0" smtClean="0"/>
              <a:t>	3 </a:t>
            </a:r>
            <a:r>
              <a:rPr lang="en-US" sz="2000" dirty="0"/>
              <a:t>laps = 333 m</a:t>
            </a:r>
          </a:p>
          <a:p>
            <a:pPr marL="0" indent="0"/>
            <a:r>
              <a:rPr lang="en-US" sz="2000" dirty="0" smtClean="0"/>
              <a:t>	4.5 </a:t>
            </a:r>
            <a:r>
              <a:rPr lang="en-US" sz="2000" dirty="0"/>
              <a:t>laps = 500 m</a:t>
            </a:r>
          </a:p>
          <a:p>
            <a:pPr marL="0" indent="0"/>
            <a:r>
              <a:rPr lang="en-US" sz="2000" dirty="0" smtClean="0"/>
              <a:t>	7 </a:t>
            </a:r>
            <a:r>
              <a:rPr lang="en-US" sz="2000" dirty="0"/>
              <a:t>laps = 777 m</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1203"/>
          <a:stretch/>
        </p:blipFill>
        <p:spPr bwMode="auto">
          <a:xfrm>
            <a:off x="6793868" y="1582000"/>
            <a:ext cx="1604936" cy="5168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Rink Layout Cont.</a:t>
            </a:r>
            <a:endParaRPr lang="en-US" b="1" dirty="0"/>
          </a:p>
        </p:txBody>
      </p:sp>
      <p:sp>
        <p:nvSpPr>
          <p:cNvPr id="3" name="Content Placeholder 2"/>
          <p:cNvSpPr>
            <a:spLocks noGrp="1"/>
          </p:cNvSpPr>
          <p:nvPr>
            <p:ph idx="1"/>
          </p:nvPr>
        </p:nvSpPr>
        <p:spPr>
          <a:xfrm>
            <a:off x="544513" y="1412777"/>
            <a:ext cx="7621292" cy="4464050"/>
          </a:xfrm>
        </p:spPr>
        <p:txBody>
          <a:bodyPr/>
          <a:lstStyle/>
          <a:p>
            <a:pPr marL="342900" indent="-342900">
              <a:buFont typeface="Arial" panose="020B0604020202020204" pitchFamily="34" charset="0"/>
              <a:buChar char="•"/>
            </a:pPr>
            <a:r>
              <a:rPr lang="en-US" dirty="0"/>
              <a:t>Nothing shall be placed in or above the competitors' paths, or on or above the ice </a:t>
            </a:r>
            <a:endParaRPr lang="en-US" dirty="0" smtClean="0"/>
          </a:p>
          <a:p>
            <a:pPr marL="342900" indent="-342900">
              <a:buFont typeface="Arial" panose="020B0604020202020204" pitchFamily="34" charset="0"/>
              <a:buChar char="•"/>
            </a:pPr>
            <a:r>
              <a:rPr lang="en-US" dirty="0"/>
              <a:t>Safety mats must be present during all training and competition </a:t>
            </a:r>
            <a:r>
              <a:rPr lang="en-US" dirty="0" smtClean="0"/>
              <a:t>periods</a:t>
            </a:r>
          </a:p>
          <a:p>
            <a:pPr marL="342900" indent="-342900">
              <a:buFont typeface="Arial" panose="020B0604020202020204" pitchFamily="34" charset="0"/>
              <a:buChar char="•"/>
            </a:pPr>
            <a:r>
              <a:rPr lang="en-US" sz="2000" dirty="0"/>
              <a:t>Rink barriers shall be covered by mats from the curve apex block to the centerline of the rink. The mats shall be of double thickness along the rink barrier on the far side of the curve. Mats shall be attached to the rink barrier with their weight on the </a:t>
            </a:r>
            <a:r>
              <a:rPr lang="en-US" sz="2000" dirty="0" smtClean="0"/>
              <a:t>ice.  </a:t>
            </a:r>
            <a:r>
              <a:rPr lang="en-US" sz="2000" dirty="0"/>
              <a:t>Mat height must be adequate to cover the height of the wall of the ice rink. </a:t>
            </a:r>
            <a:endParaRPr lang="en-US" sz="2000" dirty="0" smtClean="0"/>
          </a:p>
          <a:p>
            <a:pPr marL="342900" indent="-342900">
              <a:buFont typeface="Arial" panose="020B0604020202020204" pitchFamily="34" charset="0"/>
              <a:buChar char="•"/>
            </a:pPr>
            <a:endParaRPr lang="en-US" dirty="0">
              <a:latin typeface="+mj-lt"/>
            </a:endParaRPr>
          </a:p>
        </p:txBody>
      </p:sp>
      <p:sp>
        <p:nvSpPr>
          <p:cNvPr id="4" name="Slide Number Placeholder 3"/>
          <p:cNvSpPr>
            <a:spLocks noGrp="1"/>
          </p:cNvSpPr>
          <p:nvPr>
            <p:ph type="sldNum" sz="quarter" idx="10"/>
          </p:nvPr>
        </p:nvSpPr>
        <p:spPr/>
        <p:txBody>
          <a:bodyPr/>
          <a:lstStyle/>
          <a:p>
            <a:r>
              <a:rPr lang="en-US" dirty="0" smtClean="0">
                <a:latin typeface="Ubuntu"/>
                <a:cs typeface="Ubuntu"/>
              </a:rPr>
              <a:t>Alpine Skiing</a:t>
            </a:r>
            <a:endParaRPr lang="en-US" dirty="0">
              <a:latin typeface="Ubuntu"/>
              <a:cs typeface="Ubuntu"/>
            </a:endParaRPr>
          </a:p>
        </p:txBody>
      </p:sp>
    </p:spTree>
    <p:extLst>
      <p:ext uri="{BB962C8B-B14F-4D97-AF65-F5344CB8AC3E}">
        <p14:creationId xmlns:p14="http://schemas.microsoft.com/office/powerpoint/2010/main" val="9576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507</TotalTime>
  <Words>912</Words>
  <Application>Microsoft Office PowerPoint</Application>
  <PresentationFormat>On-screen Show (4:3)</PresentationFormat>
  <Paragraphs>96</Paragraphs>
  <Slides>21</Slides>
  <Notes>0</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21</vt:i4>
      </vt:variant>
    </vt:vector>
  </HeadingPairs>
  <TitlesOfParts>
    <vt:vector size="34" baseType="lpstr">
      <vt:lpstr>MS PGothic</vt:lpstr>
      <vt:lpstr>Arial</vt:lpstr>
      <vt:lpstr>Calibri</vt:lpstr>
      <vt:lpstr>Gill Sans</vt:lpstr>
      <vt:lpstr>Helvetica Neue</vt:lpstr>
      <vt:lpstr>Times New Roman</vt:lpstr>
      <vt:lpstr>Ubuntu</vt:lpstr>
      <vt:lpstr>Ubuntu Light</vt:lpstr>
      <vt:lpstr>ヒラギノ角ゴ ProN W3</vt:lpstr>
      <vt:lpstr>SO_AP_Presentation</vt:lpstr>
      <vt:lpstr>Body White copy</vt:lpstr>
      <vt:lpstr>Blank</vt:lpstr>
      <vt:lpstr>1_Blank</vt:lpstr>
      <vt:lpstr>Speed Skating Official Rules</vt:lpstr>
      <vt:lpstr>A picture paints a thousand words</vt:lpstr>
      <vt:lpstr>The Basics</vt:lpstr>
      <vt:lpstr>Events Offered</vt:lpstr>
      <vt:lpstr>Uniform Guidelines and Equipment</vt:lpstr>
      <vt:lpstr>Uniform Guideline and Equipment Cont.</vt:lpstr>
      <vt:lpstr> Course Layout</vt:lpstr>
      <vt:lpstr>Rink Layout</vt:lpstr>
      <vt:lpstr>Rink Layout Cont.</vt:lpstr>
      <vt:lpstr>Rink Layout Cont.</vt:lpstr>
      <vt:lpstr>General Rules</vt:lpstr>
      <vt:lpstr>General  Rules</vt:lpstr>
      <vt:lpstr>Start Equipment</vt:lpstr>
      <vt:lpstr>Track Markers</vt:lpstr>
      <vt:lpstr>Race Start</vt:lpstr>
      <vt:lpstr>Race Start Cont. </vt:lpstr>
      <vt:lpstr>Start Command</vt:lpstr>
      <vt:lpstr>Unified Speed Skating Rules  </vt:lpstr>
      <vt:lpstr>Unified Speed Skating Rules</vt:lpstr>
      <vt:lpstr>Unified Speed Skating Rules Cont.</vt:lpstr>
      <vt:lpstr>Thank you!</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65</cp:revision>
  <dcterms:created xsi:type="dcterms:W3CDTF">2012-05-09T16:21:13Z</dcterms:created>
  <dcterms:modified xsi:type="dcterms:W3CDTF">2018-12-05T15:52:10Z</dcterms:modified>
</cp:coreProperties>
</file>