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8"/>
  </p:notesMasterIdLst>
  <p:handoutMasterIdLst>
    <p:handoutMasterId r:id="rId39"/>
  </p:handoutMasterIdLst>
  <p:sldIdLst>
    <p:sldId id="256" r:id="rId5"/>
    <p:sldId id="265" r:id="rId6"/>
    <p:sldId id="266" r:id="rId7"/>
    <p:sldId id="292" r:id="rId8"/>
    <p:sldId id="301" r:id="rId9"/>
    <p:sldId id="283" r:id="rId10"/>
    <p:sldId id="267" r:id="rId11"/>
    <p:sldId id="295" r:id="rId12"/>
    <p:sldId id="298" r:id="rId13"/>
    <p:sldId id="300" r:id="rId14"/>
    <p:sldId id="311" r:id="rId15"/>
    <p:sldId id="312" r:id="rId16"/>
    <p:sldId id="262" r:id="rId17"/>
    <p:sldId id="321" r:id="rId18"/>
    <p:sldId id="320" r:id="rId19"/>
    <p:sldId id="319" r:id="rId20"/>
    <p:sldId id="276" r:id="rId21"/>
    <p:sldId id="277" r:id="rId22"/>
    <p:sldId id="278" r:id="rId23"/>
    <p:sldId id="279" r:id="rId24"/>
    <p:sldId id="280" r:id="rId25"/>
    <p:sldId id="281" r:id="rId26"/>
    <p:sldId id="282" r:id="rId27"/>
    <p:sldId id="290" r:id="rId28"/>
    <p:sldId id="303" r:id="rId29"/>
    <p:sldId id="304" r:id="rId30"/>
    <p:sldId id="305" r:id="rId31"/>
    <p:sldId id="313" r:id="rId32"/>
    <p:sldId id="314" r:id="rId33"/>
    <p:sldId id="315" r:id="rId34"/>
    <p:sldId id="316" r:id="rId35"/>
    <p:sldId id="317" r:id="rId36"/>
    <p:sldId id="318"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varScale="1">
        <p:scale>
          <a:sx n="96" d="100"/>
          <a:sy n="96" d="100"/>
        </p:scale>
        <p:origin x="1236" y="57"/>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8/26/2024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8/26/2024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624E98F1-5369-FDEF-0AD2-79DC68E21F51}"/>
              </a:ext>
            </a:extLst>
          </p:cNvPr>
          <p:cNvSpPr>
            <a:spLocks noGrp="1"/>
          </p:cNvSpPr>
          <p:nvPr>
            <p:ph type="ctrTitle"/>
          </p:nvPr>
        </p:nvSpPr>
        <p:spPr>
          <a:xfrm>
            <a:off x="554037" y="2148150"/>
            <a:ext cx="7773293" cy="1470049"/>
          </a:xfrm>
        </p:spPr>
        <p:txBody>
          <a:bodyPr/>
          <a:lstStyle/>
          <a:p>
            <a:pPr algn="ctr"/>
            <a:r>
              <a:rPr lang="en-US" dirty="0"/>
              <a:t>Softball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Equipment - Official Bat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Shall be of one-piece construction, multi-piece permanently assembled or two-piece interchangeable construction. </a:t>
            </a:r>
          </a:p>
          <a:p>
            <a:pPr marL="342900" indent="-342900">
              <a:buFont typeface="Arial" panose="020B0604020202020204" pitchFamily="34" charset="0"/>
              <a:buChar char="•"/>
            </a:pPr>
            <a:r>
              <a:rPr lang="en-US" sz="2400" dirty="0"/>
              <a:t>If the bat is designed with interchangeable components, it must meet the following criteria.</a:t>
            </a:r>
          </a:p>
          <a:p>
            <a:pPr marL="387350" lvl="1" indent="-342900">
              <a:buFont typeface="Arial" panose="020B0604020202020204" pitchFamily="34" charset="0"/>
              <a:buChar char="•"/>
            </a:pPr>
            <a:r>
              <a:rPr lang="en-US" sz="2000" dirty="0"/>
              <a:t>Shall not be more than 86.4cm (34 in) long, nor exceed 1077.0 g (38 ounces) in weight. </a:t>
            </a:r>
          </a:p>
          <a:p>
            <a:pPr marL="387350" lvl="1" indent="-342900">
              <a:buFont typeface="Arial" panose="020B0604020202020204" pitchFamily="34" charset="0"/>
              <a:buChar char="•"/>
            </a:pPr>
            <a:r>
              <a:rPr lang="en-US" sz="2000" dirty="0"/>
              <a:t>Shall be made of hardwood, metal, bamboo, plastic, graphite, carbon, magnesium, fiberglass, ceramic, or any other composite material approved by the ISF Equipment Standards Commission or NGB Standards. </a:t>
            </a:r>
          </a:p>
          <a:p>
            <a:pPr marL="0" lvl="1" indent="0">
              <a:buNone/>
            </a:pPr>
            <a:r>
              <a:rPr lang="en-US" sz="2800" dirty="0"/>
              <a:t> </a:t>
            </a:r>
            <a:endParaRPr lang="en-US" sz="2400"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73794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Playing Field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Baselines:</a:t>
            </a:r>
          </a:p>
          <a:p>
            <a:pPr marL="387350" lvl="1" indent="-342900">
              <a:buFont typeface="Arial" panose="020B0604020202020204" pitchFamily="34" charset="0"/>
              <a:buChar char="•"/>
            </a:pPr>
            <a:r>
              <a:rPr lang="en-US" sz="2000" dirty="0"/>
              <a:t>Should be 65’ in length</a:t>
            </a:r>
          </a:p>
          <a:p>
            <a:pPr marL="638175" lvl="2" indent="-342900">
              <a:buFont typeface="Arial" panose="020B0604020202020204" pitchFamily="34" charset="0"/>
              <a:buChar char="•"/>
            </a:pPr>
            <a:r>
              <a:rPr lang="en-US" sz="1800" dirty="0"/>
              <a:t>Can be modified to 60’ or 70’ if the field is not set up for 65’ bases</a:t>
            </a:r>
          </a:p>
          <a:p>
            <a:pPr marL="342900" indent="-342900">
              <a:buFont typeface="Arial" panose="020B0604020202020204" pitchFamily="34" charset="0"/>
              <a:buChar char="•"/>
            </a:pPr>
            <a:r>
              <a:rPr lang="en-US" sz="2400" dirty="0"/>
              <a:t>Pitching Distance:</a:t>
            </a:r>
          </a:p>
          <a:p>
            <a:pPr marL="387350" lvl="1" indent="-342900">
              <a:buFont typeface="Arial" panose="020B0604020202020204" pitchFamily="34" charset="0"/>
              <a:buChar char="•"/>
            </a:pPr>
            <a:r>
              <a:rPr lang="en-US" sz="2000" dirty="0"/>
              <a:t>Should be 50’ in distance</a:t>
            </a:r>
          </a:p>
          <a:p>
            <a:pPr marL="638175" lvl="2" indent="-342900">
              <a:buFont typeface="Arial" panose="020B0604020202020204" pitchFamily="34" charset="0"/>
              <a:buChar char="•"/>
            </a:pPr>
            <a:r>
              <a:rPr lang="en-US" sz="1800" dirty="0"/>
              <a:t>Can be modified to anywhere between 40’-50’ if the field is not set up for the 50’ distance.</a:t>
            </a:r>
          </a:p>
          <a:p>
            <a:pPr marL="387350" lvl="1" indent="-342900">
              <a:buFont typeface="Arial" panose="020B0604020202020204" pitchFamily="34" charset="0"/>
              <a:buChar char="•"/>
            </a:pPr>
            <a:r>
              <a:rPr lang="en-US" sz="2000" dirty="0"/>
              <a:t>Pitching distance for Unified Divisions is 55’.</a:t>
            </a:r>
          </a:p>
          <a:p>
            <a:pPr marL="295275" lvl="2" indent="0">
              <a:buNone/>
            </a:pPr>
            <a:endParaRPr lang="en-US" dirty="0"/>
          </a:p>
        </p:txBody>
      </p:sp>
    </p:spTree>
    <p:extLst>
      <p:ext uri="{BB962C8B-B14F-4D97-AF65-F5344CB8AC3E}">
        <p14:creationId xmlns:p14="http://schemas.microsoft.com/office/powerpoint/2010/main" val="4098721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Playing Field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Double Bases</a:t>
            </a:r>
          </a:p>
          <a:p>
            <a:pPr marL="387350" lvl="1" indent="-342900">
              <a:buFont typeface="Arial" panose="020B0604020202020204" pitchFamily="34" charset="0"/>
              <a:buChar char="•"/>
            </a:pPr>
            <a:r>
              <a:rPr lang="en-US" sz="2000" dirty="0"/>
              <a:t>May be used at first base and home plate if the field is set up to allow them</a:t>
            </a:r>
          </a:p>
          <a:p>
            <a:pPr marL="387350" lvl="1" indent="-342900">
              <a:buFont typeface="Arial" panose="020B0604020202020204" pitchFamily="34" charset="0"/>
              <a:buChar char="•"/>
            </a:pPr>
            <a:r>
              <a:rPr lang="en-US" sz="2000" dirty="0"/>
              <a:t>If a play is made at first base on any batted ball, and the batter-runner touches only the fair portion, and if the defense appeals prior to the batter runner returning to first base, the batter runner is out. </a:t>
            </a:r>
          </a:p>
          <a:p>
            <a:pPr marL="387350" lvl="1" indent="-342900">
              <a:buFont typeface="Arial" panose="020B0604020202020204" pitchFamily="34" charset="0"/>
              <a:buChar char="•"/>
            </a:pPr>
            <a:r>
              <a:rPr lang="en-US" sz="2000" dirty="0"/>
              <a:t>After the batter-runner passes first base, they may return to either portion of the double base and may stand on either portion for the beginning of subsequent plays. </a:t>
            </a:r>
          </a:p>
          <a:p>
            <a:pPr marL="387350" lvl="1" indent="-342900">
              <a:buFont typeface="Arial" panose="020B0604020202020204" pitchFamily="34" charset="0"/>
              <a:buChar char="•"/>
            </a:pPr>
            <a:r>
              <a:rPr lang="en-US" sz="2000" dirty="0"/>
              <a:t>Please contact the state office for official double base rules</a:t>
            </a:r>
          </a:p>
          <a:p>
            <a:pPr marL="387350" lvl="1" indent="-342900">
              <a:buFont typeface="Arial" panose="020B0604020202020204" pitchFamily="34" charset="0"/>
              <a:buChar char="•"/>
            </a:pPr>
            <a:r>
              <a:rPr lang="en-US" sz="2000" dirty="0"/>
              <a:t>Double bases are not currently used at State Softball Finals at State Fall Games, or SW/SW Regional competitions.</a:t>
            </a:r>
          </a:p>
          <a:p>
            <a:pPr marL="295275" lvl="2" indent="0">
              <a:buNone/>
            </a:pPr>
            <a:endParaRPr lang="en-US" dirty="0"/>
          </a:p>
        </p:txBody>
      </p:sp>
    </p:spTree>
    <p:extLst>
      <p:ext uri="{BB962C8B-B14F-4D97-AF65-F5344CB8AC3E}">
        <p14:creationId xmlns:p14="http://schemas.microsoft.com/office/powerpoint/2010/main" val="14052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Scoresheets</a:t>
            </a:r>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sz="2400" dirty="0"/>
              <a:t>Prior to each game the head coach will fill out a line-up card/scoresheet.</a:t>
            </a:r>
          </a:p>
          <a:p>
            <a:pPr marL="285750" indent="-285750">
              <a:buFont typeface="Arial" panose="020B0604020202020204" pitchFamily="34" charset="0"/>
              <a:buChar char="•"/>
            </a:pPr>
            <a:r>
              <a:rPr lang="en-US" sz="2400" dirty="0"/>
              <a:t>The scoresheet will include all players on the roster in their team batting order.  The batting order will be followed the entire game.</a:t>
            </a:r>
          </a:p>
          <a:p>
            <a:pPr marL="330200" lvl="1" indent="-285750">
              <a:buFont typeface="Arial" panose="020B0604020202020204" pitchFamily="34" charset="0"/>
              <a:buChar char="•"/>
            </a:pPr>
            <a:r>
              <a:rPr lang="en-US" sz="2000" dirty="0"/>
              <a:t>Information should include athlete’s name, jersey number and starting field position.  </a:t>
            </a:r>
          </a:p>
          <a:p>
            <a:pPr marL="285750" indent="-285750">
              <a:buFont typeface="Arial" panose="020B0604020202020204" pitchFamily="34" charset="0"/>
              <a:buChar char="•"/>
            </a:pPr>
            <a:r>
              <a:rPr lang="en-US" sz="2400" dirty="0"/>
              <a:t>Every other line should be skipped in order to fill out the diamond with game information.</a:t>
            </a:r>
          </a:p>
          <a:p>
            <a:pPr marL="285750" indent="-285750">
              <a:buFont typeface="Arial" panose="020B0604020202020204" pitchFamily="34" charset="0"/>
              <a:buChar char="•"/>
            </a:pPr>
            <a:r>
              <a:rPr lang="en-US" sz="2400" dirty="0"/>
              <a:t>Scoresheet should be given to the umpire, who will then give them to the field scorekeepers.</a:t>
            </a:r>
          </a:p>
          <a:p>
            <a:pPr marL="285750" indent="-285750">
              <a:buFont typeface="Arial" panose="020B0604020202020204" pitchFamily="34" charset="0"/>
              <a:buChar char="•"/>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Scoresheets</a:t>
            </a:r>
          </a:p>
        </p:txBody>
      </p:sp>
      <p:pic>
        <p:nvPicPr>
          <p:cNvPr id="6" name="Picture 5">
            <a:extLst>
              <a:ext uri="{FF2B5EF4-FFF2-40B4-BE49-F238E27FC236}">
                <a16:creationId xmlns:a16="http://schemas.microsoft.com/office/drawing/2014/main" id="{7D7D6BC1-1A35-7189-ABA5-2D16E8AAD38C}"/>
              </a:ext>
            </a:extLst>
          </p:cNvPr>
          <p:cNvPicPr>
            <a:picLocks noChangeAspect="1"/>
          </p:cNvPicPr>
          <p:nvPr/>
        </p:nvPicPr>
        <p:blipFill>
          <a:blip r:embed="rId2"/>
          <a:stretch>
            <a:fillRect/>
          </a:stretch>
        </p:blipFill>
        <p:spPr>
          <a:xfrm>
            <a:off x="2360544" y="1070611"/>
            <a:ext cx="4601818" cy="5710690"/>
          </a:xfrm>
          <a:prstGeom prst="rect">
            <a:avLst/>
          </a:prstGeom>
        </p:spPr>
      </p:pic>
      <p:pic>
        <p:nvPicPr>
          <p:cNvPr id="7" name="Picture 6">
            <a:extLst>
              <a:ext uri="{FF2B5EF4-FFF2-40B4-BE49-F238E27FC236}">
                <a16:creationId xmlns:a16="http://schemas.microsoft.com/office/drawing/2014/main" id="{634E35CF-0078-C623-183C-93238F4BD07D}"/>
              </a:ext>
            </a:extLst>
          </p:cNvPr>
          <p:cNvPicPr>
            <a:picLocks noChangeAspect="1"/>
          </p:cNvPicPr>
          <p:nvPr/>
        </p:nvPicPr>
        <p:blipFill>
          <a:blip r:embed="rId2"/>
          <a:stretch>
            <a:fillRect/>
          </a:stretch>
        </p:blipFill>
        <p:spPr>
          <a:xfrm>
            <a:off x="2459937" y="1238681"/>
            <a:ext cx="4403032" cy="5464004"/>
          </a:xfrm>
          <a:prstGeom prst="rect">
            <a:avLst/>
          </a:prstGeom>
        </p:spPr>
      </p:pic>
    </p:spTree>
    <p:extLst>
      <p:ext uri="{BB962C8B-B14F-4D97-AF65-F5344CB8AC3E}">
        <p14:creationId xmlns:p14="http://schemas.microsoft.com/office/powerpoint/2010/main" val="2123943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sz="2400" dirty="0"/>
              <a:t>A game will consist of 7 innings</a:t>
            </a:r>
          </a:p>
          <a:p>
            <a:pPr marL="330200" lvl="1" indent="-285750">
              <a:buFont typeface="Arial" panose="020B0604020202020204" pitchFamily="34" charset="0"/>
              <a:buChar char="•"/>
            </a:pPr>
            <a:r>
              <a:rPr lang="en-US" sz="2000" dirty="0"/>
              <a:t>Each inning there is a 7-run or 3-out rule.  </a:t>
            </a:r>
          </a:p>
          <a:p>
            <a:pPr marL="581025" lvl="2" indent="-285750">
              <a:buFont typeface="Arial" panose="020B0604020202020204" pitchFamily="34" charset="0"/>
              <a:buChar char="•"/>
            </a:pPr>
            <a:r>
              <a:rPr lang="en-US" sz="1800" dirty="0"/>
              <a:t>If the hitting team records 7-runs before 3-outs are recorded, that half inning is over and the teams switch. </a:t>
            </a:r>
          </a:p>
          <a:p>
            <a:pPr marL="581025" lvl="2" indent="-285750">
              <a:buFont typeface="Arial" panose="020B0604020202020204" pitchFamily="34" charset="0"/>
              <a:buChar char="•"/>
            </a:pPr>
            <a:r>
              <a:rPr lang="en-US" sz="1800" dirty="0"/>
              <a:t>If the defensive team records 3-outs before 7-runs are scored, that half inning is over and the teams switch. </a:t>
            </a:r>
          </a:p>
          <a:p>
            <a:pPr marL="330200" lvl="1" indent="-285750">
              <a:buFont typeface="Arial" panose="020B0604020202020204" pitchFamily="34" charset="0"/>
              <a:buChar char="•"/>
            </a:pPr>
            <a:r>
              <a:rPr lang="en-US" sz="2000" dirty="0"/>
              <a:t>Exception: In the final inning the visiting team may score as many runs as they can until they are up 12-runs.  At that point, their turn at bat is over.  The home team may then also score as many runs as they can, until they tie the score.  If this happens, the game is over and a tie game is declared.</a:t>
            </a:r>
          </a:p>
          <a:p>
            <a:pPr marL="285750" indent="-285750">
              <a:buFont typeface="Arial" panose="020B0604020202020204" pitchFamily="34" charset="0"/>
              <a:buChar char="•"/>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586054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r>
              <a:rPr lang="en-US" sz="2400" dirty="0"/>
              <a:t>A time limit of one hour and five minutes will be utilized for all games. No new inning can begin after this limit. </a:t>
            </a:r>
          </a:p>
          <a:p>
            <a:pPr marL="285750" indent="-285750">
              <a:buFont typeface="Arial" panose="020B0604020202020204" pitchFamily="34" charset="0"/>
              <a:buChar char="•"/>
            </a:pPr>
            <a:r>
              <a:rPr lang="en-US" sz="2400" dirty="0"/>
              <a:t>A game will be deemed complete if a team has a 15-run lead after 4 innings or 12-runs after 5 innings.</a:t>
            </a:r>
          </a:p>
          <a:p>
            <a:pPr marL="285750" indent="-285750">
              <a:buFont typeface="Arial" panose="020B0604020202020204" pitchFamily="34" charset="0"/>
              <a:buChar char="•"/>
            </a:pPr>
            <a:r>
              <a:rPr lang="en-US" sz="2400" dirty="0"/>
              <a:t>In the case of inclement weather, two complete innings shall be considered a complete game.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266205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a:xfrm>
            <a:off x="544513" y="1741488"/>
            <a:ext cx="7993200" cy="4464050"/>
          </a:xfrm>
        </p:spPr>
        <p:txBody>
          <a:bodyPr/>
          <a:lstStyle/>
          <a:p>
            <a:pPr marL="342900" indent="-342900">
              <a:buFont typeface="Arial" panose="020B0604020202020204" pitchFamily="34" charset="0"/>
              <a:buChar char="•"/>
            </a:pPr>
            <a:r>
              <a:rPr lang="en-US" sz="2400" dirty="0"/>
              <a:t>A foul ball following 2 strikes is an out.</a:t>
            </a:r>
          </a:p>
          <a:p>
            <a:pPr marL="342900" indent="-342900">
              <a:buFont typeface="Arial" panose="020B0604020202020204" pitchFamily="34" charset="0"/>
              <a:buChar char="•"/>
            </a:pPr>
            <a:r>
              <a:rPr lang="en-US" sz="2400" dirty="0"/>
              <a:t>The batting order cannot change except for the following situations: </a:t>
            </a:r>
          </a:p>
          <a:p>
            <a:pPr marL="387350" lvl="1" indent="-342900">
              <a:buFont typeface="Arial" panose="020B0604020202020204" pitchFamily="34" charset="0"/>
              <a:buChar char="•"/>
            </a:pPr>
            <a:r>
              <a:rPr lang="en-US" sz="2000" dirty="0"/>
              <a:t>The Batter is Out When playing shorthanded and it is the dropped player’s position in the batting order.</a:t>
            </a:r>
          </a:p>
          <a:p>
            <a:pPr marL="387350" lvl="1" indent="-342900">
              <a:buFont typeface="Arial" panose="020B0604020202020204" pitchFamily="34" charset="0"/>
              <a:buChar char="•"/>
            </a:pPr>
            <a:r>
              <a:rPr lang="en-US" sz="2000" dirty="0"/>
              <a:t>If an athlete is ejected, it will be considered an out when his/her time to bat arrives.</a:t>
            </a:r>
          </a:p>
          <a:p>
            <a:pPr marL="387350" lvl="1" indent="-342900">
              <a:buFont typeface="Arial" panose="020B0604020202020204" pitchFamily="34" charset="0"/>
              <a:buChar char="•"/>
            </a:pPr>
            <a:r>
              <a:rPr lang="en-US" sz="2000" dirty="0"/>
              <a:t>A new athlete may be added to the bottom of the batting order at any time.</a:t>
            </a:r>
          </a:p>
          <a:p>
            <a:pPr marL="342900" indent="-342900">
              <a:buFont typeface="Arial" panose="020B0604020202020204" pitchFamily="34" charset="0"/>
              <a:buChar char="•"/>
            </a:pPr>
            <a:r>
              <a:rPr lang="en-US" dirty="0"/>
              <a:t>The batting order will follow a round robin format where all players will be in the hitting lineup, regardless if they are playing in the field at the time.</a:t>
            </a:r>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z="2800" dirty="0"/>
              <a:t>Sliding is allowed, but not recommended.</a:t>
            </a:r>
          </a:p>
          <a:p>
            <a:pPr marL="285750" indent="-285750">
              <a:buFont typeface="Arial" panose="020B0604020202020204" pitchFamily="34" charset="0"/>
              <a:buChar char="•"/>
            </a:pPr>
            <a:r>
              <a:rPr lang="en-US" sz="2800" dirty="0"/>
              <a:t>No assisted devise allowed during team play. </a:t>
            </a:r>
          </a:p>
          <a:p>
            <a:pPr marL="342900" indent="-342900">
              <a:buFont typeface="Arial" panose="020B0604020202020204" pitchFamily="34" charset="0"/>
              <a:buChar char="•"/>
            </a:pPr>
            <a:r>
              <a:rPr lang="en-US" dirty="0"/>
              <a:t>There will be no more than two coaches for each team to give words or signals of assistance and direction to the members of their team while at bat. </a:t>
            </a:r>
          </a:p>
          <a:p>
            <a:pPr marL="387350" lvl="1" indent="-342900">
              <a:buFont typeface="Arial" panose="020B0604020202020204" pitchFamily="34" charset="0"/>
              <a:buChar char="•"/>
            </a:pPr>
            <a:r>
              <a:rPr lang="en-US" sz="2000" dirty="0"/>
              <a:t>One should be stationed near first base and the other near third base. Each coach must remain in his/her coaches’ box.</a:t>
            </a:r>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Tie Breaker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Starting with the top of the 8th inning, or the first inning after the time limit, and each half inning thereafter, the offensive team shall begin its turn at the bat with the player who is scheduled to bat last in the respective half inning being placed on second base. </a:t>
            </a:r>
          </a:p>
          <a:p>
            <a:pPr marL="342900" indent="-342900">
              <a:buFont typeface="Arial" panose="020B0604020202020204" pitchFamily="34" charset="0"/>
              <a:buChar char="•"/>
            </a:pPr>
            <a:r>
              <a:rPr lang="en-US" sz="2400" dirty="0"/>
              <a:t>The player who is running can be substituted in accordance with the substitution rules.</a:t>
            </a:r>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513" r="4513"/>
          <a:stretch/>
        </p:blipFill>
        <p:spPr bwMode="auto">
          <a:xfrm>
            <a:off x="218119" y="221922"/>
            <a:ext cx="8791061" cy="6436217"/>
          </a:xfrm>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7" name="Rectangle 6"/>
          <p:cNvSpPr/>
          <p:nvPr/>
        </p:nvSpPr>
        <p:spPr>
          <a:xfrm>
            <a:off x="5257800" y="5376574"/>
            <a:ext cx="3533775" cy="646331"/>
          </a:xfrm>
          <a:prstGeom prst="rect">
            <a:avLst/>
          </a:prstGeom>
        </p:spPr>
        <p:txBody>
          <a:bodyPr wrap="square">
            <a:spAutoFit/>
          </a:bodyPr>
          <a:lstStyle/>
          <a:p>
            <a:r>
              <a:rPr lang="en-US" dirty="0">
                <a:solidFill>
                  <a:schemeClr val="bg1"/>
                </a:solidFill>
              </a:rPr>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Pitching Regulations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pitch starts when the pitcher makes any motion that is part of his/her windup after the required stop. </a:t>
            </a:r>
          </a:p>
          <a:p>
            <a:pPr marL="342900" indent="-342900">
              <a:buFont typeface="Arial" panose="020B0604020202020204" pitchFamily="34" charset="0"/>
              <a:buChar char="•"/>
            </a:pPr>
            <a:r>
              <a:rPr lang="en-US" sz="2400" dirty="0"/>
              <a:t>The pitcher must deliver the ball toward home plate on the first forward swing of the pitching arm past the hip with an underhanded motion. </a:t>
            </a:r>
          </a:p>
          <a:p>
            <a:pPr marL="342900" indent="-342900">
              <a:buFont typeface="Arial" panose="020B0604020202020204" pitchFamily="34" charset="0"/>
              <a:buChar char="•"/>
            </a:pPr>
            <a:r>
              <a:rPr lang="en-US" sz="2400" dirty="0"/>
              <a:t>The pivot foot must remain in contact with the pitcher's plate until the pitched ball leaves the hand. </a:t>
            </a:r>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Batting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batting order must show the first and last name, uniform number and the position on the line-up card and must be delivered before the game by the manager or captain to the plate umpire.</a:t>
            </a:r>
          </a:p>
          <a:p>
            <a:pPr marL="342900" indent="-342900">
              <a:buFont typeface="Arial" panose="020B0604020202020204" pitchFamily="34" charset="0"/>
              <a:buChar char="•"/>
            </a:pPr>
            <a:r>
              <a:rPr lang="en-US" sz="2400" dirty="0"/>
              <a:t>In Unified, the line-up card shall designate “A” for Athlete and “P” for Unified Partner next to that players’ information.</a:t>
            </a:r>
            <a:r>
              <a:rPr lang="en-US" sz="2400" i="1" dirty="0"/>
              <a:t> </a:t>
            </a:r>
          </a:p>
          <a:p>
            <a:pPr marL="342900" indent="-342900">
              <a:buFont typeface="Arial" panose="020B0604020202020204" pitchFamily="34" charset="0"/>
              <a:buChar char="•"/>
            </a:pPr>
            <a:r>
              <a:rPr lang="en-US" sz="2400" dirty="0"/>
              <a:t>The batter must have both feet completely within the batter's box prior to the start of the pitch. They may touch the lines, but no part of their foot may be outside the lines prior to the pitch.</a:t>
            </a:r>
          </a:p>
          <a:p>
            <a:pPr marL="342900" indent="-342900">
              <a:buFont typeface="Arial" panose="020B0604020202020204" pitchFamily="34" charset="0"/>
              <a:buChar char="•"/>
            </a:pPr>
            <a:endParaRPr lang="en-US" i="1"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Batting</a:t>
            </a: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a:t>A Ball is Called by the Umpire for each legally pitched ball that: </a:t>
            </a:r>
          </a:p>
          <a:p>
            <a:pPr marL="387350" lvl="1" indent="-342900">
              <a:buFont typeface="Arial" panose="020B0604020202020204" pitchFamily="34" charset="0"/>
              <a:buChar char="•"/>
            </a:pPr>
            <a:r>
              <a:rPr lang="en-US" sz="2000" dirty="0"/>
              <a:t>Does not enter the strike zone. </a:t>
            </a:r>
          </a:p>
          <a:p>
            <a:pPr marL="387350" lvl="1" indent="-342900">
              <a:buFont typeface="Arial" panose="020B0604020202020204" pitchFamily="34" charset="0"/>
              <a:buChar char="•"/>
            </a:pPr>
            <a:r>
              <a:rPr lang="en-US" sz="2000" dirty="0"/>
              <a:t>Touches the ground before reaching home plate. </a:t>
            </a:r>
          </a:p>
          <a:p>
            <a:pPr marL="387350" lvl="1" indent="-342900">
              <a:buFont typeface="Arial" panose="020B0604020202020204" pitchFamily="34" charset="0"/>
              <a:buChar char="•"/>
            </a:pPr>
            <a:r>
              <a:rPr lang="en-US" sz="2000" dirty="0"/>
              <a:t>Touches home plate and at which the batter does not swing. </a:t>
            </a:r>
          </a:p>
          <a:p>
            <a:endParaRPr lang="en-US" dirty="0"/>
          </a:p>
        </p:txBody>
      </p:sp>
    </p:spTree>
    <p:extLst>
      <p:ext uri="{BB962C8B-B14F-4D97-AF65-F5344CB8AC3E}">
        <p14:creationId xmlns:p14="http://schemas.microsoft.com/office/powerpoint/2010/main" val="317272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Infield Fly Rule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Infield Fly Rule will be in effect when there are less than two outs and there are runners on first and second or the bases are loaded. </a:t>
            </a:r>
          </a:p>
          <a:p>
            <a:pPr marL="387350" lvl="1" indent="-342900">
              <a:buFont typeface="Arial" panose="020B0604020202020204" pitchFamily="34" charset="0"/>
              <a:buChar char="•"/>
            </a:pPr>
            <a:r>
              <a:rPr lang="en-US" sz="2000" dirty="0"/>
              <a:t>The umpire will announce, “Infield Fly” when one of the above conditions exists and a batter hits a pop-fly in the infield. </a:t>
            </a:r>
          </a:p>
          <a:p>
            <a:pPr marL="387350" lvl="1" indent="-342900">
              <a:buFont typeface="Arial" panose="020B0604020202020204" pitchFamily="34" charset="0"/>
              <a:buChar char="•"/>
            </a:pPr>
            <a:r>
              <a:rPr lang="en-US" sz="2000" dirty="0"/>
              <a:t>An Infield Fly means the batter is automatically out, whether the ball is caught or not.  Base runners do not need to advance and may stay at their base.  If they choose to advance, they may do so on their own.  </a:t>
            </a:r>
          </a:p>
        </p:txBody>
      </p:sp>
    </p:spTree>
    <p:extLst>
      <p:ext uri="{BB962C8B-B14F-4D97-AF65-F5344CB8AC3E}">
        <p14:creationId xmlns:p14="http://schemas.microsoft.com/office/powerpoint/2010/main" val="104697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Unified Softball</a:t>
            </a:r>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sz="2400" dirty="0"/>
              <a:t>The roster shall contain a proportionate number of athletes and partners. </a:t>
            </a:r>
          </a:p>
          <a:p>
            <a:pPr marL="387350" lvl="1" indent="-342900">
              <a:buFont typeface="Arial" panose="020B0604020202020204" pitchFamily="34" charset="0"/>
              <a:buChar char="•"/>
            </a:pPr>
            <a:r>
              <a:rPr lang="en-US" sz="2000" dirty="0"/>
              <a:t>May register up to 4 alternates: 2 Athletes and 2 Unified Partners</a:t>
            </a:r>
          </a:p>
          <a:p>
            <a:pPr marL="342900" indent="-342900">
              <a:buFont typeface="Arial" panose="020B0604020202020204" pitchFamily="34" charset="0"/>
              <a:buChar char="•"/>
            </a:pPr>
            <a:r>
              <a:rPr lang="en-US" sz="2400" dirty="0"/>
              <a:t>During competition, the line-up shall never exceed five traditional athletes and five partners at any time.</a:t>
            </a:r>
          </a:p>
          <a:p>
            <a:pPr marL="342900" indent="-342900">
              <a:buFont typeface="Arial" panose="020B0604020202020204" pitchFamily="34" charset="0"/>
              <a:buChar char="•"/>
            </a:pPr>
            <a:r>
              <a:rPr lang="en-US" sz="2400" dirty="0"/>
              <a:t>The batting order shall alternate athletes and partners.</a:t>
            </a:r>
          </a:p>
          <a:p>
            <a:pPr marL="342900" indent="-342900">
              <a:buFont typeface="Arial" panose="020B0604020202020204" pitchFamily="34" charset="0"/>
              <a:buChar char="•"/>
            </a:pPr>
            <a:r>
              <a:rPr lang="en-US" sz="2400" dirty="0"/>
              <a:t>Fielding Positions</a:t>
            </a:r>
          </a:p>
          <a:p>
            <a:pPr marL="638175" lvl="2" indent="-342900">
              <a:buFont typeface="Arial" panose="020B0604020202020204" pitchFamily="34" charset="0"/>
              <a:buChar char="•"/>
            </a:pPr>
            <a:r>
              <a:rPr lang="en-US" sz="2000" dirty="0"/>
              <a:t>Outfield: 2 Athletes and 2 Unified Partners (any order)</a:t>
            </a:r>
          </a:p>
          <a:p>
            <a:pPr marL="638175" lvl="2" indent="-342900">
              <a:buFont typeface="Arial" panose="020B0604020202020204" pitchFamily="34" charset="0"/>
              <a:buChar char="•"/>
            </a:pPr>
            <a:r>
              <a:rPr lang="en-US" sz="2000" dirty="0"/>
              <a:t>Infield: 2 Athletes and 2 Unified Partners (any order)</a:t>
            </a:r>
          </a:p>
          <a:p>
            <a:pPr marL="638175" lvl="2" indent="-342900">
              <a:buFont typeface="Arial" panose="020B0604020202020204" pitchFamily="34" charset="0"/>
              <a:buChar char="•"/>
            </a:pPr>
            <a:r>
              <a:rPr lang="en-US" sz="2000" dirty="0"/>
              <a:t>Pitcher/Catcher: 1 at each position; can be any combination</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T-Ball</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Bases may be modified from a standard distance of 60 feet. </a:t>
            </a:r>
          </a:p>
          <a:p>
            <a:pPr marL="342900" indent="-342900">
              <a:buFont typeface="Arial" panose="020B0604020202020204" pitchFamily="34" charset="0"/>
              <a:buChar char="•"/>
            </a:pPr>
            <a:r>
              <a:rPr lang="en-US" sz="2400" dirty="0"/>
              <a:t>The distance from home plate to the pitcher’s rubber may be modified from a minimum distance 40ft. </a:t>
            </a:r>
          </a:p>
          <a:p>
            <a:pPr marL="342900" indent="-342900">
              <a:buFont typeface="Arial" panose="020B0604020202020204" pitchFamily="34" charset="0"/>
              <a:buChar char="•"/>
            </a:pPr>
            <a:r>
              <a:rPr lang="en-US" sz="2400" dirty="0"/>
              <a:t>A “neutral zone” will be marked in an arc of 45 feet, 11 1/4 inches from home plate. Any batted ball that does not cross this line will be designated a foul ball.</a:t>
            </a:r>
          </a:p>
          <a:p>
            <a:pPr marL="342900" indent="-342900">
              <a:buFont typeface="Arial" panose="020B0604020202020204" pitchFamily="34" charset="0"/>
              <a:buChar char="•"/>
            </a:pPr>
            <a:r>
              <a:rPr lang="en-US" sz="2400" dirty="0"/>
              <a:t>A coaches’ circle will be located 9 feet, 10 1/4 inches beyond second base and made with a 5 feet, 11 inch diameter.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784353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 – Ball</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Each team must have 10 players to start a game.</a:t>
            </a:r>
          </a:p>
          <a:p>
            <a:pPr marL="342900" indent="-342900">
              <a:buFont typeface="Arial" panose="020B0604020202020204" pitchFamily="34" charset="0"/>
              <a:buChar char="•"/>
            </a:pPr>
            <a:r>
              <a:rPr lang="en-US" sz="2400" dirty="0"/>
              <a:t>A batting tee will be placed directly on home plate. </a:t>
            </a:r>
          </a:p>
          <a:p>
            <a:pPr marL="342900" indent="-342900">
              <a:buFont typeface="Arial" panose="020B0604020202020204" pitchFamily="34" charset="0"/>
              <a:buChar char="•"/>
            </a:pPr>
            <a:r>
              <a:rPr lang="en-US" sz="2400" dirty="0"/>
              <a:t>All defensive players must stand behind the neutral zone before the ball is hit. They may come into the neutral zone after the ball is hit to field it. </a:t>
            </a:r>
          </a:p>
          <a:p>
            <a:pPr marL="342900" indent="-342900">
              <a:buFont typeface="Arial" panose="020B0604020202020204" pitchFamily="34" charset="0"/>
              <a:buChar char="•"/>
            </a:pPr>
            <a:r>
              <a:rPr lang="en-US" sz="2400" dirty="0"/>
              <a:t>If a batted ball does not leave the neutral zone, and the defensive player does not touch it, the ball will be called a foul ball.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35866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 Ball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If the batter has two strikes and fouls off the third attempt, he or she shall be declared out. </a:t>
            </a:r>
          </a:p>
          <a:p>
            <a:pPr marL="342900" indent="-342900">
              <a:buFont typeface="Arial" panose="020B0604020202020204" pitchFamily="34" charset="0"/>
              <a:buChar char="•"/>
            </a:pPr>
            <a:r>
              <a:rPr lang="en-US" dirty="0"/>
              <a:t>A regulation game consists of six innings. A time limit of one hour shall be in force for all games. </a:t>
            </a:r>
          </a:p>
          <a:p>
            <a:pPr marL="342900" indent="-342900">
              <a:buFont typeface="Arial" panose="020B0604020202020204" pitchFamily="34" charset="0"/>
              <a:buChar char="•"/>
            </a:pPr>
            <a:r>
              <a:rPr lang="en-US" dirty="0"/>
              <a:t>Two base coaches are allowed for the offensive team, one in the first base coach’s box and one in the third base coach’s box.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939140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Coach Pitch</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Coach Pitch is only used during Area or Regional Competitions.</a:t>
            </a:r>
          </a:p>
          <a:p>
            <a:pPr marL="342900" indent="-342900">
              <a:buFont typeface="Arial" panose="020B0604020202020204" pitchFamily="34" charset="0"/>
              <a:buChar char="•"/>
            </a:pPr>
            <a:r>
              <a:rPr lang="en-US" sz="2400" dirty="0"/>
              <a:t>Please contact the State Office for official coach pitch rules.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542168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individual Skills Contest is designed for lower ability, or new, athletes who have not yet developed the skills necessary to participate meaningfully in team competitions, and </a:t>
            </a:r>
            <a:r>
              <a:rPr lang="en-US" dirty="0" err="1"/>
              <a:t>atheltes</a:t>
            </a:r>
            <a:r>
              <a:rPr lang="en-US" dirty="0"/>
              <a:t> who use a wheelchair.  Athlete may not be assisted by coaches and modifications may be made for athletes who have visual or hearing impairments.</a:t>
            </a:r>
          </a:p>
          <a:p>
            <a:pPr marL="342900" indent="-342900">
              <a:buFont typeface="Arial" panose="020B0604020202020204" pitchFamily="34" charset="0"/>
              <a:buChar char="•"/>
            </a:pPr>
            <a:r>
              <a:rPr lang="en-US" dirty="0"/>
              <a:t>Events Include:</a:t>
            </a:r>
          </a:p>
          <a:p>
            <a:pPr lvl="2">
              <a:buFont typeface="Arial" panose="020B0604020202020204" pitchFamily="34" charset="0"/>
              <a:buChar char="•"/>
            </a:pPr>
            <a:r>
              <a:rPr lang="en-US" sz="1800" dirty="0"/>
              <a:t>Base Running</a:t>
            </a:r>
          </a:p>
          <a:p>
            <a:pPr lvl="2">
              <a:buFont typeface="Arial" panose="020B0604020202020204" pitchFamily="34" charset="0"/>
              <a:buChar char="•"/>
            </a:pPr>
            <a:r>
              <a:rPr lang="en-US" sz="1800" dirty="0"/>
              <a:t>Throwing</a:t>
            </a:r>
          </a:p>
          <a:p>
            <a:pPr lvl="2">
              <a:buFont typeface="Arial" panose="020B0604020202020204" pitchFamily="34" charset="0"/>
              <a:buChar char="•"/>
            </a:pPr>
            <a:r>
              <a:rPr lang="en-US" sz="1800" dirty="0"/>
              <a:t>Fielding</a:t>
            </a:r>
          </a:p>
          <a:p>
            <a:pPr lvl="2">
              <a:buFont typeface="Arial" panose="020B0604020202020204" pitchFamily="34" charset="0"/>
              <a:buChar char="•"/>
            </a:pPr>
            <a:r>
              <a:rPr lang="en-US" sz="1800" dirty="0"/>
              <a:t>Hitting</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5612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Basics</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sz="2400" dirty="0"/>
              <a:t>Sport season: </a:t>
            </a:r>
          </a:p>
          <a:p>
            <a:pPr marL="387350" lvl="1" indent="-342900">
              <a:spcBef>
                <a:spcPts val="844"/>
              </a:spcBef>
              <a:buFont typeface="Arial"/>
              <a:buChar char="•"/>
              <a:defRPr/>
            </a:pPr>
            <a:r>
              <a:rPr lang="en-US" sz="2000" dirty="0"/>
              <a:t>June – September </a:t>
            </a:r>
            <a:r>
              <a:rPr lang="en-US" sz="2400" dirty="0"/>
              <a:t>	</a:t>
            </a:r>
          </a:p>
          <a:p>
            <a:pPr marL="342900" indent="-342900">
              <a:spcBef>
                <a:spcPts val="844"/>
              </a:spcBef>
              <a:buFont typeface="Arial"/>
              <a:buChar char="•"/>
              <a:defRPr/>
            </a:pPr>
            <a:r>
              <a:rPr lang="en-US" sz="2400" dirty="0"/>
              <a:t>Culminating State Events: </a:t>
            </a:r>
          </a:p>
          <a:p>
            <a:pPr marL="387350" lvl="1" indent="-342900">
              <a:spcBef>
                <a:spcPts val="844"/>
              </a:spcBef>
              <a:buFont typeface="Arial"/>
              <a:buChar char="•"/>
              <a:defRPr/>
            </a:pPr>
            <a:r>
              <a:rPr lang="en-US" sz="2000" dirty="0"/>
              <a:t>State Softball Finals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Base Running</a:t>
            </a:r>
          </a:p>
        </p:txBody>
      </p:sp>
      <p:pic>
        <p:nvPicPr>
          <p:cNvPr id="6" name="Picture 5">
            <a:extLst>
              <a:ext uri="{FF2B5EF4-FFF2-40B4-BE49-F238E27FC236}">
                <a16:creationId xmlns:a16="http://schemas.microsoft.com/office/drawing/2014/main" id="{F7E6A9F6-7442-CEE8-7BC2-EF56E5375364}"/>
              </a:ext>
            </a:extLst>
          </p:cNvPr>
          <p:cNvPicPr>
            <a:picLocks noChangeAspect="1"/>
          </p:cNvPicPr>
          <p:nvPr/>
        </p:nvPicPr>
        <p:blipFill>
          <a:blip r:embed="rId2"/>
          <a:stretch>
            <a:fillRect/>
          </a:stretch>
        </p:blipFill>
        <p:spPr>
          <a:xfrm>
            <a:off x="256032" y="2012715"/>
            <a:ext cx="8631936" cy="3216618"/>
          </a:xfrm>
          <a:prstGeom prst="rect">
            <a:avLst/>
          </a:prstGeom>
        </p:spPr>
      </p:pic>
    </p:spTree>
    <p:extLst>
      <p:ext uri="{BB962C8B-B14F-4D97-AF65-F5344CB8AC3E}">
        <p14:creationId xmlns:p14="http://schemas.microsoft.com/office/powerpoint/2010/main" val="1893243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Throwing</a:t>
            </a:r>
          </a:p>
        </p:txBody>
      </p:sp>
      <p:pic>
        <p:nvPicPr>
          <p:cNvPr id="4" name="Picture 3">
            <a:extLst>
              <a:ext uri="{FF2B5EF4-FFF2-40B4-BE49-F238E27FC236}">
                <a16:creationId xmlns:a16="http://schemas.microsoft.com/office/drawing/2014/main" id="{0513B681-72C0-415F-661A-B389F0C69B0D}"/>
              </a:ext>
            </a:extLst>
          </p:cNvPr>
          <p:cNvPicPr>
            <a:picLocks noChangeAspect="1"/>
          </p:cNvPicPr>
          <p:nvPr/>
        </p:nvPicPr>
        <p:blipFill>
          <a:blip r:embed="rId2"/>
          <a:stretch>
            <a:fillRect/>
          </a:stretch>
        </p:blipFill>
        <p:spPr>
          <a:xfrm>
            <a:off x="642492" y="1573721"/>
            <a:ext cx="7859016" cy="5045582"/>
          </a:xfrm>
          <a:prstGeom prst="rect">
            <a:avLst/>
          </a:prstGeom>
        </p:spPr>
      </p:pic>
    </p:spTree>
    <p:extLst>
      <p:ext uri="{BB962C8B-B14F-4D97-AF65-F5344CB8AC3E}">
        <p14:creationId xmlns:p14="http://schemas.microsoft.com/office/powerpoint/2010/main" val="2304528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Fielding</a:t>
            </a:r>
          </a:p>
        </p:txBody>
      </p:sp>
      <p:pic>
        <p:nvPicPr>
          <p:cNvPr id="5" name="Picture 4">
            <a:extLst>
              <a:ext uri="{FF2B5EF4-FFF2-40B4-BE49-F238E27FC236}">
                <a16:creationId xmlns:a16="http://schemas.microsoft.com/office/drawing/2014/main" id="{15DDBD87-F411-2495-426D-DCF086F57448}"/>
              </a:ext>
            </a:extLst>
          </p:cNvPr>
          <p:cNvPicPr>
            <a:picLocks noChangeAspect="1"/>
          </p:cNvPicPr>
          <p:nvPr/>
        </p:nvPicPr>
        <p:blipFill>
          <a:blip r:embed="rId2"/>
          <a:stretch>
            <a:fillRect/>
          </a:stretch>
        </p:blipFill>
        <p:spPr>
          <a:xfrm>
            <a:off x="530756" y="1664208"/>
            <a:ext cx="8082488" cy="4663440"/>
          </a:xfrm>
          <a:prstGeom prst="rect">
            <a:avLst/>
          </a:prstGeom>
        </p:spPr>
      </p:pic>
    </p:spTree>
    <p:extLst>
      <p:ext uri="{BB962C8B-B14F-4D97-AF65-F5344CB8AC3E}">
        <p14:creationId xmlns:p14="http://schemas.microsoft.com/office/powerpoint/2010/main" val="10171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Individual Skills Competition</a:t>
            </a:r>
            <a:br>
              <a:rPr lang="en-US" dirty="0"/>
            </a:br>
            <a:r>
              <a:rPr lang="en-US" dirty="0"/>
              <a:t>Hitting</a:t>
            </a:r>
          </a:p>
        </p:txBody>
      </p:sp>
      <p:pic>
        <p:nvPicPr>
          <p:cNvPr id="4" name="Picture 3">
            <a:extLst>
              <a:ext uri="{FF2B5EF4-FFF2-40B4-BE49-F238E27FC236}">
                <a16:creationId xmlns:a16="http://schemas.microsoft.com/office/drawing/2014/main" id="{ADB8A576-3399-9D89-4327-17AA1620631D}"/>
              </a:ext>
            </a:extLst>
          </p:cNvPr>
          <p:cNvPicPr>
            <a:picLocks noChangeAspect="1"/>
          </p:cNvPicPr>
          <p:nvPr/>
        </p:nvPicPr>
        <p:blipFill>
          <a:blip r:embed="rId2"/>
          <a:stretch>
            <a:fillRect/>
          </a:stretch>
        </p:blipFill>
        <p:spPr>
          <a:xfrm>
            <a:off x="521208" y="1758083"/>
            <a:ext cx="8101584" cy="3524714"/>
          </a:xfrm>
          <a:prstGeom prst="rect">
            <a:avLst/>
          </a:prstGeom>
        </p:spPr>
      </p:pic>
    </p:spTree>
    <p:extLst>
      <p:ext uri="{BB962C8B-B14F-4D97-AF65-F5344CB8AC3E}">
        <p14:creationId xmlns:p14="http://schemas.microsoft.com/office/powerpoint/2010/main" val="301546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Events Offered</a:t>
            </a:r>
          </a:p>
        </p:txBody>
      </p:sp>
      <p:sp>
        <p:nvSpPr>
          <p:cNvPr id="3" name="Content Placeholder 2"/>
          <p:cNvSpPr>
            <a:spLocks noGrp="1"/>
          </p:cNvSpPr>
          <p:nvPr>
            <p:ph idx="1"/>
          </p:nvPr>
        </p:nvSpPr>
        <p:spPr>
          <a:xfrm>
            <a:off x="544513" y="1539469"/>
            <a:ext cx="7912100" cy="4464050"/>
          </a:xfrm>
        </p:spPr>
        <p:txBody>
          <a:bodyPr/>
          <a:lstStyle/>
          <a:p>
            <a:pPr marL="342900" indent="-342900">
              <a:buFont typeface="Arial" panose="020B0604020202020204" pitchFamily="34" charset="0"/>
              <a:buChar char="•"/>
            </a:pPr>
            <a:r>
              <a:rPr lang="en-US" sz="2400" dirty="0"/>
              <a:t>Team Competition Slow Pitch </a:t>
            </a:r>
          </a:p>
          <a:p>
            <a:pPr marL="342900" indent="-342900">
              <a:buFont typeface="Arial" panose="020B0604020202020204" pitchFamily="34" charset="0"/>
              <a:buChar char="•"/>
            </a:pPr>
            <a:r>
              <a:rPr lang="en-US" sz="2400" dirty="0"/>
              <a:t>Unified Team Competition Slow Pitch </a:t>
            </a:r>
          </a:p>
          <a:p>
            <a:pPr marL="342900" indent="-342900">
              <a:buFont typeface="Arial" panose="020B0604020202020204" pitchFamily="34" charset="0"/>
              <a:buChar char="•"/>
            </a:pPr>
            <a:r>
              <a:rPr lang="en-US" sz="2400" dirty="0"/>
              <a:t>T-ball </a:t>
            </a:r>
          </a:p>
          <a:p>
            <a:pPr marL="342900" indent="-342900">
              <a:buFont typeface="Arial" panose="020B0604020202020204" pitchFamily="34" charset="0"/>
              <a:buChar char="•"/>
            </a:pPr>
            <a:r>
              <a:rPr lang="en-US" sz="2400" dirty="0"/>
              <a:t>Coach Pitch (Regional/Area Only)</a:t>
            </a:r>
          </a:p>
          <a:p>
            <a:pPr marL="342900" indent="-342900">
              <a:buFont typeface="Arial" panose="020B0604020202020204" pitchFamily="34" charset="0"/>
              <a:buChar char="•"/>
            </a:pPr>
            <a:r>
              <a:rPr lang="en-US" sz="2400" dirty="0"/>
              <a:t>Individual Skills Contest </a:t>
            </a:r>
          </a:p>
          <a:p>
            <a:endParaRPr lang="en-US" dirty="0"/>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Team Size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Team rosters shall contain a minimum of 11 players and a maximum of 15 players. </a:t>
            </a:r>
          </a:p>
          <a:p>
            <a:pPr marL="342900" indent="-342900">
              <a:buFont typeface="Arial" panose="020B0604020202020204" pitchFamily="34" charset="0"/>
              <a:buChar char="•"/>
            </a:pPr>
            <a:r>
              <a:rPr lang="en-US" sz="2400" dirty="0"/>
              <a:t>May register 3 athletes as alternates. </a:t>
            </a:r>
          </a:p>
          <a:p>
            <a:pPr marL="342900" indent="-342900">
              <a:buFont typeface="Arial" panose="020B0604020202020204" pitchFamily="34" charset="0"/>
              <a:buChar char="•"/>
            </a:pPr>
            <a:r>
              <a:rPr lang="en-US" sz="2400" dirty="0"/>
              <a:t>A team may start a game with 10 players and if an injury or ejection occurs, may finish with 9 players. Games may not begin with 9 players; in this case a forfeit will be declared. </a:t>
            </a:r>
          </a:p>
          <a:p>
            <a:pPr marL="342900" indent="-342900">
              <a:buFont typeface="Arial" panose="020B0604020202020204" pitchFamily="34" charset="0"/>
              <a:buChar char="•"/>
            </a:pPr>
            <a:r>
              <a:rPr lang="en-US" sz="2400" dirty="0"/>
              <a:t>All coaches are required to turn in 3 scores prior to the state event, in which their roster must be the same for all 3 scores</a:t>
            </a:r>
          </a:p>
        </p:txBody>
      </p:sp>
    </p:spTree>
    <p:extLst>
      <p:ext uri="{BB962C8B-B14F-4D97-AF65-F5344CB8AC3E}">
        <p14:creationId xmlns:p14="http://schemas.microsoft.com/office/powerpoint/2010/main" val="2051940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Players/Positions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Ten players in the field at all times: </a:t>
            </a:r>
          </a:p>
          <a:p>
            <a:pPr marL="638175" lvl="2" indent="-342900">
              <a:buFont typeface="Arial" panose="020B0604020202020204" pitchFamily="34" charset="0"/>
              <a:buChar char="•"/>
            </a:pPr>
            <a:r>
              <a:rPr lang="en-US" sz="2000" dirty="0"/>
              <a:t>Pitcher (F1)</a:t>
            </a:r>
          </a:p>
          <a:p>
            <a:pPr marL="638175" lvl="2" indent="-342900">
              <a:buFont typeface="Arial" panose="020B0604020202020204" pitchFamily="34" charset="0"/>
              <a:buChar char="•"/>
            </a:pPr>
            <a:r>
              <a:rPr lang="en-US" sz="2000" dirty="0"/>
              <a:t>Catcher (F2)</a:t>
            </a:r>
          </a:p>
          <a:p>
            <a:pPr marL="638175" lvl="2" indent="-342900">
              <a:buFont typeface="Arial" panose="020B0604020202020204" pitchFamily="34" charset="0"/>
              <a:buChar char="•"/>
            </a:pPr>
            <a:r>
              <a:rPr lang="en-US" sz="2000" dirty="0"/>
              <a:t>First Baseman (F3)</a:t>
            </a:r>
          </a:p>
          <a:p>
            <a:pPr marL="638175" lvl="2" indent="-342900">
              <a:buFont typeface="Arial" panose="020B0604020202020204" pitchFamily="34" charset="0"/>
              <a:buChar char="•"/>
            </a:pPr>
            <a:r>
              <a:rPr lang="en-US" sz="2000" dirty="0"/>
              <a:t>Second Baseman (F4)</a:t>
            </a:r>
          </a:p>
          <a:p>
            <a:pPr marL="638175" lvl="2" indent="-342900">
              <a:buFont typeface="Arial" panose="020B0604020202020204" pitchFamily="34" charset="0"/>
              <a:buChar char="•"/>
            </a:pPr>
            <a:r>
              <a:rPr lang="en-US" sz="2000" dirty="0"/>
              <a:t>Third Baseman (F5)</a:t>
            </a:r>
          </a:p>
          <a:p>
            <a:pPr marL="638175" lvl="2" indent="-342900">
              <a:buFont typeface="Arial" panose="020B0604020202020204" pitchFamily="34" charset="0"/>
              <a:buChar char="•"/>
            </a:pPr>
            <a:r>
              <a:rPr lang="en-US" sz="2000" dirty="0"/>
              <a:t>Shortstop (F6)</a:t>
            </a:r>
          </a:p>
          <a:p>
            <a:pPr marL="638175" lvl="2" indent="-342900">
              <a:buFont typeface="Arial" panose="020B0604020202020204" pitchFamily="34" charset="0"/>
              <a:buChar char="•"/>
            </a:pPr>
            <a:r>
              <a:rPr lang="en-US" sz="2000" dirty="0"/>
              <a:t>Left Fielder (F7)</a:t>
            </a:r>
          </a:p>
          <a:p>
            <a:pPr marL="638175" lvl="2" indent="-342900">
              <a:buFont typeface="Arial" panose="020B0604020202020204" pitchFamily="34" charset="0"/>
              <a:buChar char="•"/>
            </a:pPr>
            <a:r>
              <a:rPr lang="en-US" sz="2000" dirty="0"/>
              <a:t>Left Centerfielder (F8)</a:t>
            </a:r>
          </a:p>
          <a:p>
            <a:pPr marL="638175" lvl="2" indent="-342900">
              <a:buFont typeface="Arial" panose="020B0604020202020204" pitchFamily="34" charset="0"/>
              <a:buChar char="•"/>
            </a:pPr>
            <a:r>
              <a:rPr lang="en-US" sz="2000" dirty="0"/>
              <a:t>Right Fielder (F9) </a:t>
            </a:r>
          </a:p>
          <a:p>
            <a:pPr marL="638175" lvl="2" indent="-342900">
              <a:buFont typeface="Arial" panose="020B0604020202020204" pitchFamily="34" charset="0"/>
              <a:buChar char="•"/>
            </a:pPr>
            <a:r>
              <a:rPr lang="en-US" sz="2000" dirty="0"/>
              <a:t>Right Centerfielder (F10) </a:t>
            </a:r>
          </a:p>
        </p:txBody>
      </p:sp>
    </p:spTree>
    <p:extLst>
      <p:ext uri="{BB962C8B-B14F-4D97-AF65-F5344CB8AC3E}">
        <p14:creationId xmlns:p14="http://schemas.microsoft.com/office/powerpoint/2010/main" val="270809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dirty="0"/>
              <a:t>Uniforms consist of a jersey, shorts or pants, stockings and sport shoes. </a:t>
            </a:r>
          </a:p>
          <a:p>
            <a:pPr marL="387350" lvl="1" indent="-342900">
              <a:buFont typeface="Arial" panose="020B0604020202020204" pitchFamily="34" charset="0"/>
              <a:buChar char="•"/>
            </a:pPr>
            <a:r>
              <a:rPr lang="en-US" sz="2000" dirty="0"/>
              <a:t>All members of a team must wear the same pants or shorts, there may not be a combination of both styles.</a:t>
            </a:r>
          </a:p>
          <a:p>
            <a:pPr marL="342900" indent="-342900">
              <a:buFont typeface="Arial" panose="020B0604020202020204" pitchFamily="34" charset="0"/>
              <a:buChar char="•"/>
            </a:pPr>
            <a:r>
              <a:rPr lang="en-US" dirty="0"/>
              <a:t>All team members must have identical uniforms in color and design. </a:t>
            </a:r>
          </a:p>
          <a:p>
            <a:pPr marL="342900" indent="-342900">
              <a:buFont typeface="Arial" panose="020B0604020202020204" pitchFamily="34" charset="0"/>
              <a:buChar char="•"/>
            </a:pPr>
            <a:r>
              <a:rPr lang="en-US" dirty="0"/>
              <a:t>The Special Olympics Michigan logo must be on the jersey. </a:t>
            </a:r>
          </a:p>
          <a:p>
            <a:pPr marL="342900" indent="-342900">
              <a:buFont typeface="Arial" panose="020B0604020202020204" pitchFamily="34" charset="0"/>
              <a:buChar char="•"/>
            </a:pPr>
            <a:r>
              <a:rPr lang="en-US" dirty="0"/>
              <a:t>Caps, visors, and headbands are optional for players but can be mixed. If more than one type is worn, they all must be of the same color.</a:t>
            </a:r>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Rubber soled athletic shoes or rubber cleats must be worn; metal spikes are not allowed.</a:t>
            </a:r>
          </a:p>
          <a:p>
            <a:pPr marL="457200" indent="-457200">
              <a:buFont typeface="Arial" panose="020B0604020202020204" pitchFamily="34" charset="0"/>
              <a:buChar char="•"/>
            </a:pPr>
            <a:r>
              <a:rPr lang="en-US" dirty="0"/>
              <a:t>Bandanas, du-rags, jewelry, and denim may not be worn during games or practice. Headwear for religious or medical reasons are acceptable but must be brought to the attention of the Games Director prior to competition. </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Ball Regulations: </a:t>
            </a:r>
          </a:p>
          <a:p>
            <a:pPr marL="387350" lvl="1" indent="-342900">
              <a:buFont typeface="Arial" panose="020B0604020202020204" pitchFamily="34" charset="0"/>
              <a:buChar char="•"/>
            </a:pPr>
            <a:r>
              <a:rPr lang="en-US" sz="2000" dirty="0"/>
              <a:t>The competition 12 in (30.5cm) ball shall be between 11 7/8 in (30.2cm) and 12 1/8 in (30.8cm) in circumference and shall weigh between 178.0g (6 ¼ ounces) and 198.4g (7 ounces). </a:t>
            </a:r>
          </a:p>
          <a:p>
            <a:pPr marL="342900" indent="-342900">
              <a:buFont typeface="Arial" panose="020B0604020202020204" pitchFamily="34" charset="0"/>
              <a:buChar char="•"/>
            </a:pPr>
            <a:r>
              <a:rPr lang="en-US" dirty="0"/>
              <a:t>Batting helmets are required for all batters and base runners. </a:t>
            </a:r>
          </a:p>
          <a:p>
            <a:pPr marL="342900" indent="-342900">
              <a:buFont typeface="Arial" panose="020B0604020202020204" pitchFamily="34" charset="0"/>
              <a:buChar char="•"/>
            </a:pPr>
            <a:r>
              <a:rPr lang="en-US" dirty="0"/>
              <a:t>The catcher must wear a face mask and catcher’s type helmet. </a:t>
            </a:r>
          </a:p>
          <a:p>
            <a:pPr marL="387350" lvl="1" indent="-342900">
              <a:buFont typeface="Arial" panose="020B0604020202020204" pitchFamily="34" charset="0"/>
              <a:buChar char="•"/>
            </a:pPr>
            <a:r>
              <a:rPr lang="en-US" sz="2000" dirty="0"/>
              <a:t>Chest protectors and throat guards are not required but recommended.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97506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602</TotalTime>
  <Words>2100</Words>
  <Application>Microsoft Office PowerPoint</Application>
  <PresentationFormat>On-screen Show (4:3)</PresentationFormat>
  <Paragraphs>160</Paragraphs>
  <Slides>33</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33</vt:i4>
      </vt:variant>
    </vt:vector>
  </HeadingPairs>
  <TitlesOfParts>
    <vt:vector size="43" baseType="lpstr">
      <vt:lpstr>Arial</vt:lpstr>
      <vt:lpstr>Calibri</vt:lpstr>
      <vt:lpstr>Gill Sans</vt:lpstr>
      <vt:lpstr>Helvetica Neue</vt:lpstr>
      <vt:lpstr>Ubuntu</vt:lpstr>
      <vt:lpstr>Ubuntu Light</vt:lpstr>
      <vt:lpstr>SO_AP_Presentation</vt:lpstr>
      <vt:lpstr>Body White copy</vt:lpstr>
      <vt:lpstr>Blank</vt:lpstr>
      <vt:lpstr>1_Blank</vt:lpstr>
      <vt:lpstr>Softball Official Rules</vt:lpstr>
      <vt:lpstr>A picture paints a thousand words</vt:lpstr>
      <vt:lpstr>The Basics</vt:lpstr>
      <vt:lpstr>Events Offered</vt:lpstr>
      <vt:lpstr>Team Size</vt:lpstr>
      <vt:lpstr>Players/Positions </vt:lpstr>
      <vt:lpstr>Uniform</vt:lpstr>
      <vt:lpstr>Uniform</vt:lpstr>
      <vt:lpstr>Equipment</vt:lpstr>
      <vt:lpstr>Equipment - Official Bat</vt:lpstr>
      <vt:lpstr>Playing Field</vt:lpstr>
      <vt:lpstr>Playing Field</vt:lpstr>
      <vt:lpstr>Scoresheets</vt:lpstr>
      <vt:lpstr>Scoresheets</vt:lpstr>
      <vt:lpstr>General  Rules</vt:lpstr>
      <vt:lpstr>General  Rules</vt:lpstr>
      <vt:lpstr>General Rules</vt:lpstr>
      <vt:lpstr>General Rules</vt:lpstr>
      <vt:lpstr>Tie Breaker </vt:lpstr>
      <vt:lpstr>Pitching Regulations </vt:lpstr>
      <vt:lpstr>Batting</vt:lpstr>
      <vt:lpstr>Batting</vt:lpstr>
      <vt:lpstr>Infield Fly Rule</vt:lpstr>
      <vt:lpstr>Unified Softball</vt:lpstr>
      <vt:lpstr>T-Ball</vt:lpstr>
      <vt:lpstr>T – Ball</vt:lpstr>
      <vt:lpstr>T- Ball </vt:lpstr>
      <vt:lpstr>Coach Pitch</vt:lpstr>
      <vt:lpstr>Individual Skills Competition</vt:lpstr>
      <vt:lpstr>Individual Skills Competition Base Running</vt:lpstr>
      <vt:lpstr>Individual Skills Competition Throwing</vt:lpstr>
      <vt:lpstr>Individual Skills Competition Fielding</vt:lpstr>
      <vt:lpstr>Individual Skills Competition Hitting</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84</cp:revision>
  <dcterms:created xsi:type="dcterms:W3CDTF">2012-05-09T16:21:13Z</dcterms:created>
  <dcterms:modified xsi:type="dcterms:W3CDTF">2024-08-26T18:02:57Z</dcterms:modified>
</cp:coreProperties>
</file>