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 id="2147483723" r:id="rId2"/>
    <p:sldMasterId id="2147483732" r:id="rId3"/>
    <p:sldMasterId id="2147483753" r:id="rId4"/>
  </p:sldMasterIdLst>
  <p:notesMasterIdLst>
    <p:notesMasterId r:id="rId37"/>
  </p:notesMasterIdLst>
  <p:handoutMasterIdLst>
    <p:handoutMasterId r:id="rId38"/>
  </p:handoutMasterIdLst>
  <p:sldIdLst>
    <p:sldId id="256" r:id="rId5"/>
    <p:sldId id="265" r:id="rId6"/>
    <p:sldId id="266" r:id="rId7"/>
    <p:sldId id="292" r:id="rId8"/>
    <p:sldId id="267" r:id="rId9"/>
    <p:sldId id="295" r:id="rId10"/>
    <p:sldId id="298" r:id="rId11"/>
    <p:sldId id="299" r:id="rId12"/>
    <p:sldId id="300" r:id="rId13"/>
    <p:sldId id="301" r:id="rId14"/>
    <p:sldId id="268" r:id="rId15"/>
    <p:sldId id="262" r:id="rId16"/>
    <p:sldId id="276" r:id="rId17"/>
    <p:sldId id="277" r:id="rId18"/>
    <p:sldId id="278" r:id="rId19"/>
    <p:sldId id="279" r:id="rId20"/>
    <p:sldId id="280" r:id="rId21"/>
    <p:sldId id="281" r:id="rId22"/>
    <p:sldId id="282" r:id="rId23"/>
    <p:sldId id="283" r:id="rId24"/>
    <p:sldId id="269" r:id="rId25"/>
    <p:sldId id="290" r:id="rId26"/>
    <p:sldId id="302" r:id="rId27"/>
    <p:sldId id="303" r:id="rId28"/>
    <p:sldId id="304" r:id="rId29"/>
    <p:sldId id="305" r:id="rId30"/>
    <p:sldId id="306" r:id="rId31"/>
    <p:sldId id="307" r:id="rId32"/>
    <p:sldId id="308" r:id="rId33"/>
    <p:sldId id="309" r:id="rId34"/>
    <p:sldId id="310" r:id="rId35"/>
    <p:sldId id="297"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22" autoAdjust="0"/>
    <p:restoredTop sz="94660"/>
  </p:normalViewPr>
  <p:slideViewPr>
    <p:cSldViewPr snapToGrid="0" snapToObjects="1">
      <p:cViewPr varScale="1">
        <p:scale>
          <a:sx n="94" d="100"/>
          <a:sy n="94" d="100"/>
        </p:scale>
        <p:origin x="582" y="90"/>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12/5/2018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12/5/2018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150622"/>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774703" y="2973325"/>
            <a:ext cx="6400354"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dirty="0"/>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a:pPr/>
              <a:t>‹#›</a:t>
            </a:fld>
            <a:endParaRPr lang="en-US"/>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a:pPr/>
              <a:t>‹#›</a:t>
            </a:fld>
            <a:endParaRPr lang="en-US"/>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826519"/>
          </a:xfrm>
        </p:spPr>
        <p:txBody>
          <a:bodyPr anchor="b"/>
          <a:lstStyle>
            <a:lvl1pPr algn="l">
              <a:defRPr sz="1400" b="1"/>
            </a:lvl1pPr>
          </a:lstStyle>
          <a:p>
            <a:r>
              <a:rPr lang="ga-IE" smtClean="0"/>
              <a:t>Click to edit Master title style</a:t>
            </a:r>
            <a:endParaRPr lang="en-US" dirty="0"/>
          </a:p>
        </p:txBody>
      </p:sp>
      <p:sp>
        <p:nvSpPr>
          <p:cNvPr id="3" name="Content Placeholder 2"/>
          <p:cNvSpPr>
            <a:spLocks noGrp="1"/>
          </p:cNvSpPr>
          <p:nvPr>
            <p:ph idx="1"/>
          </p:nvPr>
        </p:nvSpPr>
        <p:spPr>
          <a:xfrm>
            <a:off x="3575224" y="1910081"/>
            <a:ext cx="511113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4" name="Text Placeholder 3"/>
          <p:cNvSpPr>
            <a:spLocks noGrp="1"/>
          </p:cNvSpPr>
          <p:nvPr>
            <p:ph type="body" sz="half" idx="2"/>
          </p:nvPr>
        </p:nvSpPr>
        <p:spPr>
          <a:xfrm>
            <a:off x="457647" y="1910081"/>
            <a:ext cx="300818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176917" y="221921"/>
            <a:ext cx="8791061"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charset="0"/>
              </a:rPr>
              <a:t>Drag picture to placeholder or click icon to add</a:t>
            </a:r>
            <a:endParaRPr lang="en-US" noProof="0" smtClean="0">
              <a:sym typeface="Ubuntu" charset="0"/>
            </a:endParaRPr>
          </a:p>
        </p:txBody>
      </p:sp>
      <p:sp>
        <p:nvSpPr>
          <p:cNvPr id="2" name="Title 1"/>
          <p:cNvSpPr>
            <a:spLocks noGrp="1"/>
          </p:cNvSpPr>
          <p:nvPr>
            <p:ph type="title"/>
          </p:nvPr>
        </p:nvSpPr>
        <p:spPr>
          <a:xfrm>
            <a:off x="300743" y="5084341"/>
            <a:ext cx="6875132" cy="567035"/>
          </a:xfrm>
        </p:spPr>
        <p:txBody>
          <a:bodyPr anchor="b"/>
          <a:lstStyle>
            <a:lvl1pPr algn="l">
              <a:defRPr sz="1400" b="1"/>
            </a:lvl1pPr>
          </a:lstStyle>
          <a:p>
            <a:r>
              <a:rPr lang="ga-IE" dirty="0" smtClean="0"/>
              <a:t>Click to edit Master title style</a:t>
            </a:r>
            <a:endParaRPr lang="en-US" dirty="0"/>
          </a:p>
        </p:txBody>
      </p:sp>
      <p:sp>
        <p:nvSpPr>
          <p:cNvPr id="4" name="Text Placeholder 3"/>
          <p:cNvSpPr>
            <a:spLocks noGrp="1"/>
          </p:cNvSpPr>
          <p:nvPr>
            <p:ph type="body" sz="half" idx="2"/>
          </p:nvPr>
        </p:nvSpPr>
        <p:spPr>
          <a:xfrm>
            <a:off x="300743" y="5757637"/>
            <a:ext cx="6891759"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2600179"/>
            <a:ext cx="7772176" cy="1361777"/>
          </a:xfrm>
        </p:spPr>
        <p:txBody>
          <a:bodyPr/>
          <a:lstStyle>
            <a:lvl1pPr algn="l">
              <a:defRPr sz="2800" b="1" cap="all"/>
            </a:lvl1pPr>
          </a:lstStyle>
          <a:p>
            <a:r>
              <a:rPr lang="ga-IE" smtClean="0"/>
              <a:t>Click to edit Master title style</a:t>
            </a:r>
            <a:endParaRPr lang="en-US"/>
          </a:p>
        </p:txBody>
      </p:sp>
      <p:sp>
        <p:nvSpPr>
          <p:cNvPr id="3" name="Text Placeholder 2"/>
          <p:cNvSpPr>
            <a:spLocks noGrp="1"/>
          </p:cNvSpPr>
          <p:nvPr>
            <p:ph type="body" idx="1"/>
          </p:nvPr>
        </p:nvSpPr>
        <p:spPr>
          <a:xfrm>
            <a:off x="722189" y="1099991"/>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ga-IE" smtClean="0"/>
              <a:t>Click to edit Master text styles</a:t>
            </a:r>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2246177"/>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885765"/>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5" name="Text Placeholder 4"/>
          <p:cNvSpPr>
            <a:spLocks noGrp="1"/>
          </p:cNvSpPr>
          <p:nvPr>
            <p:ph type="body" sz="quarter" idx="3"/>
          </p:nvPr>
        </p:nvSpPr>
        <p:spPr>
          <a:xfrm>
            <a:off x="4644555" y="2267025"/>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906613"/>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 </a:t>
            </a:r>
            <a:r>
              <a:rPr lang="en-US" b="1" smtClean="0">
                <a:latin typeface="Helvetica Neue"/>
                <a:cs typeface="Helvetica Neue"/>
              </a:rPr>
              <a:t>storyful.</a:t>
            </a:r>
            <a:endParaRPr lang="en-US" b="1" dirty="0">
              <a:latin typeface="Helvetica Neue"/>
              <a:cs typeface="Helvetica Neue"/>
            </a:endParaRP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0" b="1"/>
            </a:lvl1pPr>
          </a:lstStyle>
          <a:p>
            <a:r>
              <a:rPr lang="ga-IE" smtClean="0"/>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0" b="1"/>
            </a:lvl1pPr>
          </a:lstStyle>
          <a:p>
            <a:r>
              <a:rPr lang="ga-IE" smtClean="0"/>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Light" charset="0"/>
              </a:rPr>
              <a:t>Drag picture to placeholder or click icon to add</a:t>
            </a:r>
            <a:endParaRPr lang="en-US" noProof="0" smtClean="0">
              <a:sym typeface="Ubuntu Light"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3.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544513" y="2374900"/>
            <a:ext cx="7912100" cy="185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text styles</a:t>
            </a:r>
          </a:p>
          <a:p>
            <a:pPr lvl="1"/>
            <a:r>
              <a:rPr lang="ga-IE" smtClean="0">
                <a:sym typeface="Ubuntu Light" charset="0"/>
              </a:rPr>
              <a:t>Second level</a:t>
            </a:r>
          </a:p>
          <a:p>
            <a:pPr lvl="2"/>
            <a:r>
              <a:rPr lang="ga-IE" smtClean="0">
                <a:sym typeface="Ubuntu Light" charset="0"/>
              </a:rPr>
              <a:t>Third level</a:t>
            </a:r>
          </a:p>
          <a:p>
            <a:pPr lvl="3"/>
            <a:r>
              <a:rPr lang="ga-IE" smtClean="0">
                <a:sym typeface="Ubuntu Light" charset="0"/>
              </a:rPr>
              <a:t>Fourth level</a:t>
            </a:r>
          </a:p>
          <a:p>
            <a:pPr lvl="4"/>
            <a:r>
              <a:rPr lang="ga-IE" smtClean="0">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544513" y="482600"/>
            <a:ext cx="7902575"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1028" name="Text Box 4"/>
          <p:cNvSpPr txBox="1">
            <a:spLocks noGrp="1" noChangeArrowheads="1"/>
          </p:cNvSpPr>
          <p:nvPr>
            <p:ph type="sldNum" sz="quarter" idx="4"/>
          </p:nvPr>
        </p:nvSpPr>
        <p:spPr bwMode="auto">
          <a:xfrm>
            <a:off x="554037" y="6446156"/>
            <a:ext cx="3630637"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spc="2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smtClean="0"/>
              <a:t> </a:t>
            </a:r>
            <a:endParaRPr lang="en-US" dirty="0">
              <a:latin typeface="Ubuntu"/>
              <a:cs typeface="Ubuntu"/>
            </a:endParaRPr>
          </a:p>
        </p:txBody>
      </p:sp>
      <p:sp>
        <p:nvSpPr>
          <p:cNvPr id="3" name="TextBox 2"/>
          <p:cNvSpPr txBox="1"/>
          <p:nvPr/>
        </p:nvSpPr>
        <p:spPr>
          <a:xfrm>
            <a:off x="3978000" y="5749806"/>
            <a:ext cx="3497034" cy="415498"/>
          </a:xfrm>
          <a:prstGeom prst="rect">
            <a:avLst/>
          </a:prstGeom>
          <a:noFill/>
        </p:spPr>
        <p:txBody>
          <a:bodyPr wrap="square" rtlCol="0">
            <a:spAutoFit/>
          </a:bodyPr>
          <a:lstStyle/>
          <a:p>
            <a:pPr algn="r"/>
            <a:r>
              <a:rPr lang="en-US" sz="2100" b="0" i="1" kern="1200" spc="-100" dirty="0" smtClean="0">
                <a:solidFill>
                  <a:srgbClr val="4F5146"/>
                </a:solidFill>
                <a:latin typeface="Ubuntu"/>
              </a:rPr>
              <a:t>Program Name</a:t>
            </a:r>
            <a:endParaRPr lang="en-US" sz="2100" b="0" i="1" kern="1200" spc="-100" dirty="0">
              <a:solidFill>
                <a:srgbClr val="4F5146"/>
              </a:solidFill>
              <a:latin typeface="Ubuntu"/>
            </a:endParaRP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Rectangle 2"/>
          <p:cNvSpPr>
            <a:spLocks noGrp="1" noChangeArrowheads="1"/>
          </p:cNvSpPr>
          <p:nvPr>
            <p:ph type="body" idx="1"/>
          </p:nvPr>
        </p:nvSpPr>
        <p:spPr bwMode="auto">
          <a:xfrm>
            <a:off x="544513" y="1741488"/>
            <a:ext cx="7912100" cy="446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charset="0"/>
              </a:rPr>
              <a:t>Click to edit Master text styles</a:t>
            </a:r>
          </a:p>
          <a:p>
            <a:pPr lvl="1"/>
            <a:r>
              <a:rPr lang="ga-IE" smtClean="0">
                <a:sym typeface="Ubuntu" charset="0"/>
              </a:rPr>
              <a:t>Second level</a:t>
            </a:r>
          </a:p>
          <a:p>
            <a:pPr lvl="2"/>
            <a:r>
              <a:rPr lang="ga-IE" smtClean="0">
                <a:sym typeface="Ubuntu" charset="0"/>
              </a:rPr>
              <a:t>Third level</a:t>
            </a:r>
          </a:p>
          <a:p>
            <a:pPr lvl="3"/>
            <a:r>
              <a:rPr lang="ga-IE" smtClean="0">
                <a:sym typeface="Ubuntu" charset="0"/>
              </a:rPr>
              <a:t>Fourth level</a:t>
            </a:r>
          </a:p>
          <a:p>
            <a:pPr lvl="4"/>
            <a:r>
              <a:rPr lang="ga-IE" smtClean="0">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544513" y="366713"/>
            <a:ext cx="70518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ctr"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554038" y="6470814"/>
            <a:ext cx="3498781"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85354" y="2349502"/>
            <a:ext cx="7773293" cy="1470049"/>
          </a:xfrm>
        </p:spPr>
        <p:txBody>
          <a:bodyPr/>
          <a:lstStyle/>
          <a:p>
            <a:r>
              <a:rPr lang="en-US" dirty="0" smtClean="0"/>
              <a:t>   Softball Official </a:t>
            </a:r>
            <a:r>
              <a:rPr lang="en-US" dirty="0"/>
              <a:t>R</a:t>
            </a:r>
            <a:r>
              <a:rPr lang="en-US" dirty="0" smtClean="0"/>
              <a:t>ules</a:t>
            </a:r>
            <a:endParaRPr lang="en-US" dirty="0"/>
          </a:p>
        </p:txBody>
      </p:sp>
      <p:sp>
        <p:nvSpPr>
          <p:cNvPr id="10" name="Slide Number Placeholder 9"/>
          <p:cNvSpPr>
            <a:spLocks noGrp="1"/>
          </p:cNvSpPr>
          <p:nvPr>
            <p:ph type="sldNum" sz="quarter" idx="10"/>
          </p:nvPr>
        </p:nvSpPr>
        <p:spPr/>
        <p:txBody>
          <a:bodyPr/>
          <a:lstStyle/>
          <a:p>
            <a:fld id="{F4B88F72-1EA4-FE40-A5CA-BD0111E6622B}" type="slidenum">
              <a:rPr lang="en-US" smtClean="0"/>
              <a:pPr/>
              <a:t>1</a:t>
            </a:fld>
            <a:endParaRPr lang="en-US" dirty="0">
              <a:latin typeface="Ubuntu"/>
              <a:cs typeface="Ubuntu"/>
            </a:endParaRPr>
          </a:p>
        </p:txBody>
      </p:sp>
    </p:spTree>
    <p:extLst>
      <p:ext uri="{BB962C8B-B14F-4D97-AF65-F5344CB8AC3E}">
        <p14:creationId xmlns:p14="http://schemas.microsoft.com/office/powerpoint/2010/main" val="294045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Size</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Team </a:t>
            </a:r>
            <a:r>
              <a:rPr lang="en-US" dirty="0"/>
              <a:t>rosters shall contain a minimum of 11 players and a maximum of 15 players. </a:t>
            </a:r>
            <a:endParaRPr lang="en-US" dirty="0" smtClean="0"/>
          </a:p>
          <a:p>
            <a:pPr marL="342900" indent="-342900">
              <a:buFont typeface="Arial" panose="020B0604020202020204" pitchFamily="34" charset="0"/>
              <a:buChar char="•"/>
            </a:pPr>
            <a:r>
              <a:rPr lang="en-US" dirty="0"/>
              <a:t>M</a:t>
            </a:r>
            <a:r>
              <a:rPr lang="en-US" dirty="0" smtClean="0"/>
              <a:t>ay </a:t>
            </a:r>
            <a:r>
              <a:rPr lang="en-US" dirty="0"/>
              <a:t>register 3 athletes as alternates. </a:t>
            </a:r>
            <a:endParaRPr lang="en-US" dirty="0" smtClean="0"/>
          </a:p>
          <a:p>
            <a:pPr marL="342900" indent="-342900">
              <a:buFont typeface="Arial" panose="020B0604020202020204" pitchFamily="34" charset="0"/>
              <a:buChar char="•"/>
            </a:pPr>
            <a:r>
              <a:rPr lang="en-US" dirty="0"/>
              <a:t>A team may start a game with 10 players and if an injury or ejection occurs, may finish with 9 players. Games may not begin with 9 players, in this case a forfeit will be declared. </a:t>
            </a:r>
          </a:p>
          <a:p>
            <a:pPr marL="342900" indent="-342900">
              <a:buFont typeface="Arial" panose="020B0604020202020204" pitchFamily="34" charset="0"/>
              <a:buChar char="•"/>
            </a:pPr>
            <a:r>
              <a:rPr lang="en-US" dirty="0"/>
              <a:t>All coaches are required to turn in 3 scores prior to the state event, in which their roster must be the same for all 3 scores</a:t>
            </a:r>
          </a:p>
        </p:txBody>
      </p:sp>
      <p:sp>
        <p:nvSpPr>
          <p:cNvPr id="4" name="Slide Number Placeholder 3"/>
          <p:cNvSpPr>
            <a:spLocks noGrp="1"/>
          </p:cNvSpPr>
          <p:nvPr>
            <p:ph type="sldNum" sz="quarter" idx="10"/>
          </p:nvPr>
        </p:nvSpPr>
        <p:spPr/>
        <p:txBody>
          <a:bodyPr/>
          <a:lstStyle/>
          <a:p>
            <a:fld id="{62FADDA2-E13B-F548-856B-05843CC20AFE}" type="slidenum">
              <a:rPr lang="en-US" smtClean="0"/>
              <a:pPr/>
              <a:t>10</a:t>
            </a:fld>
            <a:endParaRPr lang="en-US"/>
          </a:p>
        </p:txBody>
      </p:sp>
    </p:spTree>
    <p:extLst>
      <p:ext uri="{BB962C8B-B14F-4D97-AF65-F5344CB8AC3E}">
        <p14:creationId xmlns:p14="http://schemas.microsoft.com/office/powerpoint/2010/main" val="2051940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4513" y="2120014"/>
            <a:ext cx="7902575" cy="1195388"/>
          </a:xfrm>
        </p:spPr>
        <p:txBody>
          <a:bodyPr/>
          <a:lstStyle/>
          <a:p>
            <a:pPr algn="ctr"/>
            <a:r>
              <a:rPr lang="en-US" dirty="0" smtClean="0"/>
              <a:t>General Rules</a:t>
            </a:r>
            <a:endParaRPr lang="en-US" dirty="0"/>
          </a:p>
        </p:txBody>
      </p:sp>
      <p:sp>
        <p:nvSpPr>
          <p:cNvPr id="6" name="Slide Number Placeholder 5"/>
          <p:cNvSpPr>
            <a:spLocks noGrp="1"/>
          </p:cNvSpPr>
          <p:nvPr>
            <p:ph type="sldNum" sz="quarter" idx="10"/>
          </p:nvPr>
        </p:nvSpPr>
        <p:spPr/>
        <p:txBody>
          <a:bodyPr/>
          <a:lstStyle/>
          <a:p>
            <a:fld id="{F4B88F72-1EA4-FE40-A5CA-BD0111E6622B}" type="slidenum">
              <a:rPr lang="en-US" smtClean="0"/>
              <a:pPr/>
              <a:t>11</a:t>
            </a:fld>
            <a:endParaRPr lang="en-US" dirty="0">
              <a:latin typeface="Ubuntu"/>
              <a:cs typeface="Ubuntu"/>
            </a:endParaRPr>
          </a:p>
        </p:txBody>
      </p:sp>
    </p:spTree>
    <p:extLst>
      <p:ext uri="{BB962C8B-B14F-4D97-AF65-F5344CB8AC3E}">
        <p14:creationId xmlns:p14="http://schemas.microsoft.com/office/powerpoint/2010/main" val="852519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General  Rules</a:t>
            </a:r>
            <a:endParaRPr lang="en-US" b="1" dirty="0"/>
          </a:p>
        </p:txBody>
      </p:sp>
      <p:sp>
        <p:nvSpPr>
          <p:cNvPr id="3" name="Content Placeholder 2"/>
          <p:cNvSpPr>
            <a:spLocks noGrp="1"/>
          </p:cNvSpPr>
          <p:nvPr>
            <p:ph idx="1"/>
          </p:nvPr>
        </p:nvSpPr>
        <p:spPr>
          <a:xfrm>
            <a:off x="544513" y="1741487"/>
            <a:ext cx="7912100" cy="4563619"/>
          </a:xfrm>
        </p:spPr>
        <p:txBody>
          <a:bodyPr>
            <a:noAutofit/>
          </a:bodyPr>
          <a:lstStyle/>
          <a:p>
            <a:pPr marL="285750" indent="-285750">
              <a:buFont typeface="Arial" panose="020B0604020202020204" pitchFamily="34" charset="0"/>
              <a:buChar char="•"/>
            </a:pPr>
            <a:r>
              <a:rPr lang="en-US" sz="2400" dirty="0" smtClean="0"/>
              <a:t>A </a:t>
            </a:r>
            <a:r>
              <a:rPr lang="en-US" sz="2400" dirty="0"/>
              <a:t>game will consist of 7 innings</a:t>
            </a:r>
          </a:p>
          <a:p>
            <a:pPr marL="285750" indent="-285750">
              <a:buFont typeface="Arial" panose="020B0604020202020204" pitchFamily="34" charset="0"/>
              <a:buChar char="•"/>
            </a:pPr>
            <a:r>
              <a:rPr lang="en-US" sz="2400" dirty="0" smtClean="0"/>
              <a:t>A </a:t>
            </a:r>
            <a:r>
              <a:rPr lang="en-US" sz="2400" dirty="0"/>
              <a:t>time limit of one hour and five minutes will be utilized for all games. No new inning can begin after this limit. </a:t>
            </a:r>
            <a:endParaRPr lang="en-US" sz="2400" dirty="0" smtClean="0"/>
          </a:p>
          <a:p>
            <a:pPr marL="285750" indent="-285750">
              <a:buFont typeface="Arial" panose="020B0604020202020204" pitchFamily="34" charset="0"/>
              <a:buChar char="•"/>
            </a:pPr>
            <a:r>
              <a:rPr lang="en-US" sz="2400" dirty="0"/>
              <a:t>A game will be deemed complete if a team has a 15 run lead after four innings or 12 runs after 5 innings</a:t>
            </a:r>
            <a:r>
              <a:rPr lang="en-US" sz="2400" dirty="0" smtClean="0"/>
              <a:t>.</a:t>
            </a:r>
          </a:p>
          <a:p>
            <a:pPr marL="285750" indent="-285750">
              <a:buFont typeface="Arial" panose="020B0604020202020204" pitchFamily="34" charset="0"/>
              <a:buChar char="•"/>
            </a:pPr>
            <a:r>
              <a:rPr lang="en-US" dirty="0"/>
              <a:t>In the case of inclement weather, two complete innings shall be considered a complete </a:t>
            </a:r>
            <a:r>
              <a:rPr lang="en-US" dirty="0" smtClean="0"/>
              <a:t>game.</a:t>
            </a:r>
          </a:p>
          <a:p>
            <a:pPr marL="285750" indent="-285750">
              <a:buFont typeface="Arial" panose="020B0604020202020204" pitchFamily="34" charset="0"/>
              <a:buChar char="•"/>
            </a:pPr>
            <a:r>
              <a:rPr lang="en-US" sz="2400" dirty="0" smtClean="0"/>
              <a:t> </a:t>
            </a:r>
            <a:endParaRPr lang="en-US" sz="2400" dirty="0"/>
          </a:p>
          <a:p>
            <a:pPr marL="285750" indent="-285750">
              <a:buFont typeface="Arial" panose="020B0604020202020204" pitchFamily="34" charset="0"/>
              <a:buChar char="•"/>
            </a:pPr>
            <a:endParaRPr lang="en-US" sz="1400" dirty="0" smtClean="0"/>
          </a:p>
          <a:p>
            <a:pPr marL="0" indent="0">
              <a:buNone/>
            </a:pPr>
            <a:endParaRPr lang="en-US" sz="1400" dirty="0"/>
          </a:p>
          <a:p>
            <a:pPr marL="0" indent="0">
              <a:buNone/>
            </a:pPr>
            <a:endParaRPr lang="en-US" sz="1400" dirty="0"/>
          </a:p>
        </p:txBody>
      </p:sp>
      <p:sp>
        <p:nvSpPr>
          <p:cNvPr id="4" name="Slide Number Placeholder 3"/>
          <p:cNvSpPr>
            <a:spLocks noGrp="1"/>
          </p:cNvSpPr>
          <p:nvPr>
            <p:ph type="sldNum" sz="quarter" idx="10"/>
          </p:nvPr>
        </p:nvSpPr>
        <p:spPr/>
        <p:txBody>
          <a:bodyPr/>
          <a:lstStyle/>
          <a:p>
            <a:fld id="{F4B88F72-1EA4-FE40-A5CA-BD0111E6622B}" type="slidenum">
              <a:rPr lang="en-US"/>
              <a:pPr/>
              <a:t>12</a:t>
            </a:fld>
            <a:r>
              <a:rPr lang="en-US"/>
              <a:t> /  </a:t>
            </a:r>
            <a:r>
              <a:rPr lang="en-US">
                <a:latin typeface="Ubuntu"/>
                <a:cs typeface="Ubuntu"/>
              </a:rPr>
              <a:t>Special Olympics Program Name</a:t>
            </a:r>
            <a:endParaRPr lang="en-US" dirty="0">
              <a:latin typeface="Ubuntu"/>
              <a:cs typeface="Ubuntu"/>
            </a:endParaRPr>
          </a:p>
        </p:txBody>
      </p:sp>
    </p:spTree>
    <p:extLst>
      <p:ext uri="{BB962C8B-B14F-4D97-AF65-F5344CB8AC3E}">
        <p14:creationId xmlns:p14="http://schemas.microsoft.com/office/powerpoint/2010/main" val="2382479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 Cont.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A foul ball following 2 strikes is an out.</a:t>
            </a:r>
          </a:p>
          <a:p>
            <a:pPr marL="342900" indent="-342900">
              <a:buFont typeface="Arial" panose="020B0604020202020204" pitchFamily="34" charset="0"/>
              <a:buChar char="•"/>
            </a:pPr>
            <a:r>
              <a:rPr lang="en-US" dirty="0" smtClean="0"/>
              <a:t>The </a:t>
            </a:r>
            <a:r>
              <a:rPr lang="en-US" dirty="0"/>
              <a:t>batting order cannot change except for the following situations: </a:t>
            </a:r>
            <a:r>
              <a:rPr lang="en-US" sz="1400" dirty="0"/>
              <a:t>1. The Batter is Out When playing shorthanded and it is </a:t>
            </a:r>
            <a:r>
              <a:rPr lang="en-US" sz="1400" dirty="0" smtClean="0"/>
              <a:t>				the </a:t>
            </a:r>
            <a:r>
              <a:rPr lang="en-US" sz="1400" dirty="0"/>
              <a:t>dropped player’s position in the batting order</a:t>
            </a:r>
            <a:r>
              <a:rPr lang="en-US" sz="1400" dirty="0" smtClean="0"/>
              <a:t>.</a:t>
            </a:r>
          </a:p>
          <a:p>
            <a:pPr marL="0" indent="0"/>
            <a:r>
              <a:rPr lang="en-US" sz="1400" dirty="0"/>
              <a:t>	</a:t>
            </a:r>
            <a:r>
              <a:rPr lang="en-US" sz="1400" dirty="0" smtClean="0"/>
              <a:t>		 </a:t>
            </a:r>
            <a:r>
              <a:rPr lang="en-US" sz="1400" dirty="0"/>
              <a:t>2. If an athlete is ejected, it will be considered an out when </a:t>
            </a:r>
            <a:r>
              <a:rPr lang="en-US" sz="1400" dirty="0" smtClean="0"/>
              <a:t>				his/her </a:t>
            </a:r>
            <a:r>
              <a:rPr lang="en-US" sz="1400" dirty="0"/>
              <a:t>time to bat arrives</a:t>
            </a:r>
            <a:r>
              <a:rPr lang="en-US" sz="1400" dirty="0" smtClean="0"/>
              <a:t>.</a:t>
            </a:r>
          </a:p>
          <a:p>
            <a:pPr marL="0" indent="0"/>
            <a:r>
              <a:rPr lang="en-US" sz="1400" dirty="0" smtClean="0"/>
              <a:t> 			3</a:t>
            </a:r>
            <a:r>
              <a:rPr lang="en-US" sz="1400" dirty="0"/>
              <a:t>. A new athlete may be added to the bottom of the batting </a:t>
            </a:r>
            <a:r>
              <a:rPr lang="en-US" sz="1400" dirty="0" smtClean="0"/>
              <a:t>				order </a:t>
            </a:r>
            <a:r>
              <a:rPr lang="en-US" sz="1400" dirty="0"/>
              <a:t>at any time</a:t>
            </a:r>
            <a:r>
              <a:rPr lang="en-US" sz="1400" dirty="0" smtClean="0"/>
              <a:t>.</a:t>
            </a:r>
          </a:p>
          <a:p>
            <a:pPr marL="285750" indent="-285750">
              <a:buFont typeface="Arial" panose="020B0604020202020204" pitchFamily="34" charset="0"/>
              <a:buChar char="•"/>
            </a:pPr>
            <a:r>
              <a:rPr lang="en-US" dirty="0"/>
              <a:t>Sliding is allowed, but not recommended.</a:t>
            </a:r>
          </a:p>
          <a:p>
            <a:pPr marL="342900" lvl="0" indent="-342900">
              <a:buFont typeface="Arial" panose="020B0604020202020204" pitchFamily="34" charset="0"/>
              <a:buChar char="•"/>
            </a:pPr>
            <a:r>
              <a:rPr lang="en-US" dirty="0"/>
              <a:t>No assisted devise allowed during team play.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13</a:t>
            </a:fld>
            <a:endParaRPr lang="en-US"/>
          </a:p>
        </p:txBody>
      </p:sp>
    </p:spTree>
    <p:extLst>
      <p:ext uri="{BB962C8B-B14F-4D97-AF65-F5344CB8AC3E}">
        <p14:creationId xmlns:p14="http://schemas.microsoft.com/office/powerpoint/2010/main" val="4236251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Rules Cont.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There </a:t>
            </a:r>
            <a:r>
              <a:rPr lang="en-US" dirty="0"/>
              <a:t>will be no more than two coaches for each team to give words or signals of assistance and direction to the members of their team while at bat. </a:t>
            </a:r>
            <a:endParaRPr lang="en-US" dirty="0" smtClean="0"/>
          </a:p>
          <a:p>
            <a:pPr marL="342900" indent="-342900">
              <a:buFont typeface="Arial" panose="020B0604020202020204" pitchFamily="34" charset="0"/>
              <a:buChar char="•"/>
            </a:pPr>
            <a:r>
              <a:rPr lang="en-US" dirty="0" smtClean="0"/>
              <a:t>One </a:t>
            </a:r>
            <a:r>
              <a:rPr lang="en-US" dirty="0"/>
              <a:t>should be stationed near first base and the other near third base. Each coach must remain in his/her coaches’ box.</a:t>
            </a:r>
          </a:p>
        </p:txBody>
      </p:sp>
      <p:sp>
        <p:nvSpPr>
          <p:cNvPr id="4" name="Slide Number Placeholder 3"/>
          <p:cNvSpPr>
            <a:spLocks noGrp="1"/>
          </p:cNvSpPr>
          <p:nvPr>
            <p:ph type="sldNum" sz="quarter" idx="10"/>
          </p:nvPr>
        </p:nvSpPr>
        <p:spPr/>
        <p:txBody>
          <a:bodyPr/>
          <a:lstStyle/>
          <a:p>
            <a:fld id="{62FADDA2-E13B-F548-856B-05843CC20AFE}" type="slidenum">
              <a:rPr lang="en-US" smtClean="0"/>
              <a:pPr/>
              <a:t>14</a:t>
            </a:fld>
            <a:endParaRPr lang="en-US"/>
          </a:p>
        </p:txBody>
      </p:sp>
    </p:spTree>
    <p:extLst>
      <p:ext uri="{BB962C8B-B14F-4D97-AF65-F5344CB8AC3E}">
        <p14:creationId xmlns:p14="http://schemas.microsoft.com/office/powerpoint/2010/main" val="1866560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Tie Breaker </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Starting </a:t>
            </a:r>
            <a:r>
              <a:rPr lang="en-US" dirty="0"/>
              <a:t>with the top of the 8th inning, or the first inning after the time limit, and each half inning thereafter, the offensive team shall begin its turn at the bat with the player who is scheduled to bat last in the respective half inning being placed on second base. </a:t>
            </a:r>
            <a:endParaRPr lang="en-US" dirty="0" smtClean="0"/>
          </a:p>
          <a:p>
            <a:pPr marL="342900" indent="-342900">
              <a:buFont typeface="Arial" panose="020B0604020202020204" pitchFamily="34" charset="0"/>
              <a:buChar char="•"/>
            </a:pPr>
            <a:r>
              <a:rPr lang="en-US" dirty="0" smtClean="0"/>
              <a:t>The </a:t>
            </a:r>
            <a:r>
              <a:rPr lang="en-US" dirty="0"/>
              <a:t>player who is running can be substituted in accordance with the substitution rules.</a:t>
            </a:r>
          </a:p>
        </p:txBody>
      </p:sp>
      <p:sp>
        <p:nvSpPr>
          <p:cNvPr id="4" name="Slide Number Placeholder 3"/>
          <p:cNvSpPr>
            <a:spLocks noGrp="1"/>
          </p:cNvSpPr>
          <p:nvPr>
            <p:ph type="sldNum" sz="quarter" idx="10"/>
          </p:nvPr>
        </p:nvSpPr>
        <p:spPr/>
        <p:txBody>
          <a:bodyPr/>
          <a:lstStyle/>
          <a:p>
            <a:fld id="{62FADDA2-E13B-F548-856B-05843CC20AFE}" type="slidenum">
              <a:rPr lang="en-US" smtClean="0"/>
              <a:pPr/>
              <a:t>15</a:t>
            </a:fld>
            <a:endParaRPr lang="en-US"/>
          </a:p>
        </p:txBody>
      </p:sp>
    </p:spTree>
    <p:extLst>
      <p:ext uri="{BB962C8B-B14F-4D97-AF65-F5344CB8AC3E}">
        <p14:creationId xmlns:p14="http://schemas.microsoft.com/office/powerpoint/2010/main" val="1602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Pitching Regulations </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The pitch starts when the pitcher makes any motion that is part of his/her windup after the required stop. </a:t>
            </a:r>
            <a:endParaRPr lang="en-US" dirty="0" smtClean="0"/>
          </a:p>
          <a:p>
            <a:pPr marL="342900" indent="-342900">
              <a:buFont typeface="Arial" panose="020B0604020202020204" pitchFamily="34" charset="0"/>
              <a:buChar char="•"/>
            </a:pPr>
            <a:r>
              <a:rPr lang="en-US" dirty="0"/>
              <a:t>The pitcher must deliver the ball toward home plate on the first forward swing of the pitching arm past the hip with an underhanded motion. </a:t>
            </a:r>
          </a:p>
          <a:p>
            <a:pPr marL="342900" indent="-342900">
              <a:buFont typeface="Arial" panose="020B0604020202020204" pitchFamily="34" charset="0"/>
              <a:buChar char="•"/>
            </a:pPr>
            <a:r>
              <a:rPr lang="en-US" dirty="0"/>
              <a:t>The pivot foot must remain in contact with the pitcher's plate until the pitched ball leaves the hand. </a:t>
            </a:r>
          </a:p>
        </p:txBody>
      </p:sp>
      <p:sp>
        <p:nvSpPr>
          <p:cNvPr id="4" name="Slide Number Placeholder 3"/>
          <p:cNvSpPr>
            <a:spLocks noGrp="1"/>
          </p:cNvSpPr>
          <p:nvPr>
            <p:ph type="sldNum" sz="quarter" idx="10"/>
          </p:nvPr>
        </p:nvSpPr>
        <p:spPr/>
        <p:txBody>
          <a:bodyPr/>
          <a:lstStyle/>
          <a:p>
            <a:fld id="{62FADDA2-E13B-F548-856B-05843CC20AFE}" type="slidenum">
              <a:rPr lang="en-US" smtClean="0"/>
              <a:pPr/>
              <a:t>16</a:t>
            </a:fld>
            <a:endParaRPr lang="en-US"/>
          </a:p>
        </p:txBody>
      </p:sp>
    </p:spTree>
    <p:extLst>
      <p:ext uri="{BB962C8B-B14F-4D97-AF65-F5344CB8AC3E}">
        <p14:creationId xmlns:p14="http://schemas.microsoft.com/office/powerpoint/2010/main" val="4232009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Batting</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The batting order must show the first and last name, uniform number and the position on the line-up card and must be delivered before the game by the manager or captain to the plate umpire</a:t>
            </a:r>
            <a:r>
              <a:rPr lang="en-US" dirty="0" smtClean="0"/>
              <a:t>.</a:t>
            </a:r>
          </a:p>
          <a:p>
            <a:pPr marL="342900" indent="-342900">
              <a:buFont typeface="Arial" panose="020B0604020202020204" pitchFamily="34" charset="0"/>
              <a:buChar char="•"/>
            </a:pPr>
            <a:r>
              <a:rPr lang="en-US" dirty="0" smtClean="0"/>
              <a:t> </a:t>
            </a:r>
            <a:r>
              <a:rPr lang="en-US" dirty="0"/>
              <a:t>In Unified, the line-up card shall designate “A” for athlete and “P” for partner next to that players’ information.</a:t>
            </a:r>
            <a:r>
              <a:rPr lang="en-US" i="1" dirty="0"/>
              <a:t> </a:t>
            </a:r>
            <a:endParaRPr lang="en-US" i="1" dirty="0" smtClean="0"/>
          </a:p>
          <a:p>
            <a:pPr marL="342900" indent="-342900">
              <a:buFont typeface="Arial" panose="020B0604020202020204" pitchFamily="34" charset="0"/>
              <a:buChar char="•"/>
            </a:pPr>
            <a:r>
              <a:rPr lang="en-US" dirty="0"/>
              <a:t>The batter must have both feet completely within the batter's box prior to the start of the pitch. They may touch the lines, but no part of their foot may be outside the lines prior to the pitch.</a:t>
            </a:r>
          </a:p>
          <a:p>
            <a:pPr marL="342900" indent="-342900">
              <a:buFont typeface="Arial" panose="020B0604020202020204" pitchFamily="34" charset="0"/>
              <a:buChar char="•"/>
            </a:pPr>
            <a:endParaRPr lang="en-US" i="1" dirty="0" smtClean="0"/>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17</a:t>
            </a:fld>
            <a:endParaRPr lang="en-US"/>
          </a:p>
        </p:txBody>
      </p:sp>
    </p:spTree>
    <p:extLst>
      <p:ext uri="{BB962C8B-B14F-4D97-AF65-F5344CB8AC3E}">
        <p14:creationId xmlns:p14="http://schemas.microsoft.com/office/powerpoint/2010/main" val="3935066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Batting Cont.</a:t>
            </a:r>
            <a:endParaRPr lang="en-US" dirty="0"/>
          </a:p>
        </p:txBody>
      </p:sp>
      <p:sp>
        <p:nvSpPr>
          <p:cNvPr id="3" name="Content Placeholder 2"/>
          <p:cNvSpPr>
            <a:spLocks noGrp="1"/>
          </p:cNvSpPr>
          <p:nvPr>
            <p:ph idx="1"/>
          </p:nvPr>
        </p:nvSpPr>
        <p:spPr/>
        <p:txBody>
          <a:bodyPr/>
          <a:lstStyle/>
          <a:p>
            <a:pPr lvl="0"/>
            <a:r>
              <a:rPr lang="en-US" dirty="0"/>
              <a:t>	</a:t>
            </a:r>
            <a:r>
              <a:rPr lang="en-US" sz="2800" dirty="0"/>
              <a:t>A Ball is Called by the Umpire for each legally pitched ball that: </a:t>
            </a:r>
            <a:endParaRPr lang="en-US" sz="2400" dirty="0"/>
          </a:p>
          <a:p>
            <a:pPr lvl="5"/>
            <a:r>
              <a:rPr lang="en-US" sz="1800" dirty="0"/>
              <a:t>Does not enter the strike zone. </a:t>
            </a:r>
            <a:endParaRPr lang="en-US" sz="1600" dirty="0"/>
          </a:p>
          <a:p>
            <a:pPr lvl="5"/>
            <a:r>
              <a:rPr lang="en-US" sz="1800" dirty="0"/>
              <a:t>Touches the ground before reaching home plate. </a:t>
            </a:r>
            <a:endParaRPr lang="en-US" sz="1600" dirty="0"/>
          </a:p>
          <a:p>
            <a:pPr lvl="5"/>
            <a:r>
              <a:rPr lang="en-US" sz="1800" dirty="0"/>
              <a:t>Touches home plate and at which the batter does not swing. </a:t>
            </a:r>
            <a:endParaRPr lang="en-US" sz="1600"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18</a:t>
            </a:fld>
            <a:endParaRPr lang="en-US"/>
          </a:p>
        </p:txBody>
      </p:sp>
    </p:spTree>
    <p:extLst>
      <p:ext uri="{BB962C8B-B14F-4D97-AF65-F5344CB8AC3E}">
        <p14:creationId xmlns:p14="http://schemas.microsoft.com/office/powerpoint/2010/main" val="3172723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Fielding </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The </a:t>
            </a:r>
            <a:r>
              <a:rPr lang="en-US" dirty="0"/>
              <a:t>Infield Fly Rule will be in effect when there are less than two outs and there are runners on first and second or the bases are loaded. </a:t>
            </a:r>
            <a:endParaRPr lang="en-US" dirty="0" smtClean="0"/>
          </a:p>
          <a:p>
            <a:pPr marL="342900" indent="-342900">
              <a:buFont typeface="Arial" panose="020B0604020202020204" pitchFamily="34" charset="0"/>
              <a:buChar char="•"/>
            </a:pPr>
            <a:r>
              <a:rPr lang="en-US" dirty="0"/>
              <a:t>The umpire will announce, “Infield Fly” when one of the above conditions exists and a batter hits a pop-fly in the infield. </a:t>
            </a:r>
          </a:p>
        </p:txBody>
      </p:sp>
      <p:sp>
        <p:nvSpPr>
          <p:cNvPr id="4" name="Slide Number Placeholder 3"/>
          <p:cNvSpPr>
            <a:spLocks noGrp="1"/>
          </p:cNvSpPr>
          <p:nvPr>
            <p:ph type="sldNum" sz="quarter" idx="10"/>
          </p:nvPr>
        </p:nvSpPr>
        <p:spPr/>
        <p:txBody>
          <a:bodyPr/>
          <a:lstStyle/>
          <a:p>
            <a:fld id="{62FADDA2-E13B-F548-856B-05843CC20AFE}" type="slidenum">
              <a:rPr lang="en-US" smtClean="0"/>
              <a:pPr/>
              <a:t>19</a:t>
            </a:fld>
            <a:endParaRPr lang="en-US"/>
          </a:p>
        </p:txBody>
      </p:sp>
    </p:spTree>
    <p:extLst>
      <p:ext uri="{BB962C8B-B14F-4D97-AF65-F5344CB8AC3E}">
        <p14:creationId xmlns:p14="http://schemas.microsoft.com/office/powerpoint/2010/main" val="1046979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978F6C85-62F1-2E45-BAF4-9247EEFC730C}" type="slidenum">
              <a:rPr lang="en-US" smtClean="0"/>
              <a:pPr/>
              <a:t>2</a:t>
            </a:fld>
            <a:endParaRPr lang="en-US" dirty="0"/>
          </a:p>
        </p:txBody>
      </p:sp>
      <p:sp>
        <p:nvSpPr>
          <p:cNvPr id="3" name="Title 2"/>
          <p:cNvSpPr>
            <a:spLocks noGrp="1"/>
          </p:cNvSpPr>
          <p:nvPr>
            <p:ph type="title"/>
          </p:nvPr>
        </p:nvSpPr>
        <p:spPr/>
        <p:txBody>
          <a:bodyPr/>
          <a:lstStyle/>
          <a:p>
            <a:r>
              <a:rPr lang="en-US" dirty="0">
                <a:solidFill>
                  <a:schemeClr val="bg1"/>
                </a:solidFill>
              </a:rPr>
              <a:t>A picture paints a thousand words</a:t>
            </a:r>
            <a:endParaRPr lang="en-US" dirty="0"/>
          </a:p>
        </p:txBody>
      </p:sp>
      <p:sp>
        <p:nvSpPr>
          <p:cNvPr id="4" name="Text Placeholder 3"/>
          <p:cNvSpPr>
            <a:spLocks noGrp="1"/>
          </p:cNvSpPr>
          <p:nvPr>
            <p:ph type="body" sz="half" idx="2"/>
          </p:nvPr>
        </p:nvSpPr>
        <p:spPr/>
        <p:txBody>
          <a:bodyPr/>
          <a:lstStyle/>
          <a:p>
            <a:r>
              <a:rPr lang="en-US" dirty="0">
                <a:solidFill>
                  <a:schemeClr val="bg1"/>
                </a:solidFill>
              </a:rPr>
              <a:t>Use the </a:t>
            </a:r>
            <a:r>
              <a:rPr lang="en-US" b="1" dirty="0">
                <a:solidFill>
                  <a:schemeClr val="bg1"/>
                </a:solidFill>
              </a:rPr>
              <a:t>Picture and </a:t>
            </a:r>
            <a:r>
              <a:rPr lang="en-US" b="1" dirty="0" smtClean="0">
                <a:solidFill>
                  <a:schemeClr val="bg1"/>
                </a:solidFill>
              </a:rPr>
              <a:t>Caption </a:t>
            </a:r>
            <a:r>
              <a:rPr lang="en-US" dirty="0">
                <a:solidFill>
                  <a:schemeClr val="bg1"/>
                </a:solidFill>
              </a:rPr>
              <a:t>format to create strong compelling slide like this. Don</a:t>
            </a:r>
            <a:r>
              <a:rPr lang="fr-FR" dirty="0">
                <a:solidFill>
                  <a:schemeClr val="bg1"/>
                </a:solidFill>
              </a:rPr>
              <a:t>’</a:t>
            </a:r>
            <a:r>
              <a:rPr lang="en-US" dirty="0" err="1">
                <a:solidFill>
                  <a:schemeClr val="bg1"/>
                </a:solidFill>
              </a:rPr>
              <a:t>t’t</a:t>
            </a:r>
            <a:r>
              <a:rPr lang="en-US" dirty="0">
                <a:solidFill>
                  <a:schemeClr val="bg1"/>
                </a:solidFill>
              </a:rPr>
              <a:t> forget to caption where possible. For best effect crop the image to fill the placeholder.</a:t>
            </a:r>
          </a:p>
        </p:txBody>
      </p:sp>
      <p:pic>
        <p:nvPicPr>
          <p:cNvPr id="9" name="Picture Placeholder 8"/>
          <p:cNvPicPr>
            <a:picLocks noGrp="1"/>
          </p:cNvPicPr>
          <p:nvPr>
            <p:ph type="pic" idx="1"/>
          </p:nvPr>
        </p:nvPicPr>
        <p:blipFill rotWithShape="1">
          <a:blip r:embed="rId2" cstate="print">
            <a:extLst>
              <a:ext uri="{28A0092B-C50C-407E-A947-70E740481C1C}">
                <a14:useLocalDpi xmlns:a14="http://schemas.microsoft.com/office/drawing/2010/main" val="0"/>
              </a:ext>
            </a:extLst>
          </a:blip>
          <a:srcRect l="4513" r="4513"/>
          <a:stretch/>
        </p:blipFill>
        <p:spPr bwMode="auto">
          <a:xfrm>
            <a:off x="218119" y="221922"/>
            <a:ext cx="8791061" cy="6436217"/>
          </a:xfrm>
          <a:prstGeom prst="rect">
            <a:avLst/>
          </a:prstGeom>
          <a:ln w="228600" cap="sq" cmpd="thickThin">
            <a:solidFill>
              <a:srgbClr val="000000"/>
            </a:solidFill>
            <a:prstDash val="solid"/>
            <a:miter lim="800000"/>
          </a:ln>
          <a:effectLst>
            <a:innerShdw blurRad="76200">
              <a:srgbClr val="000000"/>
            </a:innerShdw>
          </a:effectLst>
          <a:extLst>
            <a:ext uri="{53640926-AAD7-44D8-BBD7-CCE9431645EC}">
              <a14:shadowObscured xmlns:a14="http://schemas.microsoft.com/office/drawing/2010/main"/>
            </a:ext>
          </a:extLst>
        </p:spPr>
      </p:pic>
      <p:sp>
        <p:nvSpPr>
          <p:cNvPr id="7" name="Rectangle 6"/>
          <p:cNvSpPr/>
          <p:nvPr/>
        </p:nvSpPr>
        <p:spPr>
          <a:xfrm>
            <a:off x="5257800" y="5376574"/>
            <a:ext cx="3533775" cy="646331"/>
          </a:xfrm>
          <a:prstGeom prst="rect">
            <a:avLst/>
          </a:prstGeom>
        </p:spPr>
        <p:txBody>
          <a:bodyPr wrap="square">
            <a:spAutoFit/>
          </a:bodyPr>
          <a:lstStyle/>
          <a:p>
            <a:r>
              <a:rPr lang="en-US" dirty="0">
                <a:solidFill>
                  <a:schemeClr val="bg1"/>
                </a:solidFill>
              </a:rPr>
              <a:t>“Let me win, but if I cannot win, let me be brave in the attempt.”</a:t>
            </a:r>
          </a:p>
        </p:txBody>
      </p:sp>
    </p:spTree>
    <p:extLst>
      <p:ext uri="{BB962C8B-B14F-4D97-AF65-F5344CB8AC3E}">
        <p14:creationId xmlns:p14="http://schemas.microsoft.com/office/powerpoint/2010/main" val="2850282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Players </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Ten players: pitcher (F1), catcher (F2), first baseman (F3), second baseman (F4), third baseman (F5), shortstop (F6), left fielder (F7), left center fielder (F8), right fielder (F9) and right center fielder (F10). </a:t>
            </a:r>
          </a:p>
        </p:txBody>
      </p:sp>
      <p:sp>
        <p:nvSpPr>
          <p:cNvPr id="4" name="Slide Number Placeholder 3"/>
          <p:cNvSpPr>
            <a:spLocks noGrp="1"/>
          </p:cNvSpPr>
          <p:nvPr>
            <p:ph type="sldNum" sz="quarter" idx="10"/>
          </p:nvPr>
        </p:nvSpPr>
        <p:spPr/>
        <p:txBody>
          <a:bodyPr/>
          <a:lstStyle/>
          <a:p>
            <a:fld id="{62FADDA2-E13B-F548-856B-05843CC20AFE}" type="slidenum">
              <a:rPr lang="en-US" smtClean="0"/>
              <a:pPr/>
              <a:t>20</a:t>
            </a:fld>
            <a:endParaRPr lang="en-US"/>
          </a:p>
        </p:txBody>
      </p:sp>
    </p:spTree>
    <p:extLst>
      <p:ext uri="{BB962C8B-B14F-4D97-AF65-F5344CB8AC3E}">
        <p14:creationId xmlns:p14="http://schemas.microsoft.com/office/powerpoint/2010/main" val="2708099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44513" y="2120014"/>
            <a:ext cx="7902575" cy="1195388"/>
          </a:xfrm>
        </p:spPr>
        <p:txBody>
          <a:bodyPr/>
          <a:lstStyle/>
          <a:p>
            <a:pPr algn="ctr"/>
            <a:r>
              <a:rPr lang="en-US" dirty="0" smtClean="0"/>
              <a:t>Unified Softball Rules</a:t>
            </a:r>
            <a:br>
              <a:rPr lang="en-US" dirty="0" smtClean="0"/>
            </a:br>
            <a:r>
              <a:rPr lang="en-US" dirty="0"/>
              <a:t/>
            </a:r>
            <a:br>
              <a:rPr lang="en-US" dirty="0"/>
            </a:br>
            <a:endParaRPr lang="en-US" sz="3200"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21</a:t>
            </a:fld>
            <a:endParaRPr lang="en-US" dirty="0">
              <a:latin typeface="Ubuntu"/>
              <a:cs typeface="Ubuntu"/>
            </a:endParaRPr>
          </a:p>
        </p:txBody>
      </p:sp>
    </p:spTree>
    <p:extLst>
      <p:ext uri="{BB962C8B-B14F-4D97-AF65-F5344CB8AC3E}">
        <p14:creationId xmlns:p14="http://schemas.microsoft.com/office/powerpoint/2010/main" val="391308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Unified Softball</a:t>
            </a:r>
            <a:endParaRPr lang="en-US" dirty="0"/>
          </a:p>
        </p:txBody>
      </p:sp>
      <p:sp>
        <p:nvSpPr>
          <p:cNvPr id="3" name="Content Placeholder 2"/>
          <p:cNvSpPr>
            <a:spLocks noGrp="1"/>
          </p:cNvSpPr>
          <p:nvPr>
            <p:ph idx="1"/>
          </p:nvPr>
        </p:nvSpPr>
        <p:spPr>
          <a:xfrm>
            <a:off x="544513" y="1412777"/>
            <a:ext cx="7912100" cy="4464050"/>
          </a:xfrm>
        </p:spPr>
        <p:txBody>
          <a:bodyPr/>
          <a:lstStyle/>
          <a:p>
            <a:pPr marL="342900" indent="-342900">
              <a:buFont typeface="Arial" panose="020B0604020202020204" pitchFamily="34" charset="0"/>
              <a:buChar char="•"/>
            </a:pPr>
            <a:r>
              <a:rPr lang="en-US" dirty="0"/>
              <a:t>The roster shall contain a proportionate number of athletes and partners. </a:t>
            </a:r>
            <a:endParaRPr lang="en-US" dirty="0" smtClean="0"/>
          </a:p>
          <a:p>
            <a:pPr marL="342900" indent="-342900">
              <a:buFont typeface="Arial" panose="020B0604020202020204" pitchFamily="34" charset="0"/>
              <a:buChar char="•"/>
            </a:pPr>
            <a:r>
              <a:rPr lang="en-US" dirty="0"/>
              <a:t>During competition, the line-up shall never exceed five traditional athletes and five partners at any </a:t>
            </a:r>
            <a:r>
              <a:rPr lang="en-US" dirty="0" smtClean="0"/>
              <a:t>time.</a:t>
            </a:r>
          </a:p>
          <a:p>
            <a:pPr marL="342900" indent="-342900">
              <a:buFont typeface="Arial" panose="020B0604020202020204" pitchFamily="34" charset="0"/>
              <a:buChar char="•"/>
            </a:pPr>
            <a:r>
              <a:rPr lang="en-US" dirty="0"/>
              <a:t>The batting order shall alternate athletes and </a:t>
            </a:r>
            <a:r>
              <a:rPr lang="en-US" dirty="0" smtClean="0"/>
              <a:t>partners.</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22</a:t>
            </a:fld>
            <a:endParaRPr lang="en-US"/>
          </a:p>
        </p:txBody>
      </p:sp>
    </p:spTree>
    <p:extLst>
      <p:ext uri="{BB962C8B-B14F-4D97-AF65-F5344CB8AC3E}">
        <p14:creationId xmlns:p14="http://schemas.microsoft.com/office/powerpoint/2010/main" val="938539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44513" y="2120014"/>
            <a:ext cx="7902575" cy="1195388"/>
          </a:xfrm>
        </p:spPr>
        <p:txBody>
          <a:bodyPr/>
          <a:lstStyle/>
          <a:p>
            <a:pPr algn="ctr"/>
            <a:r>
              <a:rPr lang="en-US" dirty="0" smtClean="0"/>
              <a:t>T-Ball</a:t>
            </a:r>
            <a:br>
              <a:rPr lang="en-US" dirty="0" smtClean="0"/>
            </a:br>
            <a:r>
              <a:rPr lang="en-US" dirty="0"/>
              <a:t/>
            </a:r>
            <a:br>
              <a:rPr lang="en-US" dirty="0"/>
            </a:br>
            <a:endParaRPr lang="en-US" sz="3200"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23</a:t>
            </a:fld>
            <a:endParaRPr lang="en-US" dirty="0">
              <a:latin typeface="Ubuntu"/>
              <a:cs typeface="Ubuntu"/>
            </a:endParaRPr>
          </a:p>
        </p:txBody>
      </p:sp>
    </p:spTree>
    <p:extLst>
      <p:ext uri="{BB962C8B-B14F-4D97-AF65-F5344CB8AC3E}">
        <p14:creationId xmlns:p14="http://schemas.microsoft.com/office/powerpoint/2010/main" val="693271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T-Ball</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200" dirty="0"/>
              <a:t>Bases may be modified from a standard distance of 60 feet. </a:t>
            </a:r>
          </a:p>
          <a:p>
            <a:pPr marL="342900" indent="-342900">
              <a:buFont typeface="Arial" panose="020B0604020202020204" pitchFamily="34" charset="0"/>
              <a:buChar char="•"/>
            </a:pPr>
            <a:r>
              <a:rPr lang="en-US" sz="2200" dirty="0"/>
              <a:t>The distance from home plate to the pitcher’s rubber may be modified from a minimum distance 40ft. </a:t>
            </a:r>
          </a:p>
          <a:p>
            <a:pPr marL="342900" indent="-342900">
              <a:buFont typeface="Arial" panose="020B0604020202020204" pitchFamily="34" charset="0"/>
              <a:buChar char="•"/>
            </a:pPr>
            <a:r>
              <a:rPr lang="en-US" sz="2200" dirty="0"/>
              <a:t>A “neutral zone” will be marked in an arc of 45 feet, 11 1/4 inches from home plate. Any batted ball that does not cross this line will be designated a foul </a:t>
            </a:r>
            <a:r>
              <a:rPr lang="en-US" sz="2200" dirty="0" smtClean="0"/>
              <a:t>ball.</a:t>
            </a:r>
          </a:p>
          <a:p>
            <a:pPr marL="342900" indent="-342900">
              <a:buFont typeface="Arial" panose="020B0604020202020204" pitchFamily="34" charset="0"/>
              <a:buChar char="•"/>
            </a:pPr>
            <a:r>
              <a:rPr lang="en-US" sz="2200" dirty="0"/>
              <a:t>A coaches’ circle will be located 9 feet, 10 1/4 inches beyond second base and made with a 5 feet, 11 inch diameter. </a:t>
            </a:r>
            <a:endParaRPr lang="en-US" sz="2200" dirty="0" smtClean="0"/>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24</a:t>
            </a:fld>
            <a:endParaRPr lang="en-US"/>
          </a:p>
        </p:txBody>
      </p:sp>
    </p:spTree>
    <p:extLst>
      <p:ext uri="{BB962C8B-B14F-4D97-AF65-F5344CB8AC3E}">
        <p14:creationId xmlns:p14="http://schemas.microsoft.com/office/powerpoint/2010/main" val="2784353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 – Ball Cont.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Each team must have 10 players to start a game.</a:t>
            </a:r>
          </a:p>
          <a:p>
            <a:pPr marL="342900" indent="-342900">
              <a:buFont typeface="Arial" panose="020B0604020202020204" pitchFamily="34" charset="0"/>
              <a:buChar char="•"/>
            </a:pPr>
            <a:r>
              <a:rPr lang="en-US" dirty="0"/>
              <a:t>A batting tee will be placed directly on home plate. </a:t>
            </a:r>
            <a:endParaRPr lang="en-US" dirty="0" smtClean="0"/>
          </a:p>
          <a:p>
            <a:pPr marL="342900" indent="-342900">
              <a:buFont typeface="Arial" panose="020B0604020202020204" pitchFamily="34" charset="0"/>
              <a:buChar char="•"/>
            </a:pPr>
            <a:r>
              <a:rPr lang="en-US" dirty="0"/>
              <a:t>All defensive players must stand behind the neutral zone before the ball is hit. They may come into the neutral zone after the ball is hit to field it. </a:t>
            </a:r>
          </a:p>
          <a:p>
            <a:pPr marL="342900" indent="-342900">
              <a:buFont typeface="Arial" panose="020B0604020202020204" pitchFamily="34" charset="0"/>
              <a:buChar char="•"/>
            </a:pPr>
            <a:r>
              <a:rPr lang="en-US" dirty="0"/>
              <a:t>If a batted ball does not leave the neutral zone, and the defensive player does not touch it, the ball will be called a foul ball.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25</a:t>
            </a:fld>
            <a:endParaRPr lang="en-US"/>
          </a:p>
        </p:txBody>
      </p:sp>
    </p:spTree>
    <p:extLst>
      <p:ext uri="{BB962C8B-B14F-4D97-AF65-F5344CB8AC3E}">
        <p14:creationId xmlns:p14="http://schemas.microsoft.com/office/powerpoint/2010/main" val="935866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 Ball Cont. </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If the batter has two strikes and fouls off the third attempt, he or she shall be declared out. </a:t>
            </a:r>
          </a:p>
          <a:p>
            <a:pPr marL="342900" indent="-342900">
              <a:buFont typeface="Arial" panose="020B0604020202020204" pitchFamily="34" charset="0"/>
              <a:buChar char="•"/>
            </a:pPr>
            <a:r>
              <a:rPr lang="en-US" dirty="0"/>
              <a:t>A regulation game consists of six innings. A time limit of </a:t>
            </a:r>
            <a:r>
              <a:rPr lang="en-US" dirty="0" smtClean="0"/>
              <a:t>one hour </a:t>
            </a:r>
            <a:r>
              <a:rPr lang="en-US" dirty="0"/>
              <a:t>shall be in force for all games. </a:t>
            </a:r>
          </a:p>
          <a:p>
            <a:pPr marL="342900" indent="-342900">
              <a:buFont typeface="Arial" panose="020B0604020202020204" pitchFamily="34" charset="0"/>
              <a:buChar char="•"/>
            </a:pPr>
            <a:r>
              <a:rPr lang="en-US" dirty="0"/>
              <a:t>Two base coaches are allowed for the offensive team, one in the first base coach’s box and one in the third base coach’s box. </a:t>
            </a: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26</a:t>
            </a:fld>
            <a:endParaRPr lang="en-US"/>
          </a:p>
        </p:txBody>
      </p:sp>
    </p:spTree>
    <p:extLst>
      <p:ext uri="{BB962C8B-B14F-4D97-AF65-F5344CB8AC3E}">
        <p14:creationId xmlns:p14="http://schemas.microsoft.com/office/powerpoint/2010/main" val="2939140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037" y="1930400"/>
            <a:ext cx="7902575" cy="1195388"/>
          </a:xfrm>
        </p:spPr>
        <p:txBody>
          <a:bodyPr/>
          <a:lstStyle/>
          <a:p>
            <a:r>
              <a:rPr lang="en-US" dirty="0" smtClean="0"/>
              <a:t>Individual Skill Contest</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27</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4199959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#1 Base Running </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Purpose: To measure the athlete's base running ability. </a:t>
            </a:r>
          </a:p>
          <a:p>
            <a:pPr marL="342900" indent="-342900">
              <a:buFont typeface="Arial" panose="020B0604020202020204" pitchFamily="34" charset="0"/>
              <a:buChar char="•"/>
            </a:pPr>
            <a:r>
              <a:rPr lang="en-US" dirty="0"/>
              <a:t>Description: Bases are set up like a baseball diamond and positioned 19.81 meters (65') apart. The athlete is instructed to start on home plate and run around the bases as fast as possible, touching each base </a:t>
            </a:r>
            <a:r>
              <a:rPr lang="en-US" dirty="0" err="1"/>
              <a:t>en</a:t>
            </a:r>
            <a:r>
              <a:rPr lang="en-US" dirty="0"/>
              <a:t> route. </a:t>
            </a:r>
          </a:p>
          <a:p>
            <a:pPr marL="342900" indent="-342900">
              <a:buFont typeface="Arial" panose="020B0604020202020204" pitchFamily="34" charset="0"/>
              <a:buChar char="•"/>
            </a:pPr>
            <a:r>
              <a:rPr lang="en-US" dirty="0"/>
              <a:t>The time elapsed in seconds is subtracted from 300 to determine the points score</a:t>
            </a:r>
          </a:p>
        </p:txBody>
      </p:sp>
      <p:sp>
        <p:nvSpPr>
          <p:cNvPr id="4" name="Slide Number Placeholder 3"/>
          <p:cNvSpPr>
            <a:spLocks noGrp="1"/>
          </p:cNvSpPr>
          <p:nvPr>
            <p:ph type="sldNum" sz="quarter" idx="10"/>
          </p:nvPr>
        </p:nvSpPr>
        <p:spPr/>
        <p:txBody>
          <a:bodyPr/>
          <a:lstStyle/>
          <a:p>
            <a:fld id="{62FADDA2-E13B-F548-856B-05843CC20AFE}" type="slidenum">
              <a:rPr lang="en-US" smtClean="0"/>
              <a:pPr/>
              <a:t>28</a:t>
            </a:fld>
            <a:endParaRPr lang="en-US"/>
          </a:p>
        </p:txBody>
      </p:sp>
    </p:spTree>
    <p:extLst>
      <p:ext uri="{BB962C8B-B14F-4D97-AF65-F5344CB8AC3E}">
        <p14:creationId xmlns:p14="http://schemas.microsoft.com/office/powerpoint/2010/main" val="2218027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 2 Throwing </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200" dirty="0"/>
              <a:t>Purpose: To measure the athlete's ability in throwing for distance and accuracy. </a:t>
            </a:r>
          </a:p>
          <a:p>
            <a:pPr marL="342900" indent="-342900">
              <a:buFont typeface="Arial" panose="020B0604020202020204" pitchFamily="34" charset="0"/>
              <a:buChar char="•"/>
            </a:pPr>
            <a:r>
              <a:rPr lang="en-US" sz="2200" dirty="0"/>
              <a:t>Description: The player being tested stands behind the restraining line, back far enough to take one or more steps in preparation for throwing. The player has two trials to throw the softball as far and as straight as possible down the throwing line, without stepping over the restraining line</a:t>
            </a:r>
            <a:r>
              <a:rPr lang="en-US" sz="2200" dirty="0" smtClean="0"/>
              <a:t>.</a:t>
            </a:r>
          </a:p>
          <a:p>
            <a:pPr marL="342900" indent="-342900">
              <a:buFont typeface="Arial" panose="020B0604020202020204" pitchFamily="34" charset="0"/>
              <a:buChar char="•"/>
            </a:pPr>
            <a:endParaRPr lang="en-US" sz="2200" dirty="0" smtClean="0"/>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29</a:t>
            </a:fld>
            <a:endParaRPr lang="en-US"/>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2091690" y="4600739"/>
            <a:ext cx="3036570" cy="2057400"/>
          </a:xfrm>
          <a:prstGeom prst="rect">
            <a:avLst/>
          </a:prstGeom>
        </p:spPr>
      </p:pic>
    </p:spTree>
    <p:extLst>
      <p:ext uri="{BB962C8B-B14F-4D97-AF65-F5344CB8AC3E}">
        <p14:creationId xmlns:p14="http://schemas.microsoft.com/office/powerpoint/2010/main" val="106260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Basics</a:t>
            </a:r>
            <a:endParaRPr lang="en-US" dirty="0"/>
          </a:p>
        </p:txBody>
      </p:sp>
      <p:sp>
        <p:nvSpPr>
          <p:cNvPr id="3" name="Content Placeholder 2"/>
          <p:cNvSpPr>
            <a:spLocks noGrp="1"/>
          </p:cNvSpPr>
          <p:nvPr>
            <p:ph idx="1"/>
          </p:nvPr>
        </p:nvSpPr>
        <p:spPr/>
        <p:txBody>
          <a:bodyPr/>
          <a:lstStyle/>
          <a:p>
            <a:pPr marL="342900" indent="-342900">
              <a:spcBef>
                <a:spcPts val="844"/>
              </a:spcBef>
              <a:buFont typeface="Arial"/>
              <a:buChar char="•"/>
              <a:defRPr/>
            </a:pPr>
            <a:r>
              <a:rPr lang="en-US" dirty="0"/>
              <a:t>Sport season: </a:t>
            </a:r>
          </a:p>
          <a:p>
            <a:pPr marL="0" indent="0">
              <a:spcBef>
                <a:spcPts val="844"/>
              </a:spcBef>
              <a:defRPr/>
            </a:pPr>
            <a:r>
              <a:rPr lang="en-US" dirty="0" smtClean="0"/>
              <a:t>	June – September </a:t>
            </a:r>
            <a:r>
              <a:rPr lang="en-US" dirty="0"/>
              <a:t>	</a:t>
            </a:r>
          </a:p>
          <a:p>
            <a:pPr marL="342900" indent="-342900">
              <a:spcBef>
                <a:spcPts val="844"/>
              </a:spcBef>
              <a:buFont typeface="Arial"/>
              <a:buChar char="•"/>
              <a:defRPr/>
            </a:pPr>
            <a:r>
              <a:rPr lang="en-US" dirty="0"/>
              <a:t>Culminating State Events: </a:t>
            </a:r>
          </a:p>
          <a:p>
            <a:pPr marL="0" indent="0">
              <a:spcBef>
                <a:spcPts val="844"/>
              </a:spcBef>
              <a:defRPr/>
            </a:pPr>
            <a:r>
              <a:rPr lang="en-US" dirty="0" smtClean="0"/>
              <a:t>	State Fall </a:t>
            </a:r>
            <a:r>
              <a:rPr lang="en-US" dirty="0"/>
              <a:t>Games</a:t>
            </a:r>
          </a:p>
          <a:p>
            <a:pPr marL="342900" indent="-342900">
              <a:spcBef>
                <a:spcPts val="844"/>
              </a:spcBef>
              <a:buFont typeface="Arial"/>
              <a:buChar char="•"/>
              <a:defRPr/>
            </a:pPr>
            <a:endParaRPr lang="en-US" dirty="0"/>
          </a:p>
          <a:p>
            <a:pPr marL="342900" indent="-342900">
              <a:spcBef>
                <a:spcPts val="844"/>
              </a:spcBef>
              <a:buFont typeface="Arial"/>
              <a:buChar char="•"/>
              <a:defRPr/>
            </a:pPr>
            <a:endParaRPr lang="en-US" dirty="0"/>
          </a:p>
        </p:txBody>
      </p:sp>
      <p:sp>
        <p:nvSpPr>
          <p:cNvPr id="4" name="Slide Number Placeholder 3"/>
          <p:cNvSpPr>
            <a:spLocks noGrp="1"/>
          </p:cNvSpPr>
          <p:nvPr>
            <p:ph type="sldNum" sz="quarter" idx="10"/>
          </p:nvPr>
        </p:nvSpPr>
        <p:spPr/>
        <p:txBody>
          <a:bodyPr/>
          <a:lstStyle/>
          <a:p>
            <a:r>
              <a:rPr lang="en-US" dirty="0" smtClean="0">
                <a:latin typeface="Ubuntu"/>
                <a:cs typeface="Ubuntu"/>
              </a:rPr>
              <a:t>Alpine Skiing </a:t>
            </a:r>
            <a:endParaRPr lang="en-US" dirty="0">
              <a:latin typeface="Ubuntu"/>
              <a:cs typeface="Ubuntu"/>
            </a:endParaRPr>
          </a:p>
        </p:txBody>
      </p:sp>
    </p:spTree>
    <p:extLst>
      <p:ext uri="{BB962C8B-B14F-4D97-AF65-F5344CB8AC3E}">
        <p14:creationId xmlns:p14="http://schemas.microsoft.com/office/powerpoint/2010/main" val="413016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 3 Fielding  </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200" dirty="0"/>
              <a:t>Purpose: To measure the athlete's fielding </a:t>
            </a:r>
            <a:r>
              <a:rPr lang="en-US" sz="2200" dirty="0" smtClean="0"/>
              <a:t>ability</a:t>
            </a:r>
          </a:p>
          <a:p>
            <a:pPr marL="342900" indent="-342900">
              <a:buFont typeface="Arial" panose="020B0604020202020204" pitchFamily="34" charset="0"/>
              <a:buChar char="•"/>
            </a:pPr>
            <a:r>
              <a:rPr lang="en-US" sz="2200" dirty="0"/>
              <a:t>Description: The athlete will stand between and behind the two cones. The official must throw the ball on the ground to the athlete between the cones. The throw to the athlete must hit the ground before the </a:t>
            </a:r>
            <a:r>
              <a:rPr lang="en-US" sz="2200" dirty="0" smtClean="0"/>
              <a:t>chalk </a:t>
            </a:r>
            <a:r>
              <a:rPr lang="en-US" sz="2200" dirty="0"/>
              <a:t>mark. The athlete may move aggressively toward the </a:t>
            </a:r>
            <a:r>
              <a:rPr lang="en-US" sz="2200" dirty="0" smtClean="0"/>
              <a:t>ball. </a:t>
            </a:r>
            <a:r>
              <a:rPr lang="en-US" sz="2200" dirty="0"/>
              <a:t>Each athlete gets five fielding attempts per trial. Each athlete receives two </a:t>
            </a:r>
            <a:r>
              <a:rPr lang="en-US" sz="2200" dirty="0" smtClean="0"/>
              <a:t>trials.</a:t>
            </a:r>
          </a:p>
          <a:p>
            <a:pPr marL="342900" indent="-342900">
              <a:buFont typeface="Arial" panose="020B0604020202020204" pitchFamily="34" charset="0"/>
              <a:buChar char="•"/>
            </a:pPr>
            <a:endParaRPr lang="en-US" sz="2200"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30</a:t>
            </a:fld>
            <a:endParaRPr lang="en-US"/>
          </a:p>
        </p:txBody>
      </p:sp>
      <p:pic>
        <p:nvPicPr>
          <p:cNvPr id="5" name="Picture 4"/>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97568" y="4468812"/>
            <a:ext cx="1926907" cy="2189327"/>
          </a:xfrm>
          <a:prstGeom prst="rect">
            <a:avLst/>
          </a:prstGeom>
          <a:noFill/>
          <a:ln>
            <a:noFill/>
          </a:ln>
        </p:spPr>
      </p:pic>
    </p:spTree>
    <p:extLst>
      <p:ext uri="{BB962C8B-B14F-4D97-AF65-F5344CB8AC3E}">
        <p14:creationId xmlns:p14="http://schemas.microsoft.com/office/powerpoint/2010/main" val="3265023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 4 Hitting </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200" dirty="0"/>
              <a:t>Purpose: To measure the athlete's ability to hit for distance when hitting off a batting tee. </a:t>
            </a:r>
          </a:p>
          <a:p>
            <a:pPr marL="342900" indent="-342900">
              <a:buFont typeface="Arial" panose="020B0604020202020204" pitchFamily="34" charset="0"/>
              <a:buChar char="•"/>
            </a:pPr>
            <a:r>
              <a:rPr lang="en-US" sz="2200" dirty="0"/>
              <a:t>Description: Standing in a regulation size batter's box (i.e., 2.31 meters (77") by 99 cm (3' 3")), the athlete is instructed to hit the ball off the tee. The athlete receives three attempts. </a:t>
            </a:r>
            <a:endParaRPr lang="en-US" sz="2200" dirty="0" smtClean="0"/>
          </a:p>
          <a:p>
            <a:pPr marL="342900" indent="-342900">
              <a:buFont typeface="Arial" panose="020B0604020202020204" pitchFamily="34" charset="0"/>
              <a:buChar char="•"/>
            </a:pPr>
            <a:r>
              <a:rPr lang="en-US" sz="2200" dirty="0"/>
              <a:t>Scoring: The distance of the longest hit shall determine the athlete's final score. The distance of a hit is measured from the batting tee to the point where the ball first touches the ground. The distance is measured to the nearest meter (i.e., 1 meter = 1 point, 45 meters = 45 points).</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31</a:t>
            </a:fld>
            <a:endParaRPr lang="en-US"/>
          </a:p>
        </p:txBody>
      </p:sp>
    </p:spTree>
    <p:extLst>
      <p:ext uri="{BB962C8B-B14F-4D97-AF65-F5344CB8AC3E}">
        <p14:creationId xmlns:p14="http://schemas.microsoft.com/office/powerpoint/2010/main" val="2946247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2190" y="2422455"/>
            <a:ext cx="7773293" cy="1470049"/>
          </a:xfrm>
        </p:spPr>
        <p:txBody>
          <a:bodyPr/>
          <a:lstStyle/>
          <a:p>
            <a:pPr algn="ctr"/>
            <a:r>
              <a:rPr lang="en-US" dirty="0" smtClean="0"/>
              <a:t>Thank you!</a:t>
            </a: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32</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558227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Events Offered</a:t>
            </a:r>
            <a:endParaRPr lang="en-US" dirty="0"/>
          </a:p>
        </p:txBody>
      </p:sp>
      <p:sp>
        <p:nvSpPr>
          <p:cNvPr id="3" name="Content Placeholder 2"/>
          <p:cNvSpPr>
            <a:spLocks noGrp="1"/>
          </p:cNvSpPr>
          <p:nvPr>
            <p:ph idx="1"/>
          </p:nvPr>
        </p:nvSpPr>
        <p:spPr>
          <a:xfrm>
            <a:off x="544513" y="1539469"/>
            <a:ext cx="7912100" cy="4464050"/>
          </a:xfrm>
        </p:spPr>
        <p:txBody>
          <a:bodyPr/>
          <a:lstStyle/>
          <a:p>
            <a:r>
              <a:rPr lang="en-US" dirty="0"/>
              <a:t>Team Competition Slow Pitch </a:t>
            </a:r>
          </a:p>
          <a:p>
            <a:r>
              <a:rPr lang="en-US" dirty="0"/>
              <a:t>Unified Team Competition Slow Pitch </a:t>
            </a:r>
          </a:p>
          <a:p>
            <a:r>
              <a:rPr lang="en-US" dirty="0"/>
              <a:t>Individual Skills Contest </a:t>
            </a:r>
          </a:p>
          <a:p>
            <a:r>
              <a:rPr lang="en-US" dirty="0"/>
              <a:t>T-ball </a:t>
            </a:r>
          </a:p>
          <a:p>
            <a:r>
              <a:rPr lang="en-US" dirty="0"/>
              <a:t>Coach Pitch (Regional/Area Only)</a:t>
            </a:r>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4</a:t>
            </a:fld>
            <a:endParaRPr lang="en-US"/>
          </a:p>
        </p:txBody>
      </p:sp>
    </p:spTree>
    <p:extLst>
      <p:ext uri="{BB962C8B-B14F-4D97-AF65-F5344CB8AC3E}">
        <p14:creationId xmlns:p14="http://schemas.microsoft.com/office/powerpoint/2010/main" val="1524820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Uniform Guidelines and Equipment</a:t>
            </a:r>
            <a:endParaRPr lang="en-US" dirty="0"/>
          </a:p>
        </p:txBody>
      </p:sp>
      <p:sp>
        <p:nvSpPr>
          <p:cNvPr id="4" name="Slide Number Placeholder 3"/>
          <p:cNvSpPr>
            <a:spLocks noGrp="1"/>
          </p:cNvSpPr>
          <p:nvPr>
            <p:ph type="sldNum" sz="quarter" idx="10"/>
          </p:nvPr>
        </p:nvSpPr>
        <p:spPr/>
        <p:txBody>
          <a:bodyPr/>
          <a:lstStyle/>
          <a:p>
            <a:r>
              <a:rPr lang="en-US" dirty="0" smtClean="0">
                <a:latin typeface="Ubuntu"/>
                <a:cs typeface="Ubuntu"/>
              </a:rPr>
              <a:t>Alpine Skiing</a:t>
            </a:r>
            <a:endParaRPr lang="en-US" dirty="0">
              <a:latin typeface="Ubuntu"/>
              <a:cs typeface="Ubuntu"/>
            </a:endParaRPr>
          </a:p>
        </p:txBody>
      </p:sp>
      <p:sp>
        <p:nvSpPr>
          <p:cNvPr id="5" name="Content Placeholder 4"/>
          <p:cNvSpPr>
            <a:spLocks noGrp="1"/>
          </p:cNvSpPr>
          <p:nvPr>
            <p:ph idx="1"/>
          </p:nvPr>
        </p:nvSpPr>
        <p:spPr/>
        <p:txBody>
          <a:bodyPr/>
          <a:lstStyle/>
          <a:p>
            <a:pPr marL="342900" indent="-342900">
              <a:buFont typeface="Arial" panose="020B0604020202020204" pitchFamily="34" charset="0"/>
              <a:buChar char="•"/>
            </a:pPr>
            <a:r>
              <a:rPr lang="en-US" dirty="0"/>
              <a:t>Uniforms consist of a jersey, shorts, stockings and sport shoes. </a:t>
            </a:r>
          </a:p>
          <a:p>
            <a:pPr marL="342900" indent="-342900">
              <a:buFont typeface="Arial" panose="020B0604020202020204" pitchFamily="34" charset="0"/>
              <a:buChar char="•"/>
            </a:pPr>
            <a:r>
              <a:rPr lang="en-US" dirty="0"/>
              <a:t>All team members must have identical uniforms in color and design. </a:t>
            </a:r>
          </a:p>
          <a:p>
            <a:pPr marL="342900" indent="-342900">
              <a:buFont typeface="Arial" panose="020B0604020202020204" pitchFamily="34" charset="0"/>
              <a:buChar char="•"/>
            </a:pPr>
            <a:r>
              <a:rPr lang="en-US" dirty="0"/>
              <a:t>The Special Olympics Michigan logo must be on the jersey. </a:t>
            </a:r>
            <a:endParaRPr lang="en-US" dirty="0" smtClean="0"/>
          </a:p>
          <a:p>
            <a:pPr marL="342900" indent="-342900">
              <a:buFont typeface="Arial" panose="020B0604020202020204" pitchFamily="34" charset="0"/>
              <a:buChar char="•"/>
            </a:pPr>
            <a:r>
              <a:rPr lang="en-US" dirty="0"/>
              <a:t>Caps, visors, and headbands are optional for players but can be mixed. If more than one type is worn, they all must be of the same </a:t>
            </a:r>
            <a:r>
              <a:rPr lang="en-US" dirty="0" smtClean="0"/>
              <a:t>color.</a:t>
            </a:r>
            <a:endParaRPr lang="en-US" dirty="0"/>
          </a:p>
        </p:txBody>
      </p:sp>
    </p:spTree>
    <p:extLst>
      <p:ext uri="{BB962C8B-B14F-4D97-AF65-F5344CB8AC3E}">
        <p14:creationId xmlns:p14="http://schemas.microsoft.com/office/powerpoint/2010/main" val="3872354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Uniform Guideline and Equipment Cont.</a:t>
            </a:r>
            <a:endParaRPr 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a:t>All player pants shall be either all long or all short in style.</a:t>
            </a:r>
          </a:p>
          <a:p>
            <a:pPr marL="457200" indent="-457200">
              <a:buFont typeface="Arial" panose="020B0604020202020204" pitchFamily="34" charset="0"/>
              <a:buChar char="•"/>
            </a:pPr>
            <a:r>
              <a:rPr lang="en-US" dirty="0"/>
              <a:t>Rubber soled </a:t>
            </a:r>
            <a:r>
              <a:rPr lang="en-US" u="sng" dirty="0"/>
              <a:t>athletic shoes or</a:t>
            </a:r>
            <a:r>
              <a:rPr lang="en-US" dirty="0"/>
              <a:t> rubber cleats must be worn; metal spikes are </a:t>
            </a:r>
            <a:r>
              <a:rPr lang="en-US" dirty="0" smtClean="0"/>
              <a:t>not.</a:t>
            </a:r>
          </a:p>
          <a:p>
            <a:pPr marL="457200" indent="-457200">
              <a:buFont typeface="Arial" panose="020B0604020202020204" pitchFamily="34" charset="0"/>
              <a:buChar char="•"/>
            </a:pPr>
            <a:r>
              <a:rPr lang="en-US" dirty="0"/>
              <a:t>Bandanas, du-rags, jewelry, and denim may not be worn during games or practice. </a:t>
            </a:r>
            <a:r>
              <a:rPr lang="en-US" dirty="0" smtClean="0"/>
              <a:t>Headwear </a:t>
            </a:r>
            <a:r>
              <a:rPr lang="en-US" dirty="0"/>
              <a:t>for religious or medical reasons are acceptable but must be brought to the attention of the Games Director prior to competition. </a:t>
            </a:r>
          </a:p>
          <a:p>
            <a:pPr marL="457200" indent="-4572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6</a:t>
            </a:fld>
            <a:endParaRPr lang="en-US"/>
          </a:p>
        </p:txBody>
      </p:sp>
    </p:spTree>
    <p:extLst>
      <p:ext uri="{BB962C8B-B14F-4D97-AF65-F5344CB8AC3E}">
        <p14:creationId xmlns:p14="http://schemas.microsoft.com/office/powerpoint/2010/main" val="4105042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Uniform Guideline and Equipment Cont.</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Ball Regulations: The completed 30.5cm (12 in) ball shall be between 30.2cm (11 7/8 in) and 30.8cm (12 1/8 in) in circumference, and shall weigh between 178.0g (6 ¼ ounces) and 198.4g (7 ounces). </a:t>
            </a:r>
            <a:endParaRPr lang="en-US" dirty="0" smtClean="0"/>
          </a:p>
          <a:p>
            <a:pPr marL="342900" indent="-342900">
              <a:buFont typeface="Arial" panose="020B0604020202020204" pitchFamily="34" charset="0"/>
              <a:buChar char="•"/>
            </a:pPr>
            <a:r>
              <a:rPr lang="en-US" dirty="0"/>
              <a:t>Batting helmets are required for all batters and base runners. </a:t>
            </a:r>
          </a:p>
          <a:p>
            <a:pPr marL="342900" indent="-342900">
              <a:buFont typeface="Arial" panose="020B0604020202020204" pitchFamily="34" charset="0"/>
              <a:buChar char="•"/>
            </a:pPr>
            <a:r>
              <a:rPr lang="en-US" dirty="0"/>
              <a:t>The catcher must wear a face mask and catcher’s type helmet. Chest protectors and throat guards are not required, but recommended.</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7</a:t>
            </a:fld>
            <a:endParaRPr lang="en-US"/>
          </a:p>
        </p:txBody>
      </p:sp>
    </p:spTree>
    <p:extLst>
      <p:ext uri="{BB962C8B-B14F-4D97-AF65-F5344CB8AC3E}">
        <p14:creationId xmlns:p14="http://schemas.microsoft.com/office/powerpoint/2010/main" val="2975066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Uniform Guideline and Equipment Cont.</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If </a:t>
            </a:r>
            <a:r>
              <a:rPr lang="en-US" dirty="0"/>
              <a:t>a play is made at first base on any batted ball, and the batter-runner touches only the fair portion, and if the defense appeals prior to the batter runner returning to first base, the batter runner is out. </a:t>
            </a:r>
            <a:endParaRPr lang="en-US" dirty="0" smtClean="0"/>
          </a:p>
          <a:p>
            <a:pPr marL="342900" indent="-342900">
              <a:buFont typeface="Arial" panose="020B0604020202020204" pitchFamily="34" charset="0"/>
              <a:buChar char="•"/>
            </a:pPr>
            <a:r>
              <a:rPr lang="en-US" dirty="0" smtClean="0"/>
              <a:t>After </a:t>
            </a:r>
            <a:r>
              <a:rPr lang="en-US" dirty="0"/>
              <a:t>the batter-runner passes first base, they may return to either portion of the double base and may stand on either portion for the beginning of subsequent plays. </a:t>
            </a:r>
            <a:endParaRPr lang="en-US" dirty="0" smtClean="0"/>
          </a:p>
        </p:txBody>
      </p:sp>
      <p:sp>
        <p:nvSpPr>
          <p:cNvPr id="4" name="Slide Number Placeholder 3"/>
          <p:cNvSpPr>
            <a:spLocks noGrp="1"/>
          </p:cNvSpPr>
          <p:nvPr>
            <p:ph type="sldNum" sz="quarter" idx="10"/>
          </p:nvPr>
        </p:nvSpPr>
        <p:spPr/>
        <p:txBody>
          <a:bodyPr/>
          <a:lstStyle/>
          <a:p>
            <a:fld id="{62FADDA2-E13B-F548-856B-05843CC20AFE}" type="slidenum">
              <a:rPr lang="en-US" smtClean="0"/>
              <a:pPr/>
              <a:t>8</a:t>
            </a:fld>
            <a:endParaRPr lang="en-US"/>
          </a:p>
        </p:txBody>
      </p:sp>
    </p:spTree>
    <p:extLst>
      <p:ext uri="{BB962C8B-B14F-4D97-AF65-F5344CB8AC3E}">
        <p14:creationId xmlns:p14="http://schemas.microsoft.com/office/powerpoint/2010/main" val="1922314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Official Bat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200" dirty="0"/>
              <a:t>Shall be of one-piece construction, multi-piece permanently assembled or two piece interchangeable construction. </a:t>
            </a:r>
            <a:endParaRPr lang="en-US" sz="2200" dirty="0" smtClean="0"/>
          </a:p>
          <a:p>
            <a:pPr marL="342900" indent="-342900">
              <a:buFont typeface="Arial" panose="020B0604020202020204" pitchFamily="34" charset="0"/>
              <a:buChar char="•"/>
            </a:pPr>
            <a:r>
              <a:rPr lang="en-US" sz="2200" dirty="0" smtClean="0"/>
              <a:t>If </a:t>
            </a:r>
            <a:r>
              <a:rPr lang="en-US" sz="2200" dirty="0"/>
              <a:t>the bat is designed with interchangeable components it must meet the following </a:t>
            </a:r>
            <a:r>
              <a:rPr lang="en-US" sz="2200" dirty="0" smtClean="0"/>
              <a:t>criteria.</a:t>
            </a:r>
          </a:p>
          <a:p>
            <a:pPr marL="342900" indent="-342900">
              <a:buFont typeface="Arial" panose="020B0604020202020204" pitchFamily="34" charset="0"/>
              <a:buChar char="•"/>
            </a:pPr>
            <a:r>
              <a:rPr lang="en-US" sz="2200" dirty="0" smtClean="0"/>
              <a:t>Shall </a:t>
            </a:r>
            <a:r>
              <a:rPr lang="en-US" sz="2200" dirty="0"/>
              <a:t>not be more than 86.4cm (34 in) long, nor exceed 1077.0 g (38 ounces) in weight. </a:t>
            </a:r>
            <a:endParaRPr lang="en-US" sz="2200" dirty="0" smtClean="0"/>
          </a:p>
          <a:p>
            <a:pPr marL="342900" indent="-342900">
              <a:buFont typeface="Arial" panose="020B0604020202020204" pitchFamily="34" charset="0"/>
              <a:buChar char="•"/>
            </a:pPr>
            <a:r>
              <a:rPr lang="en-US" sz="2200" dirty="0" smtClean="0"/>
              <a:t>Shall </a:t>
            </a:r>
            <a:r>
              <a:rPr lang="en-US" sz="2200" dirty="0"/>
              <a:t>be made </a:t>
            </a:r>
            <a:r>
              <a:rPr lang="en-US" sz="2200" dirty="0" smtClean="0"/>
              <a:t>of </a:t>
            </a:r>
            <a:r>
              <a:rPr lang="en-US" sz="2200" dirty="0"/>
              <a:t>hardwood, metal, bamboo, plastic, graphite, carbon, magnesium, fiberglass, ceramic, or any other composite material approved by the ISF Equipment Standards Commission or NGB Standards</a:t>
            </a:r>
            <a:r>
              <a:rPr lang="en-US" dirty="0"/>
              <a:t>. </a:t>
            </a:r>
            <a:endParaRPr lang="en-US" dirty="0" smtClean="0"/>
          </a:p>
          <a:p>
            <a:pPr marL="0" lvl="1" indent="0">
              <a:buNone/>
            </a:pPr>
            <a:r>
              <a:rPr lang="en-US" sz="2800" dirty="0" smtClean="0"/>
              <a:t> </a:t>
            </a:r>
            <a:endParaRPr lang="en-US" sz="2400"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9</a:t>
            </a:fld>
            <a:endParaRPr lang="en-US"/>
          </a:p>
        </p:txBody>
      </p:sp>
    </p:spTree>
    <p:extLst>
      <p:ext uri="{BB962C8B-B14F-4D97-AF65-F5344CB8AC3E}">
        <p14:creationId xmlns:p14="http://schemas.microsoft.com/office/powerpoint/2010/main" val="3737941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SO_AP_Presentation.potx</Template>
  <TotalTime>533</TotalTime>
  <Words>1814</Words>
  <Application>Microsoft Office PowerPoint</Application>
  <PresentationFormat>On-screen Show (4:3)</PresentationFormat>
  <Paragraphs>151</Paragraphs>
  <Slides>32</Slides>
  <Notes>0</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32</vt:i4>
      </vt:variant>
    </vt:vector>
  </HeadingPairs>
  <TitlesOfParts>
    <vt:vector size="44" baseType="lpstr">
      <vt:lpstr>MS PGothic</vt:lpstr>
      <vt:lpstr>Arial</vt:lpstr>
      <vt:lpstr>Calibri</vt:lpstr>
      <vt:lpstr>Gill Sans</vt:lpstr>
      <vt:lpstr>Helvetica Neue</vt:lpstr>
      <vt:lpstr>Ubuntu</vt:lpstr>
      <vt:lpstr>Ubuntu Light</vt:lpstr>
      <vt:lpstr>ヒラギノ角ゴ ProN W3</vt:lpstr>
      <vt:lpstr>SO_AP_Presentation</vt:lpstr>
      <vt:lpstr>Body White copy</vt:lpstr>
      <vt:lpstr>Blank</vt:lpstr>
      <vt:lpstr>1_Blank</vt:lpstr>
      <vt:lpstr>   Softball Official Rules</vt:lpstr>
      <vt:lpstr>A picture paints a thousand words</vt:lpstr>
      <vt:lpstr>The Basics</vt:lpstr>
      <vt:lpstr>Events Offered</vt:lpstr>
      <vt:lpstr>Uniform Guidelines and Equipment</vt:lpstr>
      <vt:lpstr>Uniform Guideline and Equipment Cont.</vt:lpstr>
      <vt:lpstr>Uniform Guideline and Equipment Cont.</vt:lpstr>
      <vt:lpstr>Uniform Guideline and Equipment Cont.</vt:lpstr>
      <vt:lpstr>Official Bat</vt:lpstr>
      <vt:lpstr>Team Size</vt:lpstr>
      <vt:lpstr>General Rules</vt:lpstr>
      <vt:lpstr>General  Rules</vt:lpstr>
      <vt:lpstr>General Rule Cont.</vt:lpstr>
      <vt:lpstr>General Rules Cont.</vt:lpstr>
      <vt:lpstr>Tie Breaker </vt:lpstr>
      <vt:lpstr>Pitching Regulations </vt:lpstr>
      <vt:lpstr>Batting</vt:lpstr>
      <vt:lpstr>Batting Cont.</vt:lpstr>
      <vt:lpstr>Fielding </vt:lpstr>
      <vt:lpstr>Players </vt:lpstr>
      <vt:lpstr>Unified Softball Rules  </vt:lpstr>
      <vt:lpstr>Unified Softball</vt:lpstr>
      <vt:lpstr>T-Ball  </vt:lpstr>
      <vt:lpstr>T-Ball</vt:lpstr>
      <vt:lpstr>T – Ball Cont.</vt:lpstr>
      <vt:lpstr>T- Ball Cont. </vt:lpstr>
      <vt:lpstr>Individual Skill Contest</vt:lpstr>
      <vt:lpstr>Event #1 Base Running </vt:lpstr>
      <vt:lpstr>Event # 2 Throwing </vt:lpstr>
      <vt:lpstr>Event # 3 Fielding  </vt:lpstr>
      <vt:lpstr>Event # 4 Hitting </vt:lpstr>
      <vt:lpstr>Thank you!</vt:lpstr>
    </vt:vector>
  </TitlesOfParts>
  <Company>Zero-G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Ciaran OGaora</dc:creator>
  <cp:lastModifiedBy>Mort, Ryan Patrick</cp:lastModifiedBy>
  <cp:revision>75</cp:revision>
  <dcterms:created xsi:type="dcterms:W3CDTF">2012-05-09T16:21:13Z</dcterms:created>
  <dcterms:modified xsi:type="dcterms:W3CDTF">2018-12-05T15:30:54Z</dcterms:modified>
</cp:coreProperties>
</file>