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31"/>
  </p:notesMasterIdLst>
  <p:handoutMasterIdLst>
    <p:handoutMasterId r:id="rId32"/>
  </p:handoutMasterIdLst>
  <p:sldIdLst>
    <p:sldId id="256" r:id="rId5"/>
    <p:sldId id="265" r:id="rId6"/>
    <p:sldId id="266" r:id="rId7"/>
    <p:sldId id="292" r:id="rId8"/>
    <p:sldId id="267" r:id="rId9"/>
    <p:sldId id="295" r:id="rId10"/>
    <p:sldId id="259" r:id="rId11"/>
    <p:sldId id="257" r:id="rId12"/>
    <p:sldId id="261" r:id="rId13"/>
    <p:sldId id="271" r:id="rId14"/>
    <p:sldId id="272" r:id="rId15"/>
    <p:sldId id="298" r:id="rId16"/>
    <p:sldId id="262" r:id="rId17"/>
    <p:sldId id="276" r:id="rId18"/>
    <p:sldId id="277" r:id="rId19"/>
    <p:sldId id="278" r:id="rId20"/>
    <p:sldId id="279" r:id="rId21"/>
    <p:sldId id="280" r:id="rId22"/>
    <p:sldId id="281" r:id="rId23"/>
    <p:sldId id="282" r:id="rId24"/>
    <p:sldId id="283" r:id="rId25"/>
    <p:sldId id="286" r:id="rId26"/>
    <p:sldId id="288" r:id="rId27"/>
    <p:sldId id="289" r:id="rId28"/>
    <p:sldId id="299" r:id="rId29"/>
    <p:sldId id="297"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2" autoAdjust="0"/>
    <p:restoredTop sz="94660"/>
  </p:normalViewPr>
  <p:slideViewPr>
    <p:cSldViewPr snapToGrid="0" snapToObjects="1">
      <p:cViewPr varScale="1">
        <p:scale>
          <a:sx n="94" d="100"/>
          <a:sy n="94" d="100"/>
        </p:scale>
        <p:origin x="58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349502"/>
            <a:ext cx="7773293" cy="1470049"/>
          </a:xfrm>
        </p:spPr>
        <p:txBody>
          <a:bodyPr/>
          <a:lstStyle/>
          <a:p>
            <a:pPr algn="ctr"/>
            <a:r>
              <a:rPr lang="en-US" dirty="0" smtClean="0"/>
              <a:t>Soccer Official </a:t>
            </a:r>
            <a:r>
              <a:rPr lang="en-US" dirty="0"/>
              <a:t>R</a:t>
            </a:r>
            <a:r>
              <a:rPr lang="en-US" dirty="0" smtClean="0"/>
              <a:t>ules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7-a-side </a:t>
            </a:r>
            <a:r>
              <a:rPr lang="en-US" dirty="0"/>
              <a:t>field: </a:t>
            </a:r>
            <a:br>
              <a:rPr lang="en-US" dirty="0"/>
            </a:b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Field size: maximum dimensions of 70 meters by 50 meters, minimum dimensions of 50 meters by 35 meters. </a:t>
            </a:r>
            <a:endParaRPr lang="en-US" dirty="0" smtClean="0"/>
          </a:p>
          <a:p>
            <a:pPr marL="342900" indent="-342900">
              <a:buFont typeface="Arial" panose="020B0604020202020204" pitchFamily="34" charset="0"/>
              <a:buChar char="•"/>
            </a:pPr>
            <a:r>
              <a:rPr lang="en-US" dirty="0" smtClean="0"/>
              <a:t>Goal </a:t>
            </a:r>
            <a:r>
              <a:rPr lang="en-US" dirty="0"/>
              <a:t>size: 5 meters by 2 meters. </a:t>
            </a:r>
          </a:p>
          <a:p>
            <a:pPr marL="342900" indent="-342900">
              <a:buFont typeface="Arial" panose="020B0604020202020204" pitchFamily="34" charset="0"/>
              <a:buChar char="•"/>
            </a:pPr>
            <a:r>
              <a:rPr lang="en-US" dirty="0" smtClean="0"/>
              <a:t>Goal </a:t>
            </a:r>
            <a:r>
              <a:rPr lang="en-US" dirty="0"/>
              <a:t>area: shall be 8 meters by 20 meters.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708708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11-a-side </a:t>
            </a:r>
            <a:r>
              <a:rPr lang="en-US" dirty="0"/>
              <a:t>field:</a:t>
            </a:r>
            <a:br>
              <a:rPr lang="en-US" dirty="0"/>
            </a:br>
            <a:endParaRPr lang="en-US" dirty="0"/>
          </a:p>
        </p:txBody>
      </p:sp>
      <p:sp>
        <p:nvSpPr>
          <p:cNvPr id="3" name="Content Placeholder 2"/>
          <p:cNvSpPr>
            <a:spLocks noGrp="1"/>
          </p:cNvSpPr>
          <p:nvPr>
            <p:ph idx="1"/>
          </p:nvPr>
        </p:nvSpPr>
        <p:spPr>
          <a:xfrm>
            <a:off x="544513" y="1613897"/>
            <a:ext cx="7912100" cy="4464050"/>
          </a:xfrm>
        </p:spPr>
        <p:txBody>
          <a:bodyPr/>
          <a:lstStyle/>
          <a:p>
            <a:pPr marL="342900" indent="-342900">
              <a:buFont typeface="Arial" panose="020B0604020202020204" pitchFamily="34" charset="0"/>
              <a:buChar char="•"/>
            </a:pPr>
            <a:r>
              <a:rPr lang="en-US" dirty="0"/>
              <a:t>Field size: The length of the touch line must be greater than the length of the goal line. Maximum dimensions of 120 meters by 90 meters, minimum dimensions of 90 meters by 45 meters. </a:t>
            </a:r>
          </a:p>
          <a:p>
            <a:pPr marL="342900" indent="-342900">
              <a:buFont typeface="Arial" panose="020B0604020202020204" pitchFamily="34" charset="0"/>
              <a:buChar char="•"/>
            </a:pPr>
            <a:r>
              <a:rPr lang="en-US" dirty="0"/>
              <a:t>Goal size: 7.32 meters by 2.44 meters. </a:t>
            </a:r>
          </a:p>
          <a:p>
            <a:pPr marL="0" indent="0"/>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3903525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120014"/>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12</a:t>
            </a:fld>
            <a:endParaRPr lang="en-US" dirty="0">
              <a:latin typeface="Ubuntu"/>
              <a:cs typeface="Ubuntu"/>
            </a:endParaRPr>
          </a:p>
        </p:txBody>
      </p:sp>
    </p:spTree>
    <p:extLst>
      <p:ext uri="{BB962C8B-B14F-4D97-AF65-F5344CB8AC3E}">
        <p14:creationId xmlns:p14="http://schemas.microsoft.com/office/powerpoint/2010/main" val="12334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Rules</a:t>
            </a:r>
            <a:endParaRPr lang="en-US" b="1" dirty="0"/>
          </a:p>
        </p:txBody>
      </p:sp>
      <p:sp>
        <p:nvSpPr>
          <p:cNvPr id="3" name="Content Placeholder 2"/>
          <p:cNvSpPr>
            <a:spLocks noGrp="1"/>
          </p:cNvSpPr>
          <p:nvPr>
            <p:ph idx="1"/>
          </p:nvPr>
        </p:nvSpPr>
        <p:spPr>
          <a:xfrm>
            <a:off x="544513" y="1741487"/>
            <a:ext cx="7912100" cy="4563619"/>
          </a:xfrm>
        </p:spPr>
        <p:txBody>
          <a:bodyPr>
            <a:noAutofit/>
          </a:bodyPr>
          <a:lstStyle/>
          <a:p>
            <a:pPr marL="285750" indent="-285750">
              <a:buFont typeface="Arial" panose="020B0604020202020204" pitchFamily="34" charset="0"/>
              <a:buChar char="•"/>
            </a:pPr>
            <a:endParaRPr lang="en-US" sz="1400" dirty="0" smtClean="0"/>
          </a:p>
          <a:p>
            <a:pPr marL="342900" indent="-342900">
              <a:buFont typeface="Arial" panose="020B0604020202020204" pitchFamily="34" charset="0"/>
              <a:buChar char="•"/>
            </a:pPr>
            <a:r>
              <a:rPr lang="en-US" dirty="0"/>
              <a:t>When the ball passes over the goal line </a:t>
            </a:r>
            <a:r>
              <a:rPr lang="en-US" dirty="0" smtClean="0"/>
              <a:t>having </a:t>
            </a:r>
            <a:r>
              <a:rPr lang="en-US" dirty="0"/>
              <a:t>last been played by an attacking player, the goalkeeper, standing within his own penalty area, shall throw the ball back into play beyond his own penalty area, but not further than the halfway </a:t>
            </a:r>
            <a:r>
              <a:rPr lang="en-US" dirty="0" smtClean="0"/>
              <a:t>line. </a:t>
            </a:r>
          </a:p>
          <a:p>
            <a:pPr marL="342900" indent="-342900">
              <a:buFont typeface="Arial" panose="020B0604020202020204" pitchFamily="34" charset="0"/>
              <a:buChar char="•"/>
            </a:pPr>
            <a:r>
              <a:rPr lang="en-US" dirty="0" smtClean="0"/>
              <a:t>The </a:t>
            </a:r>
            <a:r>
              <a:rPr lang="en-US" dirty="0"/>
              <a:t>ball shall be deemed in play as soon as it passes outside the penalty area. </a:t>
            </a:r>
          </a:p>
          <a:p>
            <a:pPr marL="342900" indent="-342900">
              <a:buAutoNum type="arabicPeriod" startAt="2"/>
            </a:pPr>
            <a:endParaRPr lang="en-US" sz="1400" dirty="0" smtClean="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0"/>
          </p:nvPr>
        </p:nvSpPr>
        <p:spPr/>
        <p:txBody>
          <a:bodyPr/>
          <a:lstStyle/>
          <a:p>
            <a:fld id="{F4B88F72-1EA4-FE40-A5CA-BD0111E6622B}" type="slidenum">
              <a:rPr lang="en-US"/>
              <a:pPr/>
              <a:t>13</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23824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 </a:t>
            </a:r>
            <a:r>
              <a:rPr lang="en-US" dirty="0"/>
              <a:t>In 5 and 7 a side play, a goalie when putting the ball back in play, must throw the ball so that it either bounces before the mid field line or touches another player before the mid field line</a:t>
            </a:r>
            <a:r>
              <a:rPr lang="en-US" dirty="0" smtClean="0"/>
              <a:t>.</a:t>
            </a:r>
          </a:p>
          <a:p>
            <a:pPr marL="342900" indent="-342900">
              <a:buFont typeface="Arial" panose="020B0604020202020204" pitchFamily="34" charset="0"/>
              <a:buChar char="•"/>
            </a:pPr>
            <a:r>
              <a:rPr lang="en-US" dirty="0" smtClean="0"/>
              <a:t> </a:t>
            </a:r>
            <a:r>
              <a:rPr lang="en-US" dirty="0"/>
              <a:t>The penalty for a violation of this rule is that the opponent’s goalie may than have the opportunity to put the ball in play. </a:t>
            </a:r>
          </a:p>
          <a:p>
            <a:pPr marL="342900" indent="-342900">
              <a:buFont typeface="Arial" panose="020B0604020202020204" pitchFamily="34" charset="0"/>
              <a:buChar char="•"/>
            </a:pPr>
            <a:endParaRPr lang="en-US" dirty="0" smtClean="0"/>
          </a:p>
          <a:p>
            <a:pPr marL="457200" indent="-457200">
              <a:buAutoNum type="arabicPeriod" startAt="4"/>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Any ball over the end line off of a defensive play is an offensive corner kick. </a:t>
            </a:r>
          </a:p>
          <a:p>
            <a:pPr marL="342900" indent="-342900">
              <a:buFont typeface="Arial" panose="020B0604020202020204" pitchFamily="34" charset="0"/>
              <a:buChar char="•"/>
            </a:pPr>
            <a:r>
              <a:rPr lang="en-US" dirty="0"/>
              <a:t>Any ball over the end line last touched by the offense is a goalie throw in. </a:t>
            </a:r>
          </a:p>
          <a:p>
            <a:pPr marL="342900" indent="-342900">
              <a:buFont typeface="Arial" panose="020B0604020202020204" pitchFamily="34" charset="0"/>
              <a:buChar char="•"/>
            </a:pPr>
            <a:r>
              <a:rPr lang="en-US" dirty="0"/>
              <a:t>No off sides for 5 and 7 a-side.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186656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Coaches are expected to restrict their coaching to simple verbal encouragement</a:t>
            </a:r>
            <a:r>
              <a:rPr lang="en-US" dirty="0" smtClean="0"/>
              <a:t>.</a:t>
            </a:r>
          </a:p>
          <a:p>
            <a:pPr marL="342900" indent="-342900">
              <a:buFont typeface="Arial" panose="020B0604020202020204" pitchFamily="34" charset="0"/>
              <a:buChar char="•"/>
            </a:pPr>
            <a:r>
              <a:rPr lang="en-US" dirty="0" smtClean="0"/>
              <a:t> </a:t>
            </a:r>
            <a:r>
              <a:rPr lang="en-US" dirty="0"/>
              <a:t>Verbal abuse of players or officials, or excessive and explicit coaching from the sidelines, will be considered unsportsmanlike conduct and may result in a warning from the referee</a:t>
            </a:r>
            <a:r>
              <a:rPr lang="en-US" dirty="0" smtClean="0"/>
              <a:t>.</a:t>
            </a:r>
          </a:p>
          <a:p>
            <a:pPr marL="342900" indent="-342900">
              <a:buFont typeface="Arial" panose="020B0604020202020204" pitchFamily="34" charset="0"/>
              <a:buChar char="•"/>
            </a:pPr>
            <a:r>
              <a:rPr lang="en-US" dirty="0" smtClean="0"/>
              <a:t> </a:t>
            </a:r>
            <a:r>
              <a:rPr lang="en-US" dirty="0"/>
              <a:t>If such behavior persists, the referee may eject the coach.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Size</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5-a-side: The minimum roster size is six players; maximum roster size is 10. </a:t>
            </a:r>
            <a:r>
              <a:rPr lang="en-US" u="sng" dirty="0"/>
              <a:t>Unified 5-a-side has a minimum of 7 players and maximum of 10</a:t>
            </a:r>
            <a:endParaRPr lang="en-US" dirty="0"/>
          </a:p>
          <a:p>
            <a:pPr marL="342900" indent="-342900">
              <a:buFont typeface="Arial" panose="020B0604020202020204" pitchFamily="34" charset="0"/>
              <a:buChar char="•"/>
            </a:pPr>
            <a:r>
              <a:rPr lang="en-US" dirty="0"/>
              <a:t>7-a-side: the minimum is eight with a maximum of </a:t>
            </a:r>
            <a:r>
              <a:rPr lang="en-US" u="sng" dirty="0"/>
              <a:t>14</a:t>
            </a:r>
            <a:r>
              <a:rPr lang="en-US" dirty="0"/>
              <a:t>. </a:t>
            </a:r>
            <a:r>
              <a:rPr lang="en-US" u="sng" dirty="0"/>
              <a:t>Unified 7-a-side minimum is 9 players and maximum is 14.</a:t>
            </a:r>
            <a:endParaRPr lang="en-US" dirty="0"/>
          </a:p>
          <a:p>
            <a:pPr marL="342900" indent="-342900">
              <a:buFont typeface="Arial" panose="020B0604020202020204" pitchFamily="34" charset="0"/>
              <a:buChar char="•"/>
            </a:pPr>
            <a:r>
              <a:rPr lang="en-US" dirty="0"/>
              <a:t>11-a-side: minimum of 12, maximum of </a:t>
            </a:r>
            <a:r>
              <a:rPr lang="en-US" u="sng" dirty="0"/>
              <a:t>16</a:t>
            </a:r>
            <a:r>
              <a:rPr lang="en-US" dirty="0"/>
              <a:t> players. 11-a-side unified will also have a 12 minimum or </a:t>
            </a:r>
            <a:r>
              <a:rPr lang="en-US" u="sng" dirty="0"/>
              <a:t>16</a:t>
            </a:r>
            <a:r>
              <a:rPr lang="en-US" dirty="0"/>
              <a:t> maximum players with equal number of traditional athletes and unified partners. </a:t>
            </a:r>
          </a:p>
          <a:p>
            <a:pPr marL="342900" indent="-342900">
              <a:buFont typeface="Arial" panose="020B0604020202020204" pitchFamily="34" charset="0"/>
              <a:buChar char="•"/>
            </a:pPr>
            <a:endParaRPr lang="en-US" sz="20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423200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Size</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You may register 3 athletes as your team alternates. Alternates attend the event only when replacing a registered athlete who does not attend. </a:t>
            </a:r>
            <a:endParaRPr lang="en-US" dirty="0" smtClean="0"/>
          </a:p>
          <a:p>
            <a:pPr marL="342900" indent="-342900">
              <a:buFont typeface="Arial" panose="020B0604020202020204" pitchFamily="34" charset="0"/>
              <a:buChar char="•"/>
            </a:pPr>
            <a:r>
              <a:rPr lang="en-US" dirty="0"/>
              <a:t>Games must start with five players (5-a-side) or seven players (7-a-side). Games may continue with 4 aside or 6 aside respectfully if an injury occurs during the game. </a:t>
            </a:r>
          </a:p>
          <a:p>
            <a:pPr marL="342900" indent="-342900">
              <a:buFont typeface="Arial" panose="020B0604020202020204" pitchFamily="34" charset="0"/>
              <a:buChar char="•"/>
            </a:pPr>
            <a:r>
              <a:rPr lang="en-US" dirty="0"/>
              <a:t>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spTree>
    <p:extLst>
      <p:ext uri="{BB962C8B-B14F-4D97-AF65-F5344CB8AC3E}">
        <p14:creationId xmlns:p14="http://schemas.microsoft.com/office/powerpoint/2010/main" val="393506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11 </a:t>
            </a:r>
            <a:r>
              <a:rPr lang="en-US" b="1" dirty="0"/>
              <a:t>A-Side</a:t>
            </a:r>
            <a:r>
              <a:rPr lang="en-US" dirty="0"/>
              <a:t/>
            </a:r>
            <a:br>
              <a:rPr lang="en-US" dirty="0"/>
            </a:b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Teams </a:t>
            </a:r>
            <a:r>
              <a:rPr lang="en-US" dirty="0"/>
              <a:t>are allowed to use all substitutes named on the playing roster. </a:t>
            </a:r>
          </a:p>
          <a:p>
            <a:pPr marL="342900" indent="-342900">
              <a:buFont typeface="Arial" panose="020B0604020202020204" pitchFamily="34" charset="0"/>
              <a:buChar char="•"/>
            </a:pPr>
            <a:r>
              <a:rPr lang="en-US" dirty="0" smtClean="0"/>
              <a:t>Free </a:t>
            </a:r>
            <a:r>
              <a:rPr lang="en-US" dirty="0"/>
              <a:t>substitutions are allowed in all games unless otherwise noted by the tournament committee. </a:t>
            </a:r>
          </a:p>
          <a:p>
            <a:pPr marL="342900" indent="-342900">
              <a:buFont typeface="Arial" panose="020B0604020202020204" pitchFamily="34" charset="0"/>
              <a:buChar char="•"/>
            </a:pPr>
            <a:r>
              <a:rPr lang="en-US" dirty="0"/>
              <a:t>In tournament play, if overtime is used to break a tie, two "sudden-death" periods shall be played </a:t>
            </a:r>
            <a:r>
              <a:rPr lang="en-US" dirty="0" smtClean="0"/>
              <a:t>For </a:t>
            </a:r>
            <a:r>
              <a:rPr lang="en-US" dirty="0"/>
              <a:t>11-a-side, these periods shall be five minutes each. </a:t>
            </a:r>
            <a:endParaRPr lang="en-US" dirty="0" smtClean="0"/>
          </a:p>
          <a:p>
            <a:pPr marL="342900" indent="-342900">
              <a:buFont typeface="Arial" panose="020B0604020202020204" pitchFamily="34" charset="0"/>
              <a:buChar char="•"/>
            </a:pPr>
            <a:r>
              <a:rPr lang="en-US" dirty="0" smtClean="0"/>
              <a:t>If </a:t>
            </a:r>
            <a:r>
              <a:rPr lang="en-US" dirty="0"/>
              <a:t>the game is still tied after the overtime periods, penalty kicks shall be used to decide the game.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spTree>
    <p:extLst>
      <p:ext uri="{BB962C8B-B14F-4D97-AF65-F5344CB8AC3E}">
        <p14:creationId xmlns:p14="http://schemas.microsoft.com/office/powerpoint/2010/main" val="3172723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6990" r="6990"/>
          <a:stretch/>
        </p:blipFill>
        <p:spPr bwMode="auto">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8" name="TextBox 7"/>
          <p:cNvSpPr txBox="1"/>
          <p:nvPr/>
        </p:nvSpPr>
        <p:spPr>
          <a:xfrm>
            <a:off x="6263393" y="3891178"/>
            <a:ext cx="2806996" cy="923330"/>
          </a:xfrm>
          <a:prstGeom prst="rect">
            <a:avLst/>
          </a:prstGeom>
          <a:noFill/>
        </p:spPr>
        <p:txBody>
          <a:bodyPr wrap="square" rtlCol="0">
            <a:spAutoFit/>
          </a:bodyPr>
          <a:lstStyle/>
          <a:p>
            <a:r>
              <a:rPr lang="en-US" dirty="0" smtClean="0"/>
              <a:t>“Let me win, but if I cannot win, let me be brave in the attempt.”</a:t>
            </a:r>
            <a:endParaRPr lang="en-US" dirty="0"/>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r>
            <a:br>
              <a:rPr lang="en-US" b="1" dirty="0" smtClean="0"/>
            </a:br>
            <a:r>
              <a:rPr lang="en-US" b="1" dirty="0" smtClean="0"/>
              <a:t>5 </a:t>
            </a:r>
            <a:r>
              <a:rPr lang="en-US" b="1" dirty="0"/>
              <a:t>&amp; 7 A-Side</a:t>
            </a:r>
            <a:r>
              <a:rPr lang="en-US" dirty="0"/>
              <a:t/>
            </a:r>
            <a:br>
              <a:rPr lang="en-US" dirty="0"/>
            </a:b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Off-sides will not be called in 5-a-side or 7-a-side soccer. </a:t>
            </a:r>
          </a:p>
          <a:p>
            <a:pPr marL="342900" indent="-342900">
              <a:buFont typeface="Arial" panose="020B0604020202020204" pitchFamily="34" charset="0"/>
              <a:buChar char="•"/>
            </a:pPr>
            <a:r>
              <a:rPr lang="en-US" dirty="0" smtClean="0"/>
              <a:t>5-a-side </a:t>
            </a:r>
            <a:r>
              <a:rPr lang="en-US" dirty="0"/>
              <a:t>soccer will be played with two 15-minute halves and a five minute break during half-time. </a:t>
            </a:r>
          </a:p>
          <a:p>
            <a:pPr marL="342900" indent="-342900">
              <a:buFont typeface="Arial" panose="020B0604020202020204" pitchFamily="34" charset="0"/>
              <a:buChar char="•"/>
            </a:pPr>
            <a:r>
              <a:rPr lang="en-US" dirty="0" smtClean="0"/>
              <a:t>7-a-side </a:t>
            </a:r>
            <a:r>
              <a:rPr lang="en-US" dirty="0"/>
              <a:t>will play two 17- minute halves with a 5 minute half-time break. </a:t>
            </a:r>
            <a:endParaRPr lang="en-US" dirty="0" smtClean="0"/>
          </a:p>
          <a:p>
            <a:pPr marL="342900" indent="-342900">
              <a:buFont typeface="Arial" panose="020B0604020202020204" pitchFamily="34" charset="0"/>
              <a:buChar char="•"/>
            </a:pPr>
            <a:r>
              <a:rPr lang="en-US" dirty="0"/>
              <a:t>If a game is tied at the end of regulation play a “shoot out” will be played. Five penalty shots will be taken by each team with the team scoring the most goals declared the </a:t>
            </a:r>
            <a:r>
              <a:rPr lang="en-US" dirty="0" smtClean="0"/>
              <a:t>winner. </a:t>
            </a:r>
            <a:endParaRPr lang="en-US" dirty="0"/>
          </a:p>
          <a:p>
            <a:pPr marL="342900"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104697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Team Competition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roster shall contain a proportionate number of traditional athletes and partners. </a:t>
            </a:r>
          </a:p>
          <a:p>
            <a:pPr marL="342900" indent="-342900">
              <a:buFont typeface="Arial" panose="020B0604020202020204" pitchFamily="34" charset="0"/>
              <a:buChar char="•"/>
            </a:pPr>
            <a:r>
              <a:rPr lang="en-US" dirty="0"/>
              <a:t>Each team shall have an adult non-playing head coach responsible for the line-up and conduct of the team during competition. </a:t>
            </a:r>
          </a:p>
          <a:p>
            <a:pPr marL="342900" indent="-342900">
              <a:buFont typeface="Arial" panose="020B0604020202020204" pitchFamily="34" charset="0"/>
              <a:buChar char="•"/>
            </a:pPr>
            <a:r>
              <a:rPr lang="en-US" dirty="0"/>
              <a:t>Coaches should monitor their players to ensure that all players are contributing to the team’s success and that an individual player is not dominating the game.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21</a:t>
            </a:fld>
            <a:endParaRPr lang="en-US"/>
          </a:p>
        </p:txBody>
      </p:sp>
    </p:spTree>
    <p:extLst>
      <p:ext uri="{BB962C8B-B14F-4D97-AF65-F5344CB8AC3E}">
        <p14:creationId xmlns:p14="http://schemas.microsoft.com/office/powerpoint/2010/main" val="2708099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735412"/>
            <a:ext cx="7773293" cy="1470049"/>
          </a:xfrm>
        </p:spPr>
        <p:txBody>
          <a:bodyPr/>
          <a:lstStyle/>
          <a:p>
            <a:pPr algn="ctr"/>
            <a:r>
              <a:rPr lang="en-US" dirty="0" smtClean="0"/>
              <a:t>Individual Skills Contest</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22</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9468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#1 – Dribbling </a:t>
            </a:r>
            <a:endParaRPr lang="en-US" dirty="0"/>
          </a:p>
        </p:txBody>
      </p:sp>
      <p:sp>
        <p:nvSpPr>
          <p:cNvPr id="3" name="Content Placeholder 2"/>
          <p:cNvSpPr>
            <a:spLocks noGrp="1"/>
          </p:cNvSpPr>
          <p:nvPr>
            <p:ph idx="1"/>
          </p:nvPr>
        </p:nvSpPr>
        <p:spPr>
          <a:xfrm>
            <a:off x="544513" y="1431790"/>
            <a:ext cx="7912100" cy="4464050"/>
          </a:xfrm>
        </p:spPr>
        <p:txBody>
          <a:bodyPr/>
          <a:lstStyle/>
          <a:p>
            <a:pPr marL="342900" indent="-342900">
              <a:buFont typeface="Arial" panose="020B0604020202020204" pitchFamily="34" charset="0"/>
              <a:buChar char="•"/>
            </a:pPr>
            <a:r>
              <a:rPr lang="en-US" dirty="0"/>
              <a:t>Equipment: regulation size ball, tape or chalk, 4 large cones to mark the finish zone. </a:t>
            </a:r>
            <a:endParaRPr lang="en-US" dirty="0" smtClean="0"/>
          </a:p>
          <a:p>
            <a:pPr marL="342900" indent="-342900">
              <a:buFont typeface="Arial" panose="020B0604020202020204" pitchFamily="34" charset="0"/>
              <a:buChar char="•"/>
            </a:pPr>
            <a:r>
              <a:rPr lang="en-US" dirty="0"/>
              <a:t>Description: The player dribbles from the starting line to the finish zone, staying inside the marked lane. The finish zone should be marked off with cones as well as chalk. </a:t>
            </a: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23</a:t>
            </a:fld>
            <a:endParaRPr lang="en-US"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667668" y="4529138"/>
            <a:ext cx="3271520" cy="1285875"/>
          </a:xfrm>
          <a:prstGeom prst="rect">
            <a:avLst/>
          </a:prstGeom>
          <a:noFill/>
          <a:ln>
            <a:noFill/>
          </a:ln>
          <a:effectLst/>
        </p:spPr>
      </p:pic>
      <p:graphicFrame>
        <p:nvGraphicFramePr>
          <p:cNvPr id="6" name="Table 5"/>
          <p:cNvGraphicFramePr>
            <a:graphicFrameLocks noGrp="1"/>
          </p:cNvGraphicFramePr>
          <p:nvPr>
            <p:extLst>
              <p:ext uri="{D42A27DB-BD31-4B8C-83A1-F6EECF244321}">
                <p14:modId xmlns:p14="http://schemas.microsoft.com/office/powerpoint/2010/main" val="540709810"/>
              </p:ext>
            </p:extLst>
          </p:nvPr>
        </p:nvGraphicFramePr>
        <p:xfrm>
          <a:off x="5717540" y="3817467"/>
          <a:ext cx="1376045" cy="2865120"/>
        </p:xfrm>
        <a:graphic>
          <a:graphicData uri="http://schemas.openxmlformats.org/drawingml/2006/table">
            <a:tbl>
              <a:tblPr firstRow="1" firstCol="1" bandRow="1"/>
              <a:tblGrid>
                <a:gridCol w="718185">
                  <a:extLst>
                    <a:ext uri="{9D8B030D-6E8A-4147-A177-3AD203B41FA5}">
                      <a16:colId xmlns:a16="http://schemas.microsoft.com/office/drawing/2014/main" val="492384367"/>
                    </a:ext>
                  </a:extLst>
                </a:gridCol>
                <a:gridCol w="657860">
                  <a:extLst>
                    <a:ext uri="{9D8B030D-6E8A-4147-A177-3AD203B41FA5}">
                      <a16:colId xmlns:a16="http://schemas.microsoft.com/office/drawing/2014/main" val="747396433"/>
                    </a:ext>
                  </a:extLst>
                </a:gridCol>
              </a:tblGrid>
              <a:tr h="182880">
                <a:tc>
                  <a:txBody>
                    <a:bodyPr/>
                    <a:lstStyle/>
                    <a:p>
                      <a:pPr marL="0" marR="0" algn="ctr">
                        <a:lnSpc>
                          <a:spcPts val="1300"/>
                        </a:lnSpc>
                        <a:spcBef>
                          <a:spcPts val="0"/>
                        </a:spcBef>
                        <a:spcAft>
                          <a:spcPts val="60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300"/>
                        </a:lnSpc>
                        <a:spcBef>
                          <a:spcPts val="0"/>
                        </a:spcBef>
                        <a:spcAft>
                          <a:spcPts val="60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4409533"/>
                  </a:ext>
                </a:extLst>
              </a:tr>
              <a:tr h="182880">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5-10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60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8542891"/>
                  </a:ext>
                </a:extLst>
              </a:tr>
              <a:tr h="182880">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11-15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55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896221"/>
                  </a:ext>
                </a:extLst>
              </a:tr>
              <a:tr h="182880">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16-20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50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3991256"/>
                  </a:ext>
                </a:extLst>
              </a:tr>
              <a:tr h="182880">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45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9120315"/>
                  </a:ext>
                </a:extLst>
              </a:tr>
              <a:tr h="182880">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26-30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40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3639307"/>
                  </a:ext>
                </a:extLst>
              </a:tr>
              <a:tr h="182880">
                <a:tc>
                  <a:txBody>
                    <a:bodyPr/>
                    <a:lstStyle/>
                    <a:p>
                      <a:pPr marL="0" marR="0" algn="r">
                        <a:lnSpc>
                          <a:spcPts val="1300"/>
                        </a:lnSpc>
                        <a:spcBef>
                          <a:spcPts val="0"/>
                        </a:spcBef>
                        <a:spcAft>
                          <a:spcPts val="6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31-35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35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833635"/>
                  </a:ext>
                </a:extLst>
              </a:tr>
              <a:tr h="182880">
                <a:tc>
                  <a:txBody>
                    <a:bodyPr/>
                    <a:lstStyle/>
                    <a:p>
                      <a:pPr marL="0" marR="0" algn="r">
                        <a:lnSpc>
                          <a:spcPts val="1300"/>
                        </a:lnSpc>
                        <a:spcBef>
                          <a:spcPts val="0"/>
                        </a:spcBef>
                        <a:spcAft>
                          <a:spcPts val="6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36-40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30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3216225"/>
                  </a:ext>
                </a:extLst>
              </a:tr>
              <a:tr h="182880">
                <a:tc>
                  <a:txBody>
                    <a:bodyPr/>
                    <a:lstStyle/>
                    <a:p>
                      <a:pPr marL="0" marR="0" algn="r">
                        <a:lnSpc>
                          <a:spcPts val="1300"/>
                        </a:lnSpc>
                        <a:spcBef>
                          <a:spcPts val="0"/>
                        </a:spcBef>
                        <a:spcAft>
                          <a:spcPts val="6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41-45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25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024267"/>
                  </a:ext>
                </a:extLst>
              </a:tr>
              <a:tr h="182880">
                <a:tc>
                  <a:txBody>
                    <a:bodyPr/>
                    <a:lstStyle/>
                    <a:p>
                      <a:pPr marL="0" marR="0" algn="r">
                        <a:lnSpc>
                          <a:spcPts val="1300"/>
                        </a:lnSpc>
                        <a:spcBef>
                          <a:spcPts val="0"/>
                        </a:spcBef>
                        <a:spcAft>
                          <a:spcPts val="6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46-50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20 pts.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798550"/>
                  </a:ext>
                </a:extLst>
              </a:tr>
              <a:tr h="182880">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51-55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15 pts.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541950"/>
                  </a:ext>
                </a:extLst>
              </a:tr>
              <a:tr h="182880">
                <a:tc>
                  <a:txBody>
                    <a:bodyPr/>
                    <a:lstStyle/>
                    <a:p>
                      <a:pPr marL="0" marR="0" algn="r">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ts val="1300"/>
                        </a:lnSpc>
                        <a:spcBef>
                          <a:spcPts val="0"/>
                        </a:spcBef>
                        <a:spcAft>
                          <a:spcPts val="6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10 pts.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0032418"/>
                  </a:ext>
                </a:extLst>
              </a:tr>
            </a:tbl>
          </a:graphicData>
        </a:graphic>
      </p:graphicFrame>
    </p:spTree>
    <p:extLst>
      <p:ext uri="{BB962C8B-B14F-4D97-AF65-F5344CB8AC3E}">
        <p14:creationId xmlns:p14="http://schemas.microsoft.com/office/powerpoint/2010/main" val="1053211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 2 – Shooting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Equipment: Five regulation size balls, tape or chalk, 4 meters x 2 meters, and 5-a-side goal with net. </a:t>
            </a:r>
          </a:p>
          <a:p>
            <a:pPr marL="342900" indent="-342900">
              <a:buFont typeface="Arial" panose="020B0604020202020204" pitchFamily="34" charset="0"/>
              <a:buChar char="•"/>
            </a:pPr>
            <a:r>
              <a:rPr lang="en-US" dirty="0"/>
              <a:t>Description: Player begins at start line and walks or runs forward to shoot the ball into the goal from a distance of 6 meters. The player returns to the line. </a:t>
            </a:r>
            <a:endParaRPr lang="en-US" dirty="0" smtClean="0"/>
          </a:p>
          <a:p>
            <a:pPr marL="342900" indent="-342900">
              <a:buFont typeface="Arial" panose="020B0604020202020204" pitchFamily="34" charset="0"/>
              <a:buChar char="•"/>
            </a:pPr>
            <a:r>
              <a:rPr lang="en-US" dirty="0" smtClean="0"/>
              <a:t>Athlete </a:t>
            </a:r>
            <a:r>
              <a:rPr lang="en-US" dirty="0"/>
              <a:t>takes a total of five shots. 2-minute time limit to be completed. </a:t>
            </a:r>
          </a:p>
          <a:p>
            <a:pPr marL="342900"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24</a:t>
            </a:fld>
            <a:endParaRPr lang="en-US"/>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4358640" y="4603914"/>
            <a:ext cx="2293620" cy="1866900"/>
          </a:xfrm>
          <a:prstGeom prst="rect">
            <a:avLst/>
          </a:prstGeom>
          <a:noFill/>
          <a:ln>
            <a:noFill/>
          </a:ln>
          <a:effectLst/>
        </p:spPr>
      </p:pic>
    </p:spTree>
    <p:extLst>
      <p:ext uri="{BB962C8B-B14F-4D97-AF65-F5344CB8AC3E}">
        <p14:creationId xmlns:p14="http://schemas.microsoft.com/office/powerpoint/2010/main" val="2587753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 3 Run &amp; Kick</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Equipment: Four regulation size balls placed as shown. A central starting point should be marked. A 2 meter-wide target gate </a:t>
            </a:r>
            <a:r>
              <a:rPr lang="en-US" sz="2000" dirty="0" smtClean="0"/>
              <a:t>set </a:t>
            </a:r>
            <a:r>
              <a:rPr lang="en-US" sz="2000" dirty="0"/>
              <a:t>up 2 meters ahead of each ball. </a:t>
            </a:r>
            <a:endParaRPr lang="en-US" sz="2000" dirty="0" smtClean="0"/>
          </a:p>
          <a:p>
            <a:pPr marL="342900" indent="-342900">
              <a:buFont typeface="Arial" panose="020B0604020202020204" pitchFamily="34" charset="0"/>
              <a:buChar char="•"/>
            </a:pPr>
            <a:r>
              <a:rPr lang="en-US" sz="2000" dirty="0" smtClean="0"/>
              <a:t>Player </a:t>
            </a:r>
            <a:r>
              <a:rPr lang="en-US" sz="2000" dirty="0"/>
              <a:t>begins at the starting marker. He/she runs to any ball and kicks it through a target gate. He/she is only allowed </a:t>
            </a:r>
            <a:r>
              <a:rPr lang="en-US" sz="2000" dirty="0" smtClean="0"/>
              <a:t>Shooting </a:t>
            </a:r>
            <a:r>
              <a:rPr lang="en-US" sz="2000" dirty="0"/>
              <a:t>to kick the ball once. He then runs and kicks another ball through a target gate. </a:t>
            </a:r>
            <a:endParaRPr lang="en-US" sz="2000"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514891814"/>
              </p:ext>
            </p:extLst>
          </p:nvPr>
        </p:nvGraphicFramePr>
        <p:xfrm>
          <a:off x="2517140" y="4031779"/>
          <a:ext cx="1242695" cy="2626360"/>
        </p:xfrm>
        <a:graphic>
          <a:graphicData uri="http://schemas.openxmlformats.org/drawingml/2006/table">
            <a:tbl>
              <a:tblPr firstRow="1" firstCol="1" bandRow="1"/>
              <a:tblGrid>
                <a:gridCol w="625475">
                  <a:extLst>
                    <a:ext uri="{9D8B030D-6E8A-4147-A177-3AD203B41FA5}">
                      <a16:colId xmlns:a16="http://schemas.microsoft.com/office/drawing/2014/main" val="1809139596"/>
                    </a:ext>
                  </a:extLst>
                </a:gridCol>
                <a:gridCol w="617220">
                  <a:extLst>
                    <a:ext uri="{9D8B030D-6E8A-4147-A177-3AD203B41FA5}">
                      <a16:colId xmlns:a16="http://schemas.microsoft.com/office/drawing/2014/main" val="2149762452"/>
                    </a:ext>
                  </a:extLst>
                </a:gridCol>
              </a:tblGrid>
              <a:tr h="0">
                <a:tc>
                  <a:txBody>
                    <a:bodyPr/>
                    <a:lstStyle/>
                    <a:p>
                      <a:pPr marL="0" marR="0" algn="ctr">
                        <a:lnSpc>
                          <a:spcPts val="1300"/>
                        </a:lnSpc>
                        <a:spcBef>
                          <a:spcPts val="0"/>
                        </a:spcBef>
                        <a:spcAft>
                          <a:spcPts val="60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ts val="1300"/>
                        </a:lnSpc>
                        <a:spcBef>
                          <a:spcPts val="0"/>
                        </a:spcBef>
                        <a:spcAft>
                          <a:spcPts val="600"/>
                        </a:spcAft>
                      </a:pPr>
                      <a:r>
                        <a:rPr lang="en-US" sz="1200" b="1">
                          <a:effectLst/>
                          <a:latin typeface="Calibri" panose="020F0502020204030204" pitchFamily="34" charset="0"/>
                          <a:ea typeface="Calibri" panose="020F0502020204030204" pitchFamily="34" charset="0"/>
                          <a:cs typeface="Times New Roman" panose="02020603050405020304" pitchFamily="18" charset="0"/>
                        </a:rPr>
                        <a:t>Points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0661704"/>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11-15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50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0918870"/>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16-20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45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2598504"/>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21-25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40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9607935"/>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26-30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35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228764"/>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31-35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30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926089"/>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36-40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25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9866851"/>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41-45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1083901"/>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46-50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15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3187395"/>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51-55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10 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4861936"/>
                  </a:ext>
                </a:extLst>
              </a:tr>
              <a:tr h="182880">
                <a:tc>
                  <a:txBody>
                    <a:bodyPr/>
                    <a:lstStyle/>
                    <a:p>
                      <a:pPr marL="0" marR="0" algn="l">
                        <a:lnSpc>
                          <a:spcPts val="1300"/>
                        </a:lnSpc>
                        <a:spcBef>
                          <a:spcPts val="0"/>
                        </a:spcBef>
                        <a:spcAft>
                          <a:spcPts val="600"/>
                        </a:spcAft>
                      </a:pPr>
                      <a:r>
                        <a:rPr lang="en-US" sz="1200">
                          <a:effectLst/>
                          <a:latin typeface="Calibri" panose="020F0502020204030204" pitchFamily="34" charset="0"/>
                          <a:ea typeface="Calibri" panose="020F0502020204030204" pitchFamily="34" charset="0"/>
                          <a:cs typeface="Times New Roman" panose="02020603050405020304" pitchFamily="18" charset="0"/>
                        </a:rPr>
                        <a:t>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ts val="1300"/>
                        </a:lnSpc>
                        <a:spcBef>
                          <a:spcPts val="0"/>
                        </a:spcBef>
                        <a:spcAft>
                          <a:spcPts val="6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5 pts.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6830" marR="36830" marT="36830" marB="3683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8157521"/>
                  </a:ext>
                </a:extLst>
              </a:tr>
            </a:tbl>
          </a:graphicData>
        </a:graphic>
      </p:graphicFrame>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4843463" y="4080751"/>
            <a:ext cx="2238375" cy="2257425"/>
          </a:xfrm>
          <a:prstGeom prst="rect">
            <a:avLst/>
          </a:prstGeom>
          <a:noFill/>
          <a:ln>
            <a:noFill/>
          </a:ln>
          <a:effectLst/>
        </p:spPr>
      </p:pic>
    </p:spTree>
    <p:extLst>
      <p:ext uri="{BB962C8B-B14F-4D97-AF65-F5344CB8AC3E}">
        <p14:creationId xmlns:p14="http://schemas.microsoft.com/office/powerpoint/2010/main" val="2612621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05669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26</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July - </a:t>
            </a:r>
            <a:r>
              <a:rPr lang="en-US" dirty="0"/>
              <a:t>	</a:t>
            </a:r>
            <a:r>
              <a:rPr lang="en-US" dirty="0" smtClean="0"/>
              <a:t>September</a:t>
            </a:r>
            <a:endParaRPr lang="en-US" dirty="0"/>
          </a:p>
          <a:p>
            <a:pPr marL="342900" indent="-342900">
              <a:spcBef>
                <a:spcPts val="844"/>
              </a:spcBef>
              <a:buFont typeface="Arial"/>
              <a:buChar char="•"/>
              <a:defRPr/>
            </a:pPr>
            <a:r>
              <a:rPr lang="en-US" dirty="0"/>
              <a:t>Culminating State Events: </a:t>
            </a:r>
          </a:p>
          <a:p>
            <a:pPr marL="0" indent="0">
              <a:spcBef>
                <a:spcPts val="844"/>
              </a:spcBef>
              <a:defRPr/>
            </a:pPr>
            <a:r>
              <a:rPr lang="en-US" dirty="0" smtClean="0"/>
              <a:t>	State Fall </a:t>
            </a:r>
            <a:r>
              <a:rPr lang="en-US" dirty="0"/>
              <a:t>Games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a:xfrm>
            <a:off x="544513" y="1539469"/>
            <a:ext cx="7912100" cy="4464050"/>
          </a:xfrm>
        </p:spPr>
        <p:txBody>
          <a:bodyPr/>
          <a:lstStyle/>
          <a:p>
            <a:r>
              <a:rPr lang="en-US" i="1" dirty="0"/>
              <a:t>Team Competition: </a:t>
            </a:r>
            <a:endParaRPr lang="en-US" dirty="0"/>
          </a:p>
          <a:p>
            <a:pPr marL="0" indent="0"/>
            <a:r>
              <a:rPr lang="en-US" sz="2000" dirty="0"/>
              <a:t>	</a:t>
            </a:r>
            <a:r>
              <a:rPr lang="en-US" sz="2000" dirty="0" smtClean="0"/>
              <a:t>11-A-Side </a:t>
            </a:r>
            <a:endParaRPr lang="en-US" sz="2000" dirty="0"/>
          </a:p>
          <a:p>
            <a:r>
              <a:rPr lang="en-US" sz="2000" dirty="0" smtClean="0"/>
              <a:t>		7-A-Side </a:t>
            </a:r>
            <a:endParaRPr lang="en-US" sz="2000" dirty="0"/>
          </a:p>
          <a:p>
            <a:r>
              <a:rPr lang="en-US" sz="2000" dirty="0" smtClean="0"/>
              <a:t>		5-A-Side </a:t>
            </a:r>
            <a:endParaRPr lang="en-US" sz="2000" dirty="0"/>
          </a:p>
          <a:p>
            <a:r>
              <a:rPr lang="en-US" i="1" dirty="0"/>
              <a:t>Unified Team Competition: </a:t>
            </a:r>
            <a:endParaRPr lang="en-US" dirty="0"/>
          </a:p>
          <a:p>
            <a:r>
              <a:rPr lang="en-US" sz="2000" dirty="0" smtClean="0"/>
              <a:t>		11-A-Side </a:t>
            </a:r>
            <a:endParaRPr lang="en-US" sz="2000" dirty="0"/>
          </a:p>
          <a:p>
            <a:r>
              <a:rPr lang="en-US" sz="2000" dirty="0" smtClean="0"/>
              <a:t>		7-A-Side </a:t>
            </a:r>
            <a:endParaRPr lang="en-US" sz="2000" dirty="0"/>
          </a:p>
          <a:p>
            <a:r>
              <a:rPr lang="en-US" sz="2000" dirty="0" smtClean="0"/>
              <a:t>		5-A-Side </a:t>
            </a:r>
            <a:endParaRPr lang="en-US" sz="2000" dirty="0"/>
          </a:p>
          <a:p>
            <a:r>
              <a:rPr lang="en-US" dirty="0"/>
              <a:t>Individual Skills Contest</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Uniform Guidelines and Equipment</a:t>
            </a:r>
            <a:endParaRPr lang="en-US" b="1"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
        <p:nvSpPr>
          <p:cNvPr id="5" name="Content Placeholder 4"/>
          <p:cNvSpPr>
            <a:spLocks noGrp="1"/>
          </p:cNvSpPr>
          <p:nvPr>
            <p:ph idx="1"/>
          </p:nvPr>
        </p:nvSpPr>
        <p:spPr>
          <a:xfrm>
            <a:off x="554038" y="1570038"/>
            <a:ext cx="7912100" cy="4464050"/>
          </a:xfrm>
        </p:spPr>
        <p:txBody>
          <a:bodyPr/>
          <a:lstStyle/>
          <a:p>
            <a:pPr marL="342900" indent="-342900">
              <a:buFont typeface="Arial" panose="020B0604020202020204" pitchFamily="34" charset="0"/>
              <a:buChar char="•"/>
            </a:pPr>
            <a:r>
              <a:rPr lang="en-US" dirty="0"/>
              <a:t>The soccer uniform shall consist of a jersey or shirt, shorts or sweat pants, matching stockings, shin guards, and shoes. </a:t>
            </a:r>
          </a:p>
          <a:p>
            <a:pPr marL="342900" indent="-342900">
              <a:buFont typeface="Arial" panose="020B0604020202020204" pitchFamily="34" charset="0"/>
              <a:buChar char="•"/>
            </a:pPr>
            <a:r>
              <a:rPr lang="en-US" dirty="0"/>
              <a:t>Jerseys/shirts must be numbered on the front with 4 inch numbers and on the back with 6 inch </a:t>
            </a:r>
            <a:r>
              <a:rPr lang="en-US" dirty="0" smtClean="0"/>
              <a:t>numbers.</a:t>
            </a:r>
          </a:p>
          <a:p>
            <a:pPr marL="342900" indent="-342900">
              <a:buFont typeface="Arial" panose="020B0604020202020204" pitchFamily="34" charset="0"/>
              <a:buChar char="•"/>
            </a:pPr>
            <a:r>
              <a:rPr lang="en-US" dirty="0"/>
              <a:t>The goalkeeper shall wear colors, which distinguish him/her from the other players on the team and from the referees. </a:t>
            </a:r>
            <a:endParaRPr lang="en-US" dirty="0" smtClean="0"/>
          </a:p>
          <a:p>
            <a:pPr marL="342900" indent="-342900">
              <a:buFont typeface="Arial" panose="020B0604020202020204" pitchFamily="34" charset="0"/>
              <a:buChar char="•"/>
            </a:pPr>
            <a:r>
              <a:rPr lang="en-US" dirty="0"/>
              <a:t>The Special Olympics logo must be adorned on the jersey</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 and Equipment Cont.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Shin guards must be completely covered by the stockings, shall be made of a suitable material </a:t>
            </a:r>
            <a:r>
              <a:rPr lang="en-US" dirty="0" smtClean="0"/>
              <a:t>and </a:t>
            </a:r>
            <a:r>
              <a:rPr lang="en-US" dirty="0"/>
              <a:t>shall afford a reasonable degree of protection. </a:t>
            </a:r>
            <a:endParaRPr lang="en-US" dirty="0" smtClean="0"/>
          </a:p>
          <a:p>
            <a:pPr marL="457200" indent="-457200">
              <a:buFont typeface="Arial" panose="020B0604020202020204" pitchFamily="34" charset="0"/>
              <a:buChar char="•"/>
            </a:pPr>
            <a:r>
              <a:rPr lang="en-US" dirty="0" smtClean="0"/>
              <a:t>Soccer </a:t>
            </a:r>
            <a:r>
              <a:rPr lang="en-US" dirty="0"/>
              <a:t>shoes must have rubber sole cleats. No metal cleats. </a:t>
            </a:r>
            <a:endParaRPr lang="en-US" dirty="0" smtClean="0"/>
          </a:p>
          <a:p>
            <a:pPr marL="457200" indent="-457200">
              <a:buFont typeface="Arial" panose="020B0604020202020204" pitchFamily="34" charset="0"/>
              <a:buChar char="•"/>
            </a:pPr>
            <a:r>
              <a:rPr lang="en-US" dirty="0" smtClean="0"/>
              <a:t>Hats, bandanas, du-rags, jewelry, and denim may not be worn during games or practice. </a:t>
            </a:r>
            <a:r>
              <a:rPr lang="en-US" dirty="0"/>
              <a:t>Headwear for religious or medical reasons are acceptable but must be brought to the attention of the Games Director prior to competition</a:t>
            </a:r>
            <a:endParaRPr lang="en-US" dirty="0" smtClean="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03200"/>
            <a:ext cx="7902575" cy="1195388"/>
          </a:xfrm>
        </p:spPr>
        <p:txBody>
          <a:bodyPr/>
          <a:lstStyle/>
          <a:p>
            <a:pPr algn="ctr"/>
            <a:r>
              <a:rPr lang="en-US" sz="9600" dirty="0" smtClean="0"/>
              <a:t/>
            </a:r>
            <a:br>
              <a:rPr lang="en-US" sz="9600" dirty="0" smtClean="0"/>
            </a:br>
            <a:r>
              <a:rPr lang="en-US" sz="9600" dirty="0" smtClean="0"/>
              <a:t>Field &amp; Equipment</a:t>
            </a:r>
            <a:endParaRPr lang="en-US" sz="96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7</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Ball Size</a:t>
            </a:r>
            <a:endParaRPr lang="en-US" dirty="0"/>
          </a:p>
        </p:txBody>
      </p:sp>
      <p:sp>
        <p:nvSpPr>
          <p:cNvPr id="3" name="Content Placeholder 2"/>
          <p:cNvSpPr>
            <a:spLocks noGrp="1"/>
          </p:cNvSpPr>
          <p:nvPr>
            <p:ph idx="1"/>
          </p:nvPr>
        </p:nvSpPr>
        <p:spPr>
          <a:xfrm>
            <a:off x="544513" y="1582000"/>
            <a:ext cx="5633003" cy="4464050"/>
          </a:xfrm>
        </p:spPr>
        <p:txBody>
          <a:bodyPr/>
          <a:lstStyle/>
          <a:p>
            <a:pPr marL="342900" indent="-342900">
              <a:buFont typeface="Arial" panose="020B0604020202020204" pitchFamily="34" charset="0"/>
              <a:buChar char="•"/>
            </a:pPr>
            <a:r>
              <a:rPr lang="en-US" dirty="0" smtClean="0"/>
              <a:t>Juniors </a:t>
            </a:r>
            <a:r>
              <a:rPr lang="en-US" dirty="0"/>
              <a:t>will use size 4 </a:t>
            </a:r>
            <a:r>
              <a:rPr lang="en-US" dirty="0" smtClean="0"/>
              <a:t>balls</a:t>
            </a:r>
          </a:p>
          <a:p>
            <a:pPr marL="342900" indent="-342900">
              <a:buFont typeface="Arial" panose="020B0604020202020204" pitchFamily="34" charset="0"/>
              <a:buChar char="•"/>
            </a:pPr>
            <a:r>
              <a:rPr lang="en-US" dirty="0"/>
              <a:t>S</a:t>
            </a:r>
            <a:r>
              <a:rPr lang="en-US" dirty="0" smtClean="0"/>
              <a:t>eniors </a:t>
            </a:r>
            <a:r>
              <a:rPr lang="en-US" dirty="0"/>
              <a:t>will use size </a:t>
            </a:r>
            <a:r>
              <a:rPr lang="en-US" dirty="0" smtClean="0"/>
              <a:t>5</a:t>
            </a:r>
            <a:r>
              <a:rPr lang="en-US" dirty="0"/>
              <a:t> </a:t>
            </a:r>
            <a:r>
              <a:rPr lang="en-US" dirty="0" smtClean="0"/>
              <a:t>balls.</a:t>
            </a:r>
            <a:endParaRPr lang="en-US"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8" y="176213"/>
            <a:ext cx="7051823" cy="1046064"/>
          </a:xfrm>
        </p:spPr>
        <p:txBody>
          <a:bodyPr/>
          <a:lstStyle/>
          <a:p>
            <a:r>
              <a:rPr lang="en-US" dirty="0" smtClean="0"/>
              <a:t/>
            </a:r>
            <a:br>
              <a:rPr lang="en-US" dirty="0" smtClean="0"/>
            </a:br>
            <a:r>
              <a:rPr lang="en-US" dirty="0" smtClean="0"/>
              <a:t>5-a-side </a:t>
            </a:r>
            <a:r>
              <a:rPr lang="en-US" dirty="0"/>
              <a:t>field </a:t>
            </a:r>
            <a:br>
              <a:rPr lang="en-US" dirty="0"/>
            </a:br>
            <a:endParaRPr lang="en-US" b="1" dirty="0"/>
          </a:p>
        </p:txBody>
      </p:sp>
      <p:sp>
        <p:nvSpPr>
          <p:cNvPr id="3" name="Content Placeholder 2"/>
          <p:cNvSpPr>
            <a:spLocks noGrp="1"/>
          </p:cNvSpPr>
          <p:nvPr>
            <p:ph idx="1"/>
          </p:nvPr>
        </p:nvSpPr>
        <p:spPr>
          <a:xfrm>
            <a:off x="544513" y="1412777"/>
            <a:ext cx="7621292" cy="4464050"/>
          </a:xfrm>
        </p:spPr>
        <p:txBody>
          <a:bodyPr/>
          <a:lstStyle/>
          <a:p>
            <a:pPr marL="342900" indent="-342900">
              <a:buFont typeface="Arial" panose="020B0604020202020204" pitchFamily="34" charset="0"/>
              <a:buChar char="•"/>
            </a:pPr>
            <a:r>
              <a:rPr lang="en-US" sz="2200" dirty="0"/>
              <a:t>Field size: maximum dimensions of 50 meters by 35 meters, minimum dimensions of 40 meters by 30 meters. </a:t>
            </a:r>
            <a:endParaRPr lang="en-US" sz="2200" dirty="0" smtClean="0"/>
          </a:p>
          <a:p>
            <a:pPr marL="342900" indent="-342900">
              <a:buFont typeface="Arial" panose="020B0604020202020204" pitchFamily="34" charset="0"/>
              <a:buChar char="•"/>
            </a:pPr>
            <a:r>
              <a:rPr lang="en-US" sz="2200" dirty="0"/>
              <a:t>The smaller field is recommended for lower ability teams. </a:t>
            </a:r>
          </a:p>
          <a:p>
            <a:pPr marL="342900" indent="-342900">
              <a:buFont typeface="Arial" panose="020B0604020202020204" pitchFamily="34" charset="0"/>
              <a:buChar char="•"/>
            </a:pPr>
            <a:r>
              <a:rPr lang="en-US" sz="2200" dirty="0"/>
              <a:t>Goal size: must be between a minimum of 3 meters x 2 meters and a maximum of 4 meters by 2 meters. </a:t>
            </a:r>
          </a:p>
          <a:p>
            <a:pPr marL="342900" indent="-342900">
              <a:buFont typeface="Arial" panose="020B0604020202020204" pitchFamily="34" charset="0"/>
              <a:buChar char="•"/>
            </a:pPr>
            <a:r>
              <a:rPr lang="en-US" sz="2200" dirty="0"/>
              <a:t>Goal area: 8 meters by 12 meters. </a:t>
            </a:r>
          </a:p>
          <a:p>
            <a:pPr marL="342900" indent="-342900">
              <a:buFont typeface="Arial" panose="020B0604020202020204" pitchFamily="34" charset="0"/>
              <a:buChar char="•"/>
            </a:pPr>
            <a:r>
              <a:rPr lang="en-US" sz="2200" dirty="0"/>
              <a:t>Penalty mark: must be at 7 meters for goal size of 4 meters x 2 meters. The penalty mark must be at 6 meters for goal size of 3 meters x 2 meters. </a:t>
            </a:r>
          </a:p>
          <a:p>
            <a:pPr marL="342900" indent="-342900">
              <a:buFont typeface="Arial" panose="020B0604020202020204" pitchFamily="34" charset="0"/>
              <a:buChar char="•"/>
            </a:pPr>
            <a:endParaRPr lang="en-US" dirty="0">
              <a:latin typeface="+mj-lt"/>
            </a:endParaRPr>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521</TotalTime>
  <Words>1409</Words>
  <Application>Microsoft Office PowerPoint</Application>
  <PresentationFormat>On-screen Show (4:3)</PresentationFormat>
  <Paragraphs>171</Paragraphs>
  <Slides>26</Slides>
  <Notes>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26</vt:i4>
      </vt:variant>
    </vt:vector>
  </HeadingPairs>
  <TitlesOfParts>
    <vt:vector size="39" baseType="lpstr">
      <vt:lpstr>MS PGothic</vt:lpstr>
      <vt:lpstr>Arial</vt:lpstr>
      <vt:lpstr>Calibri</vt:lpstr>
      <vt:lpstr>Gill Sans</vt:lpstr>
      <vt:lpstr>Helvetica Neue</vt:lpstr>
      <vt:lpstr>Times New Roman</vt:lpstr>
      <vt:lpstr>Ubuntu</vt:lpstr>
      <vt:lpstr>Ubuntu Light</vt:lpstr>
      <vt:lpstr>ヒラギノ角ゴ ProN W3</vt:lpstr>
      <vt:lpstr>SO_AP_Presentation</vt:lpstr>
      <vt:lpstr>Body White copy</vt:lpstr>
      <vt:lpstr>Blank</vt:lpstr>
      <vt:lpstr>1_Blank</vt:lpstr>
      <vt:lpstr>Soccer Official Rules</vt:lpstr>
      <vt:lpstr>A picture paints a thousand words</vt:lpstr>
      <vt:lpstr>The Basics</vt:lpstr>
      <vt:lpstr>Events Offered</vt:lpstr>
      <vt:lpstr>Uniform Guidelines and Equipment</vt:lpstr>
      <vt:lpstr>Uniform Guideline and Equipment Cont.</vt:lpstr>
      <vt:lpstr> Field &amp; Equipment</vt:lpstr>
      <vt:lpstr>Ball Size</vt:lpstr>
      <vt:lpstr> 5-a-side field  </vt:lpstr>
      <vt:lpstr> 7-a-side field:  </vt:lpstr>
      <vt:lpstr> 11-a-side field: </vt:lpstr>
      <vt:lpstr>General Rules</vt:lpstr>
      <vt:lpstr>General  Rules</vt:lpstr>
      <vt:lpstr>General Rule Cont.</vt:lpstr>
      <vt:lpstr>General Rules Cont.</vt:lpstr>
      <vt:lpstr>General Rules Cont.</vt:lpstr>
      <vt:lpstr>Team Size</vt:lpstr>
      <vt:lpstr>Team Size</vt:lpstr>
      <vt:lpstr> 11 A-Side </vt:lpstr>
      <vt:lpstr> 5 &amp; 7 A-Side </vt:lpstr>
      <vt:lpstr>Unified Team Competition </vt:lpstr>
      <vt:lpstr>Individual Skills Contest</vt:lpstr>
      <vt:lpstr>Event #1 – Dribbling </vt:lpstr>
      <vt:lpstr>Event # 2 – Shooting  </vt:lpstr>
      <vt:lpstr>Event # 3 Run &amp; Kick</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69</cp:revision>
  <dcterms:created xsi:type="dcterms:W3CDTF">2012-05-09T16:21:13Z</dcterms:created>
  <dcterms:modified xsi:type="dcterms:W3CDTF">2018-12-05T15:51:38Z</dcterms:modified>
</cp:coreProperties>
</file>