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4"/>
    <p:sldMasterId id="2147483723" r:id="rId5"/>
    <p:sldMasterId id="2147483732" r:id="rId6"/>
    <p:sldMasterId id="2147483753" r:id="rId7"/>
  </p:sldMasterIdLst>
  <p:notesMasterIdLst>
    <p:notesMasterId r:id="rId28"/>
  </p:notesMasterIdLst>
  <p:handoutMasterIdLst>
    <p:handoutMasterId r:id="rId29"/>
  </p:handoutMasterIdLst>
  <p:sldIdLst>
    <p:sldId id="272" r:id="rId8"/>
    <p:sldId id="289" r:id="rId9"/>
    <p:sldId id="273" r:id="rId10"/>
    <p:sldId id="274" r:id="rId11"/>
    <p:sldId id="275" r:id="rId12"/>
    <p:sldId id="276" r:id="rId13"/>
    <p:sldId id="277" r:id="rId14"/>
    <p:sldId id="290" r:id="rId15"/>
    <p:sldId id="278" r:id="rId16"/>
    <p:sldId id="279" r:id="rId17"/>
    <p:sldId id="280" r:id="rId18"/>
    <p:sldId id="291" r:id="rId19"/>
    <p:sldId id="292" r:id="rId20"/>
    <p:sldId id="297" r:id="rId21"/>
    <p:sldId id="294" r:id="rId22"/>
    <p:sldId id="295" r:id="rId23"/>
    <p:sldId id="298" r:id="rId24"/>
    <p:sldId id="286" r:id="rId25"/>
    <p:sldId id="287" r:id="rId26"/>
    <p:sldId id="28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421"/>
    <a:srgbClr val="2E3333"/>
    <a:srgbClr val="1A1A16"/>
    <a:srgbClr val="1A1A10"/>
    <a:srgbClr val="16151E"/>
    <a:srgbClr val="292511"/>
    <a:srgbClr val="000000"/>
    <a:srgbClr val="FF5517"/>
    <a:srgbClr val="FF79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0" autoAdjust="0"/>
    <p:restoredTop sz="95116" autoAdjust="0"/>
  </p:normalViewPr>
  <p:slideViewPr>
    <p:cSldViewPr snapToGrid="0" snapToObjects="1">
      <p:cViewPr varScale="1">
        <p:scale>
          <a:sx n="105" d="100"/>
          <a:sy n="105" d="100"/>
        </p:scale>
        <p:origin x="1764" y="13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01" d="100"/>
          <a:sy n="101" d="100"/>
        </p:scale>
        <p:origin x="-323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D70A94-535E-A242-8751-E65D819C19D3}" type="datetimeFigureOut">
              <a:rPr lang="en-US" smtClean="0"/>
              <a:t>7/22/2025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442F98-C731-A94C-AA10-6D9C96A04D6B}" type="slidenum">
              <a:rPr lang="en-US" smtClean="0"/>
              <a:t>‹#›</a:t>
            </a:fld>
            <a:endParaRPr lang="en-US"/>
          </a:p>
        </p:txBody>
      </p:sp>
    </p:spTree>
    <p:extLst>
      <p:ext uri="{BB962C8B-B14F-4D97-AF65-F5344CB8AC3E}">
        <p14:creationId xmlns:p14="http://schemas.microsoft.com/office/powerpoint/2010/main" val="2204005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25BBB-A885-FB47-A586-C46B257BEE92}" type="datetimeFigureOut">
              <a:rPr lang="en-US" smtClean="0"/>
              <a:t>7/22/2025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B4B2F-0019-C942-9AE2-8EB4A07943DA}" type="slidenum">
              <a:rPr lang="en-US" smtClean="0"/>
              <a:t>‹#›</a:t>
            </a:fld>
            <a:endParaRPr lang="en-US"/>
          </a:p>
        </p:txBody>
      </p:sp>
    </p:spTree>
    <p:extLst>
      <p:ext uri="{BB962C8B-B14F-4D97-AF65-F5344CB8AC3E}">
        <p14:creationId xmlns:p14="http://schemas.microsoft.com/office/powerpoint/2010/main" val="14626320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6B4B2F-0019-C942-9AE2-8EB4A07943DA}" type="slidenum">
              <a:rPr lang="en-US" smtClean="0"/>
              <a:t>3</a:t>
            </a:fld>
            <a:endParaRPr lang="en-US"/>
          </a:p>
        </p:txBody>
      </p:sp>
    </p:spTree>
    <p:extLst>
      <p:ext uri="{BB962C8B-B14F-4D97-AF65-F5344CB8AC3E}">
        <p14:creationId xmlns:p14="http://schemas.microsoft.com/office/powerpoint/2010/main" val="789532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150622"/>
            <a:ext cx="7773293" cy="1470049"/>
          </a:xfrm>
        </p:spPr>
        <p:txBody>
          <a:bodyPr/>
          <a:lstStyle/>
          <a:p>
            <a:r>
              <a:rPr lang="ga-IE"/>
              <a:t>Click to edit Master title style</a:t>
            </a:r>
            <a:endParaRPr lang="en-US"/>
          </a:p>
        </p:txBody>
      </p:sp>
      <p:sp>
        <p:nvSpPr>
          <p:cNvPr id="3" name="Subtitle 2"/>
          <p:cNvSpPr>
            <a:spLocks noGrp="1"/>
          </p:cNvSpPr>
          <p:nvPr>
            <p:ph type="subTitle" idx="1"/>
          </p:nvPr>
        </p:nvSpPr>
        <p:spPr>
          <a:xfrm>
            <a:off x="774703" y="2973325"/>
            <a:ext cx="6400354" cy="1752451"/>
          </a:xfrm>
        </p:spPr>
        <p:txBody>
          <a:bodyPr/>
          <a:lstStyle>
            <a:lvl1pPr marL="0" indent="0" algn="l">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dirty="0"/>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415435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380949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62FADDA2-E13B-F548-856B-05843CC20AFE}" type="slidenum">
              <a:rPr lang="en-US" smtClean="0"/>
              <a:pPr/>
              <a:t>‹#›</a:t>
            </a:fld>
            <a:r>
              <a:rPr lang="en-US" dirty="0"/>
              <a:t> Special Olympics Michigan</a:t>
            </a:r>
          </a:p>
        </p:txBody>
      </p:sp>
    </p:spTree>
    <p:extLst>
      <p:ext uri="{BB962C8B-B14F-4D97-AF65-F5344CB8AC3E}">
        <p14:creationId xmlns:p14="http://schemas.microsoft.com/office/powerpoint/2010/main" val="245064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54471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55414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65259849-736F-2C48-9F66-0F7642C7CEF8}" type="slidenum">
              <a:rPr lang="en-US" smtClean="0"/>
              <a:pPr/>
              <a:t>‹#›</a:t>
            </a:fld>
            <a:r>
              <a:rPr lang="en-US" dirty="0"/>
              <a:t> / Special Olympics Michigan</a:t>
            </a:r>
          </a:p>
        </p:txBody>
      </p:sp>
    </p:spTree>
    <p:extLst>
      <p:ext uri="{BB962C8B-B14F-4D97-AF65-F5344CB8AC3E}">
        <p14:creationId xmlns:p14="http://schemas.microsoft.com/office/powerpoint/2010/main" val="283494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114778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 </a:t>
            </a:r>
          </a:p>
        </p:txBody>
      </p:sp>
    </p:spTree>
    <p:extLst>
      <p:ext uri="{BB962C8B-B14F-4D97-AF65-F5344CB8AC3E}">
        <p14:creationId xmlns:p14="http://schemas.microsoft.com/office/powerpoint/2010/main" val="422624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350957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826519"/>
          </a:xfrm>
        </p:spPr>
        <p:txBody>
          <a:bodyPr anchor="b"/>
          <a:lstStyle>
            <a:lvl1pPr algn="l">
              <a:defRPr sz="1400" b="1"/>
            </a:lvl1pPr>
          </a:lstStyle>
          <a:p>
            <a:r>
              <a:rPr lang="ga-IE"/>
              <a:t>Click to edit Master title style</a:t>
            </a:r>
            <a:endParaRPr lang="en-US" dirty="0"/>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4" name="Text Placeholder 3"/>
          <p:cNvSpPr>
            <a:spLocks noGrp="1"/>
          </p:cNvSpPr>
          <p:nvPr>
            <p:ph type="body" sz="half" idx="2"/>
          </p:nvPr>
        </p:nvSpPr>
        <p:spPr>
          <a:xfrm>
            <a:off x="457647" y="1910081"/>
            <a:ext cx="3008189" cy="4215684"/>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22399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ln/>
        </p:spPr>
        <p:txBody>
          <a:bodyPr/>
          <a:lstStyle>
            <a:lvl1pPr>
              <a:defRPr>
                <a:solidFill>
                  <a:schemeClr val="bg1"/>
                </a:solidFill>
              </a:defRPr>
            </a:lvl1pPr>
          </a:lstStyle>
          <a:p>
            <a:fld id="{978F6C85-62F1-2E45-BAF4-9247EEFC730C}" type="slidenum">
              <a:rPr lang="en-US" smtClean="0"/>
              <a:pPr/>
              <a:t>‹#›</a:t>
            </a:fld>
            <a:endParaRPr lang="en-US" dirty="0"/>
          </a:p>
        </p:txBody>
      </p:sp>
      <p:sp>
        <p:nvSpPr>
          <p:cNvPr id="3" name="Picture Placeholder 2"/>
          <p:cNvSpPr>
            <a:spLocks noGrp="1"/>
          </p:cNvSpPr>
          <p:nvPr>
            <p:ph type="pic" idx="1"/>
          </p:nvPr>
        </p:nvSpPr>
        <p:spPr>
          <a:xfrm>
            <a:off x="176917" y="221921"/>
            <a:ext cx="8791061" cy="6436217"/>
          </a:xfrm>
          <a:solidFill>
            <a:schemeClr val="bg1"/>
          </a:solidFill>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charset="0"/>
              </a:rPr>
              <a:t>Drag picture to placeholder or click icon to add</a:t>
            </a:r>
            <a:endParaRPr lang="en-US" noProof="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dirty="0"/>
              <a:t>Click to edit Master title style</a:t>
            </a:r>
            <a:endParaRPr lang="en-US" dirty="0"/>
          </a:p>
        </p:txBody>
      </p:sp>
      <p:sp>
        <p:nvSpPr>
          <p:cNvPr id="4" name="Text Placeholder 3"/>
          <p:cNvSpPr>
            <a:spLocks noGrp="1"/>
          </p:cNvSpPr>
          <p:nvPr>
            <p:ph type="body" sz="half" idx="2"/>
          </p:nvPr>
        </p:nvSpPr>
        <p:spPr>
          <a:xfrm>
            <a:off x="300743" y="5757637"/>
            <a:ext cx="6891759" cy="616450"/>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Tree>
    <p:extLst>
      <p:ext uri="{BB962C8B-B14F-4D97-AF65-F5344CB8AC3E}">
        <p14:creationId xmlns:p14="http://schemas.microsoft.com/office/powerpoint/2010/main" val="264520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91" tIns="32146" rIns="64291" bIns="32146"/>
          <a:lstStyle>
            <a:lvl1pPr>
              <a:defRPr>
                <a:latin typeface="Ubuntu"/>
                <a:cs typeface="Ubuntu"/>
              </a:defRPr>
            </a:lvl1pPr>
          </a:lstStyle>
          <a:p>
            <a:r>
              <a:rPr lang="ga-IE"/>
              <a:t>Click to edit Master title style</a:t>
            </a:r>
            <a:endParaRPr lang="en-US" dirty="0"/>
          </a:p>
        </p:txBody>
      </p:sp>
      <p:sp>
        <p:nvSpPr>
          <p:cNvPr id="3" name="Subtitle 2"/>
          <p:cNvSpPr>
            <a:spLocks noGrp="1"/>
          </p:cNvSpPr>
          <p:nvPr>
            <p:ph type="subTitle" idx="1"/>
          </p:nvPr>
        </p:nvSpPr>
        <p:spPr>
          <a:xfrm>
            <a:off x="1371824" y="3886647"/>
            <a:ext cx="6400354" cy="1752451"/>
          </a:xfrm>
          <a:prstGeom prst="rect">
            <a:avLst/>
          </a:prstGeom>
        </p:spPr>
        <p:txBody>
          <a:bodyPr vert="horz" lIns="64291" tIns="32146" rIns="64291" bIns="32146"/>
          <a:lstStyle>
            <a:lvl1pPr marL="0" indent="0" algn="ctr">
              <a:buNone/>
              <a:defRPr>
                <a:latin typeface="Ubuntu"/>
                <a:cs typeface="Ubuntu"/>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Tree>
    <p:extLst>
      <p:ext uri="{BB962C8B-B14F-4D97-AF65-F5344CB8AC3E}">
        <p14:creationId xmlns:p14="http://schemas.microsoft.com/office/powerpoint/2010/main" val="298917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91" tIns="32146" rIns="64291" bIns="32146"/>
          <a:lstStyle>
            <a:lvl1pPr>
              <a:defRPr>
                <a:latin typeface="Ubuntu"/>
                <a:cs typeface="Ubuntu"/>
              </a:defRPr>
            </a:lvl1pPr>
          </a:lstStyle>
          <a:p>
            <a:r>
              <a:rPr lang="ga-IE"/>
              <a:t>Click to edit Master title style</a:t>
            </a:r>
            <a:endParaRPr lang="en-US" dirty="0"/>
          </a:p>
        </p:txBody>
      </p:sp>
      <p:sp>
        <p:nvSpPr>
          <p:cNvPr id="3" name="Subtitle 2"/>
          <p:cNvSpPr>
            <a:spLocks noGrp="1"/>
          </p:cNvSpPr>
          <p:nvPr>
            <p:ph type="subTitle" idx="1"/>
          </p:nvPr>
        </p:nvSpPr>
        <p:spPr>
          <a:xfrm>
            <a:off x="1371824" y="3886647"/>
            <a:ext cx="6400354" cy="1752451"/>
          </a:xfrm>
          <a:prstGeom prst="rect">
            <a:avLst/>
          </a:prstGeom>
        </p:spPr>
        <p:txBody>
          <a:bodyPr vert="horz" lIns="64291" tIns="32146" rIns="64291" bIns="32146"/>
          <a:lstStyle>
            <a:lvl1pPr marL="0" indent="0" algn="ctr">
              <a:buNone/>
              <a:defRPr>
                <a:latin typeface="Ubuntu"/>
                <a:cs typeface="Ubuntu"/>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Tree>
    <p:extLst>
      <p:ext uri="{BB962C8B-B14F-4D97-AF65-F5344CB8AC3E}">
        <p14:creationId xmlns:p14="http://schemas.microsoft.com/office/powerpoint/2010/main" val="298917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26958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2600179"/>
            <a:ext cx="7772176" cy="1361777"/>
          </a:xfrm>
        </p:spPr>
        <p:txBody>
          <a:bodyPr/>
          <a:lstStyle>
            <a:lvl1pPr algn="l">
              <a:defRPr sz="2800" b="1" cap="all"/>
            </a:lvl1pPr>
          </a:lstStyle>
          <a:p>
            <a:r>
              <a:rPr lang="ga-IE"/>
              <a:t>Click to edit Master title style</a:t>
            </a:r>
            <a:endParaRPr lang="en-US"/>
          </a:p>
        </p:txBody>
      </p:sp>
      <p:sp>
        <p:nvSpPr>
          <p:cNvPr id="3" name="Text Placeholder 2"/>
          <p:cNvSpPr>
            <a:spLocks noGrp="1"/>
          </p:cNvSpPr>
          <p:nvPr>
            <p:ph type="body" idx="1"/>
          </p:nvPr>
        </p:nvSpPr>
        <p:spPr>
          <a:xfrm>
            <a:off x="722189" y="1099991"/>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ga-IE"/>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218790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54471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55414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91254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647" y="2246177"/>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457647" y="2885765"/>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5" name="Text Placeholder 4"/>
          <p:cNvSpPr>
            <a:spLocks noGrp="1"/>
          </p:cNvSpPr>
          <p:nvPr>
            <p:ph type="body" sz="quarter" idx="3"/>
          </p:nvPr>
        </p:nvSpPr>
        <p:spPr>
          <a:xfrm>
            <a:off x="4644555" y="2267025"/>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6" name="Content Placeholder 5"/>
          <p:cNvSpPr>
            <a:spLocks noGrp="1"/>
          </p:cNvSpPr>
          <p:nvPr>
            <p:ph sz="quarter" idx="4"/>
          </p:nvPr>
        </p:nvSpPr>
        <p:spPr>
          <a:xfrm>
            <a:off x="4644555" y="2906613"/>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64071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10927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 </a:t>
            </a:r>
            <a:r>
              <a:rPr lang="en-US" b="1">
                <a:latin typeface="Helvetica Neue"/>
                <a:cs typeface="Helvetica Neue"/>
              </a:rPr>
              <a:t>storyful.</a:t>
            </a:r>
            <a:endParaRPr lang="en-US" b="1" dirty="0">
              <a:latin typeface="Helvetica Neue"/>
              <a:cs typeface="Helvetica Neue"/>
            </a:endParaRPr>
          </a:p>
        </p:txBody>
      </p:sp>
    </p:spTree>
    <p:extLst>
      <p:ext uri="{BB962C8B-B14F-4D97-AF65-F5344CB8AC3E}">
        <p14:creationId xmlns:p14="http://schemas.microsoft.com/office/powerpoint/2010/main" val="40043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ga-IE"/>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23253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ga-IE"/>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Light" charset="0"/>
              </a:rPr>
              <a:t>Drag picture to placeholder or click icon to add</a:t>
            </a:r>
            <a:endParaRPr lang="en-US" noProof="0">
              <a:sym typeface="Ubuntu Light"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4103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bwMode="auto">
          <a:xfrm>
            <a:off x="544513" y="2374900"/>
            <a:ext cx="7912100" cy="185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a:sym typeface="Ubuntu Light" charset="0"/>
              </a:rPr>
              <a:t>Click to edit Master text styles</a:t>
            </a:r>
          </a:p>
          <a:p>
            <a:pPr lvl="1"/>
            <a:r>
              <a:rPr lang="ga-IE">
                <a:sym typeface="Ubuntu Light" charset="0"/>
              </a:rPr>
              <a:t>Second level</a:t>
            </a:r>
          </a:p>
          <a:p>
            <a:pPr lvl="2"/>
            <a:r>
              <a:rPr lang="ga-IE">
                <a:sym typeface="Ubuntu Light" charset="0"/>
              </a:rPr>
              <a:t>Third level</a:t>
            </a:r>
          </a:p>
          <a:p>
            <a:pPr lvl="3"/>
            <a:r>
              <a:rPr lang="ga-IE">
                <a:sym typeface="Ubuntu Light" charset="0"/>
              </a:rPr>
              <a:t>Fourth level</a:t>
            </a:r>
          </a:p>
          <a:p>
            <a:pPr lvl="4"/>
            <a:r>
              <a:rPr lang="ga-IE">
                <a:sym typeface="Ubuntu Light" charset="0"/>
              </a:rPr>
              <a:t>Fifth level</a:t>
            </a:r>
            <a:endParaRPr lang="en-US" dirty="0">
              <a:sym typeface="Ubuntu Light" charset="0"/>
            </a:endParaRPr>
          </a:p>
        </p:txBody>
      </p:sp>
      <p:sp>
        <p:nvSpPr>
          <p:cNvPr id="1027" name="Rectangle 3"/>
          <p:cNvSpPr>
            <a:spLocks noGrp="1" noChangeArrowheads="1"/>
          </p:cNvSpPr>
          <p:nvPr>
            <p:ph type="title"/>
          </p:nvPr>
        </p:nvSpPr>
        <p:spPr bwMode="auto">
          <a:xfrm>
            <a:off x="544513" y="482600"/>
            <a:ext cx="7902575"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a:sym typeface="Ubuntu Light" charset="0"/>
              </a:rPr>
              <a:t>Click to edit Master title style</a:t>
            </a:r>
            <a:endParaRPr lang="en-US" dirty="0">
              <a:sym typeface="Ubuntu Light" charset="0"/>
            </a:endParaRPr>
          </a:p>
        </p:txBody>
      </p:sp>
      <p:sp>
        <p:nvSpPr>
          <p:cNvPr id="1028" name="Text Box 4"/>
          <p:cNvSpPr txBox="1">
            <a:spLocks noGrp="1" noChangeArrowheads="1"/>
          </p:cNvSpPr>
          <p:nvPr>
            <p:ph type="sldNum" sz="quarter" idx="4"/>
          </p:nvPr>
        </p:nvSpPr>
        <p:spPr bwMode="auto">
          <a:xfrm>
            <a:off x="554037" y="6446156"/>
            <a:ext cx="363063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none" lIns="64291" tIns="32146" rIns="64291" bIns="32146" numCol="1" anchor="t" anchorCtr="0" compatLnSpc="1">
            <a:prstTxWarp prst="textNoShape">
              <a:avLst/>
            </a:prstTxWarp>
          </a:bodyPr>
          <a:lstStyle>
            <a:lvl1pPr algn="l" eaLnBrk="1" hangingPunct="1">
              <a:defRPr sz="900" spc="2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a:t> </a:t>
            </a:r>
            <a:endParaRPr lang="en-US" dirty="0">
              <a:latin typeface="Ubuntu"/>
              <a:cs typeface="Ubuntu"/>
            </a:endParaRPr>
          </a:p>
        </p:txBody>
      </p:sp>
      <p:sp>
        <p:nvSpPr>
          <p:cNvPr id="3" name="TextBox 2"/>
          <p:cNvSpPr txBox="1"/>
          <p:nvPr/>
        </p:nvSpPr>
        <p:spPr>
          <a:xfrm>
            <a:off x="3978000" y="5749806"/>
            <a:ext cx="3497034" cy="415498"/>
          </a:xfrm>
          <a:prstGeom prst="rect">
            <a:avLst/>
          </a:prstGeom>
          <a:noFill/>
        </p:spPr>
        <p:txBody>
          <a:bodyPr wrap="square" rtlCol="0">
            <a:spAutoFit/>
          </a:bodyPr>
          <a:lstStyle/>
          <a:p>
            <a:pPr algn="r"/>
            <a:r>
              <a:rPr lang="en-US" sz="2100" b="0" i="1" kern="1200" spc="-100" dirty="0">
                <a:solidFill>
                  <a:srgbClr val="4F5146"/>
                </a:solidFill>
                <a:latin typeface="Ubuntu"/>
              </a:rPr>
              <a:t>Michigan</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eaLnBrk="1" fontAlgn="base" hangingPunct="1">
        <a:spcBef>
          <a:spcPct val="0"/>
        </a:spcBef>
        <a:spcAft>
          <a:spcPct val="0"/>
        </a:spcAft>
        <a:defRPr sz="5900" spc="-100">
          <a:solidFill>
            <a:srgbClr val="FFFFFF"/>
          </a:solidFill>
          <a:latin typeface="+mj-lt"/>
          <a:ea typeface="+mj-ea"/>
          <a:cs typeface="+mj-cs"/>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1pPr>
      <a:lvl2pPr marL="522288" indent="-200025"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2pPr>
      <a:lvl3pPr marL="803275"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3pPr>
      <a:lvl4pPr marL="1123950"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4pPr>
      <a:lvl5pPr marL="1446213"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5pPr>
      <a:lvl6pPr marL="321457"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6pPr>
      <a:lvl7pPr marL="642915"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7pPr>
      <a:lvl8pPr marL="964372"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8pPr>
      <a:lvl9pPr marL="1285829"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513" y="1741488"/>
            <a:ext cx="79121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a:sym typeface="Ubuntu" charset="0"/>
              </a:rPr>
              <a:t>Click to edit Master text styles</a:t>
            </a:r>
          </a:p>
          <a:p>
            <a:pPr lvl="1"/>
            <a:r>
              <a:rPr lang="ga-IE">
                <a:sym typeface="Ubuntu" charset="0"/>
              </a:rPr>
              <a:t>Second level</a:t>
            </a:r>
          </a:p>
          <a:p>
            <a:pPr lvl="2"/>
            <a:r>
              <a:rPr lang="ga-IE">
                <a:sym typeface="Ubuntu" charset="0"/>
              </a:rPr>
              <a:t>Third level</a:t>
            </a:r>
          </a:p>
          <a:p>
            <a:pPr lvl="3"/>
            <a:r>
              <a:rPr lang="ga-IE">
                <a:sym typeface="Ubuntu" charset="0"/>
              </a:rPr>
              <a:t>Fourth level</a:t>
            </a:r>
          </a:p>
          <a:p>
            <a:pPr lvl="4"/>
            <a:r>
              <a:rPr lang="ga-IE">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513" y="366713"/>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ctr" anchorCtr="0" compatLnSpc="1">
            <a:prstTxWarp prst="textNoShape">
              <a:avLst/>
            </a:prstTxWarp>
          </a:bodyPr>
          <a:lstStyle/>
          <a:p>
            <a:pPr lvl="0"/>
            <a:r>
              <a:rPr lang="ga-IE">
                <a:sym typeface="Ubuntu Light" charset="0"/>
              </a:rPr>
              <a:t>Click to edit Master title style</a:t>
            </a:r>
            <a:endParaRPr lang="en-US" dirty="0">
              <a:sym typeface="Ubuntu Light" charset="0"/>
            </a:endParaRPr>
          </a:p>
        </p:txBody>
      </p:sp>
      <p:sp>
        <p:nvSpPr>
          <p:cNvPr id="2052" name="Text Box 4"/>
          <p:cNvSpPr txBox="1">
            <a:spLocks noGrp="1" noChangeArrowheads="1"/>
          </p:cNvSpPr>
          <p:nvPr>
            <p:ph type="sldNum" sz="quarter" idx="4"/>
          </p:nvPr>
        </p:nvSpPr>
        <p:spPr bwMode="auto">
          <a:xfrm>
            <a:off x="554038"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none" lIns="64291" tIns="32146" rIns="64291" bIns="32146" numCol="1" anchor="t" anchorCtr="0" compatLnSpc="1">
            <a:prstTxWarp prst="textNoShape">
              <a:avLst/>
            </a:prstTxWarp>
          </a:bodyPr>
          <a:lstStyle>
            <a:lvl1pPr algn="l" eaLnBrk="1" hangingPunct="1">
              <a:defRPr sz="90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3"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388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1pPr>
      <a:lvl2pPr marL="936625"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363"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00"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83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4"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388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1pPr>
      <a:lvl2pPr marL="936625"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363"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00"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83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data:image/jpeg;base64,/9j/4AAQSkZJRgABAQAAAQABAAD/2wBDAAkGBwgHBgkIBwgKCgkLDRYPDQwMDRsUFRAWIB0iIiAdHx8kKDQsJCYxJx8fLT0tMTU3Ojo6Iys/RD84QzQ5Ojf/2wBDAQoKCg0MDRoPDxo3JR8lNzc3Nzc3Nzc3Nzc3Nzc3Nzc3Nzc3Nzc3Nzc3Nzc3Nzc3Nzc3Nzc3Nzc3Nzc3Nzc3Nzf/wAARCACrAHIDASIAAhEBAxEB/8QAHAAAAAcBAQAAAAAAAAAAAAAAAAECAwQFBgcI/8QAQBAAAQMDAgQCCAMFBQkAAAAAAQACAwQFERIhBjFBURNhBxQicYGRobEVMtEWI0JSwSRDcqLwM0RTYmSSstLh/8QAGwEAAQUBAQAAAAAAAAAAAAAAAAECAwQFBgf/xAApEQACAgIABQMEAwEAAAAAAAAAAQIDBBEFEiExQRMiURRhcYEjQvCh/9oADAMBAAIRAxEAPwDL4QIS8IiuwMAbwhhLwhhAojCUAj0pQCAE4QAS8IsIE2EiwlgIYSBsbIQwlkIsJQ2EAlBHhDCQAII8IIDYERCXhDCBBGEMJeEWEChYQR4RgIEG55GwROkkPstVXBdjUTeGyF+M4y1pP2Td48asr2W6GUN9kv323xyP+uqtrTA2zwxa2vMjSHykDOnvgj7rn+IZ0+dwg9JG5gYKlHnmu4+YXMYCY52EHDhNGWkdj5gjqk4Wh4orBWR0WQ/XCHxanfxAaeXceaocLT4fOc8eMpszs6Ea73GI3hDCXjCGMq6VBOEYCVpRgIALCCVhBABYRYSwEZGyAG8IYSkEAJwm6kltPIRzDTjfG6OpqI6SEyy6iM4AaMlxPIAdSo8lvr7hERUyNpYXt2hYAX483HkfILPzuIUYsP5H1fgt4eHbkS9i6fJkfW3i8xSMIaY5gC5pO++Dufiuh0j4ax0EL3Na0uxIHEAEdNys67g6Nzswyy5HLrun57XVTzQ2+je+SZ7HPJcAxjWN/MXO7DOCOfzXJyyqbpbUvydRVRbRFtovrhXRVsxZS1DaiCnc6NkjSdPPkM9OWP8A6omlWtv4HrKWkpvVrlEYnRh0kc8Jy1x56S3p7wmLnbai2ytZOGkPGpr2EkOXR8M4nh3RjTVP3Jdjnc/FyIzdti6N9yDpR4Ssd0MLYbM4ThKAQwlBIAWEEvZBKA3hBGRhEgAiEk4AJJAAGSSlqLXeMfAZDD4rTKx0rcgDQDk8+eeWPeoMi9UVSsl4JaKZXWKuPkmW+ldLMKyYFoxiFh20tP8AEfM/QbdSn6q62u3yBtxqfCdpyGtGpx7HAB81JkqW+FiMESOADQeec4+i55xdMauvdUMjLYI3GBj87O075+pXnUefiOQ53vW/9o7mSjg46jUuxppOPLbEcQUlW8j+8EgYM+4gn7KHU8dOlqIZXWtrJo9Qc8TEGVjm4wdvcc+SzfC9Ey4cQUNLIzXHJKNbe7ev0XSbvwdZoI8mlkdI10TGOdO85brDcnfq3byxthTWwwcWahKLba/3kqwsysiLaa0HTelGhLWsq7bURbDJie14+RwmL5xpaLjRsjgjqXOY4OhkLdIGc6gR16fQ52VRxpw7arVZ4K2gE0ckjg3w3S6m43zz35juqG02/wBdoS4OZFoY+Vz3nYMbz+uwS0U4keXKo3Fp/wDRUrZSdN+mtGqp5WVEIljPs/ZOqgs1ayBrInY0vcACD35K/XbcPyZZFW5910Oc4piV41yVb6Nb/AWUYQwjAV4zQ0EeEEAJIRYKe0HKGjdAmxnCq6uqipb7T+LUMYw00gex7sAjIxnO2/n2VwWbrDcXQPZeXu1AtexjgTtjbGPoVncUSljOD8l/h0nHIU13RrmRw3KCN0gZLC12pha7n0+I/RY3iOpzUerMGI2YcQOpxhaThCUCxgOBHhyuZudiSQdvmq+/cPVMlWyeIBzHu046HJ6Y5dea562NGN6Vafhv9s3K7Lsr1Z/dL9Ej0d2mqivVLdKiIspWAua8/wAW3bsuk3SUaGbtdqkil3OMAvGAqFkTXxNFNMG4AGhrshM3GKc0crnufJoZqGRy07j7Lmciz6nIU308G3VjqmrSIXpDfG2xRhr9QbUhrTjm0gkLP0tvmZTTUtc+KKFsLXNduAQc5ye4PT4rX8RWmWqtbYZYyAZI5G55bO3/AMupNVFPFUxmKoibJGebXDIXRcExI5eHKKemn0Zi8UzHjZUZa2mjmNJHI+eJkJd4peNGO66WQeuM9cJFHa6OiH9mp2MOc6sZPzO6k6AF1eJjuiL2+5zmTf6zX2GdKMNKd2QAVvZXC0oJzCCQB3Q0JDwM7Jx24TRCahRJwslxZB4lwY4j+6Ab8ytfpUStttPXOa6YOy0YBacZHZVc2mV1XLDuW8C+um7ms7aM3w1UTNqRQT6nU7gXRgD8hG/y/VSbnxXUWy6TUwpYJGMIBwXNzsD3PdaKmpYKVmmniawHngbn3nqsNxrRuguxnwfDnaHA+YGCPoPmsnK4XB1Kd3ua6fo0qeJSdrjV7Yvr+y2p+NoJGkVdufqHJ0bwfvg/UrU23jCw1tpewtFLP4Za6Bz93E7bOPw9y5Ex2lwO+ykvjY8tkx+c7gcsrHs4Tj2aa2n+S+uIXf26neay52urp7hTRVkZqadm7WuBDsg6d+R2+IWWyqTg+ER0EzmtAa6XYAdgP1V9gdl0XBuHRwaHGL3zdTB4jlPIt3rsIJJRaT1Th25IiStcoCcBBHhABKAaCPSggCR4LuoSHREFX0lLjooklMQcYVdWpkjgVRbhFg9lZspQ4kOCafTYOAE9WIa4sg4KiXa2RXShfTy7Hmx/8ru6tHQYPJEIz2RLlktPyCbi9o49WUstHUyU87S2SM4cEqlfq/dO5E5B7K243cHcRTt/lYwf5Qf6qiBLXAhYE0oTaXY2oNygmzp9jg8C00zSMEt1n3u3/qp+FU8I1prrS1rt3wHQc88dP0+CvNHkt6qScFox7ItTexjCGlP6Efh4T+Yj0R9PkjDVI8PyQEeeiOYXQ1pQUnwkEcwaNY+IdcKPJEzmeabluLTywostw22G6z4wkXHOI8YxnICZlY0clHfWSO6JoyPO6ljB+SJzTHXNZndILWY54HU9k3l7lScW3OO22edr5Q2edhjiYD7RzsT7gDzTpPljvY2K5npHM7xV+vXWrqwTpllc5v8Ahzt9MKIeaONhe9rWgkuOAPNPVUPg100BIJjkLDjuDj+ixXt9TYSS6G39HNO9lLVzOPsuc1gHmMk/cLXkKDwfRth4fpT1l1SO+J2+gCuhGxbFPtgkZV3usbIrI9SX4WFLbC0dkMRg4Ke5kfKR2xjsiDOgG6nNew7eGT8E8yGSUDw4Ux2D1ArvBPZBW/4dW/8ADCCT1V8i+k/gpdWSj9nyRaSjbHnmpSEIlo7JQ0+SS5oHJVV2vVJbv3T5A6pfsyJo1HJ5Z7JJNJbY6Kb6Ifvl5prNQvqJtLn8oos4L3dvd3K5JXVtXd6909S50s8hwABnHZoHbyW3uVL+0bxG/IJ/2JZuWd89x1Vvw7wtSWUCRxFRWdZi3Ab5MHT38yqM1K6el2LsdUQ2+5A4U4ShomxVlyjElYCHMjP5Yu2e7vssFXtxeKpruYqJM5/xFdwgh8Q6W4B7FYh3DFBPxJU09U2QvkqHlzhLpIJJO3zSX1xjFKIuPOUm2zTWON8dooY8OyKdnTyBVzSW6oqN2jSP+ZaCGkp6aNkccYGhob8hhPNeGjATnkdOiGKjrtsrIbA3T+9lJPYdFJisVK3mXE+9TBIlGXChdtj8kqrgvA1Hb6Zgx4bTjqU+1jG7NaAE0ZMow5Rtt9x6SRK2QTGtBNFMRuiOVt/2Yt72j2ZmHriTP3Cg3Cgs1oIFVTXKcHDtccL3tAJxjLRjn8gc8le+srKn0lhlcZXMuMaeaivr3Z0l8hnY4kcjj7EEb9l1l/F/AmHwSvnhcwb+LSSseB8jn4rmHpFr7NcL/T1VndPLSerBrmzN0kuDnHbrjcduqgvyI2R0u5Yoxpwnt9ix4HuBnbMyd1PC4OaASRmUnoMnlt0WywuZmzmW0y3GguTJfVooXPhLNGHyZy1mCclmkkk47hdG4IjovwOjpqy7Uba/BzTyyaZNzkD2sZ5ooyeRcskLkYqnuUGT6NjnSDGR5rJ3SvhoeOTJNIWtEmS7OkZ0jmfeV0i7202u1yVvjMaxhb4j3RktjYT7Tzg7gDfA+y86XO4T3CpfUVjy6SRxJPI79/8AXRF16l2EoqcO56REoeNTXNc07gg5BCGrzC5fwBxjb6a3RW2vqamOVv5Xze2zcnYEbtGCNsEbHllX9bx3aaepbC10src4dI1uA3zwfax54UanDyyT0bH1iuhs/Fx1STLjdVNLWT3C3R11ropqqKRpLC3G+DjGM91TzXKueZG1NJcYDGTra2AsDcdC9wIPwCkSi1tMilzJ60aia4QU7Q6eZkbScAudjJS4amWpbqpaaWRmM+IW6GY76isjPXFkDTw1YausrAwySVVTTukczyAPVVtVReke5RkVEdeWO38IyMiH/bqG3kUaQqTN669Wxji01LyQcZazY+5Bcw/YPjM7+oy7/wDUx/8AsgjUPkXr8HYZqC+TS64b1FG3+RtMCAPjndKp7HU09TJU/i1VJJKcyMBa1rsDljBx7xhWEVron5Hq7WY2HhZZ/wCOFAudOKXR4E1S3Of95kP3cq6k30RJrXUYFquctXKyudba2i3MQqYNUrezXHGD78Kku/AFFd6F8dbaKCmqi8Fk1A/QR78tAI57b/A7pw3m4w1RYyrkLdXJ2HfdaT1uf9yfE3c3J2HPCGnEcpJopLN6P7BanRz+pNfUtGS4l2jPk0kj4bq8u9mtl6gEN1oKeqjacsErM6D5HmEIKud5Ac/O38oU9u5GVG2/I5fYxM3o8p9Un4TebxbIpAWupo6nXDpIwWhp5DHTKw919DlaK1rqCqhdTnbEmtjgcdOf3Xcm8yiIAccBGxyejzk/0ecT0NTJHRUL5WFmTKx7cgYyRz2PTunKHgmou8VJSWq23ATGUmrrK2MwsYMgFobvsNznJcc4wvRIAzyREnJ3PJK2G/kr7LZqez2qC3UmsRws0hxO5PUlSYYPBLtDyASSfbPNOPe71YOyc5G4RuPs565CRCSe3thSFxBb4jtXMnGUGNxvjVjrjdLdtJp6YRn8pSBobLjk/qgkFzsnc/NBAh//2Q=="/>
          <p:cNvSpPr>
            <a:spLocks noChangeAspect="1" noChangeArrowheads="1"/>
          </p:cNvSpPr>
          <p:nvPr/>
        </p:nvSpPr>
        <p:spPr bwMode="auto">
          <a:xfrm>
            <a:off x="63500" y="-638175"/>
            <a:ext cx="876300"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itle 7">
            <a:extLst>
              <a:ext uri="{FF2B5EF4-FFF2-40B4-BE49-F238E27FC236}">
                <a16:creationId xmlns:a16="http://schemas.microsoft.com/office/drawing/2014/main" id="{881278B9-7E6D-0011-F072-E3189A7E967B}"/>
              </a:ext>
            </a:extLst>
          </p:cNvPr>
          <p:cNvSpPr>
            <a:spLocks noGrp="1"/>
          </p:cNvSpPr>
          <p:nvPr>
            <p:ph type="ctrTitle"/>
          </p:nvPr>
        </p:nvSpPr>
        <p:spPr>
          <a:xfrm>
            <a:off x="554037" y="2148150"/>
            <a:ext cx="7773293" cy="1470049"/>
          </a:xfrm>
        </p:spPr>
        <p:txBody>
          <a:bodyPr/>
          <a:lstStyle/>
          <a:p>
            <a:pPr algn="ctr"/>
            <a:r>
              <a:rPr lang="en-US" dirty="0"/>
              <a:t>Snowshoe Official Rules</a:t>
            </a:r>
          </a:p>
        </p:txBody>
      </p:sp>
    </p:spTree>
    <p:extLst>
      <p:ext uri="{BB962C8B-B14F-4D97-AF65-F5344CB8AC3E}">
        <p14:creationId xmlns:p14="http://schemas.microsoft.com/office/powerpoint/2010/main" val="205550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484188"/>
            <a:ext cx="6781800" cy="1143000"/>
          </a:xfrm>
        </p:spPr>
        <p:txBody>
          <a:bodyPr/>
          <a:lstStyle/>
          <a:p>
            <a:pPr algn="ctr"/>
            <a:r>
              <a:rPr lang="en-US" dirty="0">
                <a:effectLst>
                  <a:outerShdw blurRad="38100" dist="38100" dir="2700000" algn="tl">
                    <a:srgbClr val="000000">
                      <a:alpha val="43137"/>
                    </a:srgbClr>
                  </a:outerShdw>
                </a:effectLst>
              </a:rPr>
              <a:t>25-, 50-, 100-Meter Courses</a:t>
            </a:r>
          </a:p>
        </p:txBody>
      </p:sp>
      <p:sp>
        <p:nvSpPr>
          <p:cNvPr id="3" name="Content Placeholder 2"/>
          <p:cNvSpPr>
            <a:spLocks noGrp="1"/>
          </p:cNvSpPr>
          <p:nvPr>
            <p:ph idx="1"/>
          </p:nvPr>
        </p:nvSpPr>
        <p:spPr>
          <a:xfrm>
            <a:off x="476250" y="1590675"/>
            <a:ext cx="8303202" cy="4599110"/>
          </a:xfrm>
        </p:spPr>
        <p:txBody>
          <a:bodyPr>
            <a:normAutofit/>
          </a:bodyPr>
          <a:lstStyle/>
          <a:p>
            <a:pPr marL="342900" indent="-342900">
              <a:buFont typeface="Arial" pitchFamily="34" charset="0"/>
              <a:buChar char="•"/>
            </a:pPr>
            <a:r>
              <a:rPr lang="en-US" sz="2400" dirty="0"/>
              <a:t>Racecourse Layout for 25-meter, 50-meter and 100-meter races should be as flat as possible and on a straight course. </a:t>
            </a:r>
          </a:p>
          <a:p>
            <a:pPr marL="342900" indent="-342900">
              <a:buFont typeface="Arial" pitchFamily="34" charset="0"/>
              <a:buChar char="•"/>
            </a:pPr>
            <a:r>
              <a:rPr lang="en-US" sz="2400" dirty="0"/>
              <a:t>The start line should stay the same for all three distances.</a:t>
            </a:r>
          </a:p>
          <a:p>
            <a:pPr marL="342900" indent="-342900">
              <a:buFont typeface="Arial" pitchFamily="34" charset="0"/>
              <a:buChar char="•"/>
            </a:pPr>
            <a:r>
              <a:rPr lang="en-US" sz="2400" dirty="0"/>
              <a:t>The finish line should be marked at 25-meter, 50-meter, and 100-meter distances from and parallel to the start line. </a:t>
            </a:r>
          </a:p>
          <a:p>
            <a:pPr marL="342900" indent="-342900">
              <a:buFont typeface="Arial" pitchFamily="34" charset="0"/>
              <a:buChar char="•"/>
            </a:pPr>
            <a:r>
              <a:rPr lang="en-US" sz="2400" dirty="0"/>
              <a:t>Six lanes should be designated, and each lane should be at least 1-meter wide. </a:t>
            </a:r>
          </a:p>
          <a:p>
            <a:pPr marL="0" indent="0">
              <a:buNone/>
            </a:pPr>
            <a:endParaRPr lang="en-US" dirty="0"/>
          </a:p>
        </p:txBody>
      </p:sp>
    </p:spTree>
    <p:extLst>
      <p:ext uri="{BB962C8B-B14F-4D97-AF65-F5344CB8AC3E}">
        <p14:creationId xmlns:p14="http://schemas.microsoft.com/office/powerpoint/2010/main" val="345378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24" y="447675"/>
            <a:ext cx="7052458" cy="1143000"/>
          </a:xfrm>
        </p:spPr>
        <p:txBody>
          <a:bodyPr>
            <a:normAutofit/>
          </a:bodyPr>
          <a:lstStyle/>
          <a:p>
            <a:pPr algn="ctr"/>
            <a:r>
              <a:rPr lang="en-US" dirty="0">
                <a:effectLst>
                  <a:outerShdw blurRad="38100" dist="38100" dir="2700000" algn="tl">
                    <a:srgbClr val="000000">
                      <a:alpha val="43137"/>
                    </a:srgbClr>
                  </a:outerShdw>
                </a:effectLst>
              </a:rPr>
              <a:t>200-, 400-Meter Courses</a:t>
            </a:r>
          </a:p>
        </p:txBody>
      </p:sp>
      <p:sp>
        <p:nvSpPr>
          <p:cNvPr id="3" name="Content Placeholder 2"/>
          <p:cNvSpPr>
            <a:spLocks noGrp="1"/>
          </p:cNvSpPr>
          <p:nvPr>
            <p:ph idx="1"/>
          </p:nvPr>
        </p:nvSpPr>
        <p:spPr>
          <a:xfrm>
            <a:off x="466725" y="1581150"/>
            <a:ext cx="7989888" cy="4624388"/>
          </a:xfrm>
        </p:spPr>
        <p:txBody>
          <a:bodyPr/>
          <a:lstStyle/>
          <a:p>
            <a:pPr marL="342900" indent="-342900">
              <a:buFont typeface="Arial" pitchFamily="34" charset="0"/>
              <a:buChar char="•"/>
            </a:pPr>
            <a:r>
              <a:rPr lang="en-US" sz="2400" dirty="0"/>
              <a:t>The minimum size of the course layout should be 400 meters in length and can be run on a straight course a continuous loop over varied terrain. </a:t>
            </a:r>
          </a:p>
          <a:p>
            <a:pPr marL="387350" lvl="1" indent="-342900">
              <a:buFont typeface="Arial" pitchFamily="34" charset="0"/>
              <a:buChar char="•"/>
            </a:pPr>
            <a:r>
              <a:rPr lang="en-US" sz="2000" dirty="0"/>
              <a:t>For the 200-meter race, the racers will run over a portion of the 400-meter course. For the 400-meter race, racers will run one lap of the 400-meter course. </a:t>
            </a:r>
          </a:p>
          <a:p>
            <a:endParaRPr lang="en-US" sz="2300" dirty="0"/>
          </a:p>
        </p:txBody>
      </p:sp>
      <p:pic>
        <p:nvPicPr>
          <p:cNvPr id="3074" name="Picture 2" descr="\\somi-refe\Event-Pictures\Winter Games\2013\Competition Pictures\Snowshoe\0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745" y="3969385"/>
            <a:ext cx="4096512" cy="273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76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24" y="447675"/>
            <a:ext cx="7052458" cy="1143000"/>
          </a:xfrm>
        </p:spPr>
        <p:txBody>
          <a:bodyPr>
            <a:normAutofit/>
          </a:bodyPr>
          <a:lstStyle/>
          <a:p>
            <a:pPr algn="ctr"/>
            <a:r>
              <a:rPr lang="en-US" dirty="0">
                <a:effectLst>
                  <a:outerShdw blurRad="38100" dist="38100" dir="2700000" algn="tl">
                    <a:srgbClr val="000000">
                      <a:alpha val="43137"/>
                    </a:srgbClr>
                  </a:outerShdw>
                </a:effectLst>
              </a:rPr>
              <a:t>200-, 400-Meter Courses</a:t>
            </a:r>
          </a:p>
        </p:txBody>
      </p:sp>
      <p:sp>
        <p:nvSpPr>
          <p:cNvPr id="3" name="Content Placeholder 2"/>
          <p:cNvSpPr>
            <a:spLocks noGrp="1"/>
          </p:cNvSpPr>
          <p:nvPr>
            <p:ph idx="1"/>
          </p:nvPr>
        </p:nvSpPr>
        <p:spPr>
          <a:xfrm>
            <a:off x="466725" y="1581150"/>
            <a:ext cx="7989888" cy="4624388"/>
          </a:xfrm>
        </p:spPr>
        <p:txBody>
          <a:bodyPr/>
          <a:lstStyle/>
          <a:p>
            <a:pPr marL="342900" indent="-342900">
              <a:buFont typeface="Arial" pitchFamily="34" charset="0"/>
              <a:buChar char="•"/>
            </a:pPr>
            <a:r>
              <a:rPr lang="en-US" sz="2400" dirty="0"/>
              <a:t>Oval or Waterfall starting lines may be used for all races not run on a straight course.</a:t>
            </a:r>
          </a:p>
          <a:p>
            <a:pPr marL="342900" indent="-342900">
              <a:buFont typeface="Arial" pitchFamily="34" charset="0"/>
              <a:buChar char="•"/>
            </a:pPr>
            <a:r>
              <a:rPr lang="en-US" sz="2400" dirty="0"/>
              <a:t>The waterfall starting line will ensure all racers run the same equal distance from the starting point.</a:t>
            </a:r>
          </a:p>
          <a:p>
            <a:endParaRPr lang="en-US" sz="2300" dirty="0"/>
          </a:p>
        </p:txBody>
      </p:sp>
    </p:spTree>
    <p:extLst>
      <p:ext uri="{BB962C8B-B14F-4D97-AF65-F5344CB8AC3E}">
        <p14:creationId xmlns:p14="http://schemas.microsoft.com/office/powerpoint/2010/main" val="256636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24" y="447675"/>
            <a:ext cx="7052458" cy="1143000"/>
          </a:xfrm>
        </p:spPr>
        <p:txBody>
          <a:bodyPr>
            <a:normAutofit/>
          </a:bodyPr>
          <a:lstStyle/>
          <a:p>
            <a:pPr algn="ctr"/>
            <a:r>
              <a:rPr lang="en-US" dirty="0">
                <a:effectLst>
                  <a:outerShdw blurRad="38100" dist="38100" dir="2700000" algn="tl">
                    <a:srgbClr val="000000">
                      <a:alpha val="43137"/>
                    </a:srgbClr>
                  </a:outerShdw>
                </a:effectLst>
              </a:rPr>
              <a:t>Relay Races</a:t>
            </a:r>
          </a:p>
        </p:txBody>
      </p:sp>
      <p:sp>
        <p:nvSpPr>
          <p:cNvPr id="3" name="Content Placeholder 2"/>
          <p:cNvSpPr>
            <a:spLocks noGrp="1"/>
          </p:cNvSpPr>
          <p:nvPr>
            <p:ph idx="1"/>
          </p:nvPr>
        </p:nvSpPr>
        <p:spPr>
          <a:xfrm>
            <a:off x="466725" y="1581150"/>
            <a:ext cx="7989888" cy="4624388"/>
          </a:xfrm>
        </p:spPr>
        <p:txBody>
          <a:bodyPr/>
          <a:lstStyle/>
          <a:p>
            <a:pPr marL="342900" indent="-342900">
              <a:buFont typeface="Arial" pitchFamily="34" charset="0"/>
              <a:buChar char="•"/>
            </a:pPr>
            <a:r>
              <a:rPr lang="en-US" sz="2400" dirty="0">
                <a:effectLst/>
                <a:ea typeface="Aptos" panose="020B0004020202020204" pitchFamily="34" charset="0"/>
                <a:cs typeface="Times New Roman" panose="02020603050405020304" pitchFamily="18" charset="0"/>
              </a:rPr>
              <a:t>A team of four racers will complete a relay race with each member of the team running one-fourth, or one leg, of the race.  </a:t>
            </a:r>
          </a:p>
          <a:p>
            <a:pPr marL="342900" indent="-342900">
              <a:buFont typeface="Arial" pitchFamily="34" charset="0"/>
              <a:buChar char="•"/>
            </a:pPr>
            <a:r>
              <a:rPr lang="en-US" sz="2400" dirty="0">
                <a:effectLst/>
                <a:ea typeface="Aptos" panose="020B0004020202020204" pitchFamily="34" charset="0"/>
                <a:cs typeface="Times New Roman" panose="02020603050405020304" pitchFamily="18" charset="0"/>
              </a:rPr>
              <a:t>Unified Relay races include 2 Special Olympics Athletes and 2 Unified Partners racing on the same team. </a:t>
            </a:r>
          </a:p>
          <a:p>
            <a:pPr marL="387350" lvl="1" indent="-342900">
              <a:buFont typeface="Arial" pitchFamily="34" charset="0"/>
              <a:buChar char="•"/>
            </a:pPr>
            <a:r>
              <a:rPr lang="en-US" sz="2000" dirty="0">
                <a:effectLst/>
                <a:ea typeface="Aptos" panose="020B0004020202020204" pitchFamily="34" charset="0"/>
                <a:cs typeface="Times New Roman" panose="02020603050405020304" pitchFamily="18" charset="0"/>
              </a:rPr>
              <a:t>Unified Partners are athletes who do not have intellectual disabilities. </a:t>
            </a:r>
          </a:p>
          <a:p>
            <a:pPr marL="387350" lvl="1" indent="-342900">
              <a:buFont typeface="Arial" pitchFamily="34" charset="0"/>
              <a:buChar char="•"/>
            </a:pPr>
            <a:r>
              <a:rPr lang="en-US" sz="2000" dirty="0">
                <a:effectLst/>
                <a:ea typeface="Aptos" panose="020B0004020202020204" pitchFamily="34" charset="0"/>
                <a:cs typeface="Times New Roman" panose="02020603050405020304" pitchFamily="18" charset="0"/>
              </a:rPr>
              <a:t>Athletes and Unified Partners can race in any order during a relay race. </a:t>
            </a:r>
            <a:endParaRPr lang="en-US" sz="2000" dirty="0"/>
          </a:p>
        </p:txBody>
      </p:sp>
    </p:spTree>
    <p:extLst>
      <p:ext uri="{BB962C8B-B14F-4D97-AF65-F5344CB8AC3E}">
        <p14:creationId xmlns:p14="http://schemas.microsoft.com/office/powerpoint/2010/main" val="413509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24" y="447675"/>
            <a:ext cx="7052458" cy="1143000"/>
          </a:xfrm>
        </p:spPr>
        <p:txBody>
          <a:bodyPr>
            <a:normAutofit/>
          </a:bodyPr>
          <a:lstStyle/>
          <a:p>
            <a:pPr algn="ctr"/>
            <a:r>
              <a:rPr lang="en-US" dirty="0">
                <a:effectLst>
                  <a:outerShdw blurRad="38100" dist="38100" dir="2700000" algn="tl">
                    <a:srgbClr val="000000">
                      <a:alpha val="43137"/>
                    </a:srgbClr>
                  </a:outerShdw>
                </a:effectLst>
              </a:rPr>
              <a:t>Relay Races</a:t>
            </a:r>
          </a:p>
        </p:txBody>
      </p:sp>
      <p:sp>
        <p:nvSpPr>
          <p:cNvPr id="3" name="Content Placeholder 2"/>
          <p:cNvSpPr>
            <a:spLocks noGrp="1"/>
          </p:cNvSpPr>
          <p:nvPr>
            <p:ph idx="1"/>
          </p:nvPr>
        </p:nvSpPr>
        <p:spPr>
          <a:xfrm>
            <a:off x="466725" y="1581150"/>
            <a:ext cx="7989888" cy="4624388"/>
          </a:xfrm>
        </p:spPr>
        <p:txBody>
          <a:bodyPr/>
          <a:lstStyle/>
          <a:p>
            <a:pPr marL="342900" indent="-342900">
              <a:buFont typeface="Arial" pitchFamily="34" charset="0"/>
              <a:buChar char="•"/>
            </a:pPr>
            <a:r>
              <a:rPr lang="en-US" sz="2400" dirty="0">
                <a:effectLst/>
                <a:ea typeface="Aptos" panose="020B0004020202020204" pitchFamily="34" charset="0"/>
                <a:cs typeface="Times New Roman" panose="02020603050405020304" pitchFamily="18" charset="0"/>
              </a:rPr>
              <a:t>Relay Races will all be run over the 400-meter course with three exchange zones built in.  </a:t>
            </a:r>
          </a:p>
          <a:p>
            <a:pPr marL="387350" lvl="1" indent="-342900">
              <a:buFont typeface="Arial" pitchFamily="34" charset="0"/>
              <a:buChar char="•"/>
            </a:pPr>
            <a:r>
              <a:rPr lang="en-US" sz="2000" dirty="0">
                <a:effectLst/>
                <a:ea typeface="Aptos" panose="020B0004020202020204" pitchFamily="34" charset="0"/>
                <a:cs typeface="Times New Roman" panose="02020603050405020304" pitchFamily="18" charset="0"/>
              </a:rPr>
              <a:t>Each exchange zone will be 20-meters in length and clearly marked for the racers.  </a:t>
            </a:r>
          </a:p>
          <a:p>
            <a:pPr marL="387350" lvl="1" indent="-342900">
              <a:buFont typeface="Arial" pitchFamily="34" charset="0"/>
              <a:buChar char="•"/>
            </a:pPr>
            <a:r>
              <a:rPr lang="en-US" sz="2000" dirty="0">
                <a:effectLst/>
                <a:ea typeface="Aptos" panose="020B0004020202020204" pitchFamily="34" charset="0"/>
                <a:cs typeface="Times New Roman" panose="02020603050405020304" pitchFamily="18" charset="0"/>
              </a:rPr>
              <a:t>The start of the zone is the line closest to the starting line.</a:t>
            </a:r>
          </a:p>
          <a:p>
            <a:pPr marL="387350" lvl="1" indent="-342900">
              <a:buFont typeface="Arial" pitchFamily="34" charset="0"/>
              <a:buChar char="•"/>
            </a:pPr>
            <a:r>
              <a:rPr lang="en-US" sz="2000" dirty="0">
                <a:effectLst/>
                <a:ea typeface="Aptos" panose="020B0004020202020204" pitchFamily="34" charset="0"/>
                <a:cs typeface="Times New Roman" panose="02020603050405020304" pitchFamily="18" charset="0"/>
              </a:rPr>
              <a:t>A proper exchange of the relay baton must take place within the exchange zone between the incoming, and outgoing racer. </a:t>
            </a:r>
          </a:p>
          <a:p>
            <a:pPr marL="44450" lvl="1" indent="0">
              <a:buNone/>
            </a:pPr>
            <a:r>
              <a:rPr lang="en-US" sz="2400" dirty="0">
                <a:effectLst/>
                <a:ea typeface="Aptos" panose="020B0004020202020204" pitchFamily="34"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53256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24" y="447675"/>
            <a:ext cx="7052458" cy="1143000"/>
          </a:xfrm>
        </p:spPr>
        <p:txBody>
          <a:bodyPr>
            <a:normAutofit/>
          </a:bodyPr>
          <a:lstStyle/>
          <a:p>
            <a:pPr algn="ctr"/>
            <a:r>
              <a:rPr lang="en-US" dirty="0">
                <a:effectLst>
                  <a:outerShdw blurRad="38100" dist="38100" dir="2700000" algn="tl">
                    <a:srgbClr val="000000">
                      <a:alpha val="43137"/>
                    </a:srgbClr>
                  </a:outerShdw>
                </a:effectLst>
              </a:rPr>
              <a:t>Relay Races</a:t>
            </a:r>
          </a:p>
        </p:txBody>
      </p:sp>
      <p:sp>
        <p:nvSpPr>
          <p:cNvPr id="3" name="Content Placeholder 2"/>
          <p:cNvSpPr>
            <a:spLocks noGrp="1"/>
          </p:cNvSpPr>
          <p:nvPr>
            <p:ph idx="1"/>
          </p:nvPr>
        </p:nvSpPr>
        <p:spPr>
          <a:xfrm>
            <a:off x="466725" y="1581150"/>
            <a:ext cx="7989888" cy="4624388"/>
          </a:xfrm>
        </p:spPr>
        <p:txBody>
          <a:bodyPr/>
          <a:lstStyle/>
          <a:p>
            <a:pPr marL="342900" indent="-342900">
              <a:buFont typeface="Arial" pitchFamily="34" charset="0"/>
              <a:buChar char="•"/>
            </a:pPr>
            <a:r>
              <a:rPr lang="en-US" sz="2400" dirty="0">
                <a:effectLst/>
                <a:ea typeface="Aptos" panose="020B0004020202020204" pitchFamily="34" charset="0"/>
                <a:cs typeface="Times New Roman" panose="02020603050405020304" pitchFamily="18" charset="0"/>
              </a:rPr>
              <a:t>Racers awaiting the baton will be positioned by officials on the course prior to the start of the race for the 4x100-meter races, or as the runner crosse the 200-meter mark in the 4x400-meter races.  </a:t>
            </a:r>
          </a:p>
          <a:p>
            <a:pPr marL="342900" indent="-342900">
              <a:buFont typeface="Arial" pitchFamily="34" charset="0"/>
              <a:buChar char="•"/>
            </a:pPr>
            <a:r>
              <a:rPr lang="en-US" sz="2400" dirty="0">
                <a:effectLst/>
                <a:ea typeface="Aptos" panose="020B0004020202020204" pitchFamily="34" charset="0"/>
                <a:cs typeface="Times New Roman" panose="02020603050405020304" pitchFamily="18" charset="0"/>
              </a:rPr>
              <a:t>If dropped, the baton must be recovered by the racer who dropped it.  </a:t>
            </a:r>
          </a:p>
          <a:p>
            <a:pPr marL="387350" lvl="1" indent="-342900">
              <a:buFont typeface="Arial" pitchFamily="34" charset="0"/>
              <a:buChar char="•"/>
            </a:pPr>
            <a:r>
              <a:rPr lang="en-US" sz="2000" dirty="0">
                <a:effectLst/>
                <a:ea typeface="Aptos" panose="020B0004020202020204" pitchFamily="34" charset="0"/>
                <a:cs typeface="Times New Roman" panose="02020603050405020304" pitchFamily="18" charset="0"/>
              </a:rPr>
              <a:t>They may leave their lane to retrieve it if they do not make any progress towards the finish line or impede another racer.  </a:t>
            </a:r>
          </a:p>
          <a:p>
            <a:pPr marL="387350" lvl="1" indent="-342900">
              <a:buFont typeface="Arial" pitchFamily="34" charset="0"/>
              <a:buChar char="•"/>
            </a:pPr>
            <a:r>
              <a:rPr lang="en-US" sz="2000" dirty="0">
                <a:effectLst/>
                <a:ea typeface="Aptos" panose="020B0004020202020204" pitchFamily="34" charset="0"/>
                <a:cs typeface="Times New Roman" panose="02020603050405020304" pitchFamily="18" charset="0"/>
              </a:rPr>
              <a:t>The passing of the baton outside the exchange zone is illegal and results in a disqualification.  </a:t>
            </a:r>
            <a:endParaRPr lang="en-US" sz="2000" dirty="0"/>
          </a:p>
        </p:txBody>
      </p:sp>
    </p:spTree>
    <p:extLst>
      <p:ext uri="{BB962C8B-B14F-4D97-AF65-F5344CB8AC3E}">
        <p14:creationId xmlns:p14="http://schemas.microsoft.com/office/powerpoint/2010/main" val="195714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24" y="447675"/>
            <a:ext cx="7052458" cy="1143000"/>
          </a:xfrm>
        </p:spPr>
        <p:txBody>
          <a:bodyPr>
            <a:normAutofit/>
          </a:bodyPr>
          <a:lstStyle/>
          <a:p>
            <a:pPr algn="ctr"/>
            <a:r>
              <a:rPr lang="en-US" dirty="0">
                <a:effectLst>
                  <a:outerShdw blurRad="38100" dist="38100" dir="2700000" algn="tl">
                    <a:srgbClr val="000000">
                      <a:alpha val="43137"/>
                    </a:srgbClr>
                  </a:outerShdw>
                </a:effectLst>
              </a:rPr>
              <a:t>Relay Races</a:t>
            </a:r>
          </a:p>
        </p:txBody>
      </p:sp>
      <p:sp>
        <p:nvSpPr>
          <p:cNvPr id="3" name="Content Placeholder 2"/>
          <p:cNvSpPr>
            <a:spLocks noGrp="1"/>
          </p:cNvSpPr>
          <p:nvPr>
            <p:ph idx="1"/>
          </p:nvPr>
        </p:nvSpPr>
        <p:spPr>
          <a:xfrm>
            <a:off x="466725" y="1581150"/>
            <a:ext cx="7989888" cy="4624388"/>
          </a:xfrm>
        </p:spPr>
        <p:txBody>
          <a:bodyPr/>
          <a:lstStyle/>
          <a:p>
            <a:pPr marL="46037" marR="0" indent="-285750">
              <a:lnSpc>
                <a:spcPct val="107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cs typeface="Times New Roman" panose="02020603050405020304" pitchFamily="18" charset="0"/>
              </a:rPr>
              <a:t>The baton should be a smooth, hallow tube made of wood, metal, or other rigid one-piece material; caution should be used if handling them with bare skin in cold weather.  </a:t>
            </a:r>
          </a:p>
          <a:p>
            <a:pPr marL="46037" marR="0" indent="-285750">
              <a:lnSpc>
                <a:spcPct val="107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cs typeface="Times New Roman" panose="02020603050405020304" pitchFamily="18" charset="0"/>
              </a:rPr>
              <a:t>They should be between 280-300 millimeters long, 40 millimeters in diameter and not weigh more than 50 grams. </a:t>
            </a:r>
          </a:p>
          <a:p>
            <a:pPr marL="46037" marR="0" indent="-285750">
              <a:lnSpc>
                <a:spcPct val="107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cs typeface="Times New Roman" panose="02020603050405020304" pitchFamily="18" charset="0"/>
              </a:rPr>
              <a:t> Batons should be colored so they are easily visible during a race and always carried by hand while racing.    </a:t>
            </a:r>
          </a:p>
        </p:txBody>
      </p:sp>
    </p:spTree>
    <p:extLst>
      <p:ext uri="{BB962C8B-B14F-4D97-AF65-F5344CB8AC3E}">
        <p14:creationId xmlns:p14="http://schemas.microsoft.com/office/powerpoint/2010/main" val="239141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24" y="447675"/>
            <a:ext cx="7052458" cy="1143000"/>
          </a:xfrm>
        </p:spPr>
        <p:txBody>
          <a:bodyPr>
            <a:normAutofit/>
          </a:bodyPr>
          <a:lstStyle/>
          <a:p>
            <a:pPr algn="ctr"/>
            <a:r>
              <a:rPr lang="en-US" dirty="0">
                <a:effectLst>
                  <a:outerShdw blurRad="38100" dist="38100" dir="2700000" algn="tl">
                    <a:srgbClr val="000000">
                      <a:alpha val="43137"/>
                    </a:srgbClr>
                  </a:outerShdw>
                </a:effectLst>
              </a:rPr>
              <a:t>Disqualification</a:t>
            </a:r>
          </a:p>
        </p:txBody>
      </p:sp>
      <p:sp>
        <p:nvSpPr>
          <p:cNvPr id="3" name="Content Placeholder 2"/>
          <p:cNvSpPr>
            <a:spLocks noGrp="1"/>
          </p:cNvSpPr>
          <p:nvPr>
            <p:ph idx="1"/>
          </p:nvPr>
        </p:nvSpPr>
        <p:spPr>
          <a:xfrm>
            <a:off x="466725" y="1581150"/>
            <a:ext cx="7989888" cy="4624388"/>
          </a:xfrm>
        </p:spPr>
        <p:txBody>
          <a:bodyPr/>
          <a:lstStyle/>
          <a:p>
            <a:pPr marL="46037" marR="0" indent="-285750">
              <a:lnSpc>
                <a:spcPct val="107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cs typeface="Times New Roman" panose="02020603050405020304" pitchFamily="18" charset="0"/>
              </a:rPr>
              <a:t>Racers can be disqualified if they: </a:t>
            </a:r>
          </a:p>
          <a:p>
            <a:pPr marL="90487" lvl="1" indent="-285750">
              <a:lnSpc>
                <a:spcPct val="107000"/>
              </a:lnSpc>
              <a:spcBef>
                <a:spcPts val="0"/>
              </a:spcBef>
              <a:spcAft>
                <a:spcPts val="800"/>
              </a:spcAft>
              <a:buFont typeface="Arial" panose="020B0604020202020204" pitchFamily="34" charset="0"/>
              <a:buChar char="•"/>
            </a:pPr>
            <a:r>
              <a:rPr lang="en-US" sz="2000" kern="100" dirty="0">
                <a:effectLst/>
                <a:ea typeface="Aptos" panose="020B0004020202020204" pitchFamily="34" charset="0"/>
                <a:cs typeface="Times New Roman" panose="02020603050405020304" pitchFamily="18" charset="0"/>
              </a:rPr>
              <a:t>Make two false starts in any race </a:t>
            </a:r>
          </a:p>
          <a:p>
            <a:pPr marL="90487" lvl="1" indent="-285750">
              <a:lnSpc>
                <a:spcPct val="107000"/>
              </a:lnSpc>
              <a:spcBef>
                <a:spcPts val="0"/>
              </a:spcBef>
              <a:spcAft>
                <a:spcPts val="800"/>
              </a:spcAft>
              <a:buFont typeface="Arial" panose="020B0604020202020204" pitchFamily="34" charset="0"/>
              <a:buChar char="•"/>
            </a:pPr>
            <a:r>
              <a:rPr lang="en-US" sz="2000" kern="100" dirty="0">
                <a:effectLst/>
                <a:ea typeface="Aptos" panose="020B0004020202020204" pitchFamily="34" charset="0"/>
                <a:cs typeface="Times New Roman" panose="02020603050405020304" pitchFamily="18" charset="0"/>
              </a:rPr>
              <a:t>Fail to follow the course or take short cuts </a:t>
            </a:r>
          </a:p>
          <a:p>
            <a:pPr marL="90487" lvl="1" indent="-285750">
              <a:lnSpc>
                <a:spcPct val="107000"/>
              </a:lnSpc>
              <a:spcBef>
                <a:spcPts val="0"/>
              </a:spcBef>
              <a:spcAft>
                <a:spcPts val="800"/>
              </a:spcAft>
              <a:buFont typeface="Arial" panose="020B0604020202020204" pitchFamily="34" charset="0"/>
              <a:buChar char="•"/>
            </a:pPr>
            <a:r>
              <a:rPr lang="en-US" sz="2000" kern="100" dirty="0">
                <a:effectLst/>
                <a:ea typeface="Aptos" panose="020B0004020202020204" pitchFamily="34" charset="0"/>
                <a:cs typeface="Times New Roman" panose="02020603050405020304" pitchFamily="18" charset="0"/>
              </a:rPr>
              <a:t>Receive unauthorized assistance </a:t>
            </a:r>
          </a:p>
          <a:p>
            <a:pPr marL="90487" lvl="1" indent="-285750">
              <a:lnSpc>
                <a:spcPct val="107000"/>
              </a:lnSpc>
              <a:spcBef>
                <a:spcPts val="0"/>
              </a:spcBef>
              <a:spcAft>
                <a:spcPts val="800"/>
              </a:spcAft>
              <a:buFont typeface="Arial" panose="020B0604020202020204" pitchFamily="34" charset="0"/>
              <a:buChar char="•"/>
            </a:pPr>
            <a:r>
              <a:rPr lang="en-US" sz="2000" kern="100" dirty="0">
                <a:effectLst/>
                <a:ea typeface="Aptos" panose="020B0004020202020204" pitchFamily="34" charset="0"/>
                <a:cs typeface="Times New Roman" panose="02020603050405020304" pitchFamily="18" charset="0"/>
              </a:rPr>
              <a:t>Leave their lane and impede another competitor </a:t>
            </a:r>
          </a:p>
          <a:p>
            <a:pPr marL="90487" lvl="1" indent="-285750">
              <a:lnSpc>
                <a:spcPct val="107000"/>
              </a:lnSpc>
              <a:spcBef>
                <a:spcPts val="0"/>
              </a:spcBef>
              <a:spcAft>
                <a:spcPts val="800"/>
              </a:spcAft>
              <a:buFont typeface="Arial" panose="020B0604020202020204" pitchFamily="34" charset="0"/>
              <a:buChar char="•"/>
            </a:pPr>
            <a:r>
              <a:rPr lang="en-US" sz="2000" kern="100" dirty="0">
                <a:effectLst/>
                <a:ea typeface="Aptos" panose="020B0004020202020204" pitchFamily="34" charset="0"/>
                <a:cs typeface="Times New Roman" panose="02020603050405020304" pitchFamily="18" charset="0"/>
              </a:rPr>
              <a:t>Fail to give way to a passing racer </a:t>
            </a:r>
          </a:p>
          <a:p>
            <a:pPr marL="90487" lvl="1" indent="-285750">
              <a:lnSpc>
                <a:spcPct val="107000"/>
              </a:lnSpc>
              <a:spcBef>
                <a:spcPts val="0"/>
              </a:spcBef>
              <a:spcAft>
                <a:spcPts val="800"/>
              </a:spcAft>
              <a:buFont typeface="Arial" panose="020B0604020202020204" pitchFamily="34" charset="0"/>
              <a:buChar char="•"/>
            </a:pPr>
            <a:r>
              <a:rPr lang="en-US" sz="2000" kern="100" dirty="0">
                <a:effectLst/>
                <a:ea typeface="Aptos" panose="020B0004020202020204" pitchFamily="34" charset="0"/>
                <a:cs typeface="Times New Roman" panose="02020603050405020304" pitchFamily="18" charset="0"/>
              </a:rPr>
              <a:t>Do not finish with both snowshoes attached to their feet  </a:t>
            </a:r>
          </a:p>
          <a:p>
            <a:pPr marL="90487" lvl="1" indent="-285750">
              <a:lnSpc>
                <a:spcPct val="107000"/>
              </a:lnSpc>
              <a:spcBef>
                <a:spcPts val="0"/>
              </a:spcBef>
              <a:spcAft>
                <a:spcPts val="800"/>
              </a:spcAft>
              <a:buFont typeface="Arial" panose="020B0604020202020204" pitchFamily="34" charset="0"/>
              <a:buChar char="•"/>
            </a:pPr>
            <a:r>
              <a:rPr lang="en-US" sz="2000" kern="100" dirty="0">
                <a:effectLst/>
                <a:ea typeface="Aptos" panose="020B0004020202020204" pitchFamily="34" charset="0"/>
                <a:cs typeface="Times New Roman" panose="02020603050405020304" pitchFamily="18" charset="0"/>
              </a:rPr>
              <a:t>Make progress towards the finish line without their snowshoes on or while dropping the baton during relay races </a:t>
            </a:r>
          </a:p>
          <a:p>
            <a:pPr marL="90487" lvl="1" indent="-285750">
              <a:lnSpc>
                <a:spcPct val="107000"/>
              </a:lnSpc>
              <a:spcBef>
                <a:spcPts val="0"/>
              </a:spcBef>
              <a:spcAft>
                <a:spcPts val="800"/>
              </a:spcAft>
              <a:buFont typeface="Arial" panose="020B0604020202020204" pitchFamily="34" charset="0"/>
              <a:buChar char="•"/>
            </a:pPr>
            <a:r>
              <a:rPr lang="en-US" sz="2000" kern="100" dirty="0">
                <a:effectLst/>
                <a:ea typeface="Aptos" panose="020B0004020202020204" pitchFamily="34" charset="0"/>
                <a:cs typeface="Times New Roman" panose="02020603050405020304" pitchFamily="18" charset="0"/>
              </a:rPr>
              <a:t>Receive assistance from team members during a relay race  </a:t>
            </a:r>
          </a:p>
          <a:p>
            <a:pPr marL="90487" lvl="1" indent="-285750">
              <a:lnSpc>
                <a:spcPct val="107000"/>
              </a:lnSpc>
              <a:spcBef>
                <a:spcPts val="0"/>
              </a:spcBef>
              <a:spcAft>
                <a:spcPts val="800"/>
              </a:spcAft>
              <a:buFont typeface="Arial" panose="020B0604020202020204" pitchFamily="34" charset="0"/>
              <a:buChar char="•"/>
            </a:pPr>
            <a:r>
              <a:rPr lang="en-US" sz="2000" kern="100" dirty="0">
                <a:effectLst/>
                <a:ea typeface="Aptos" panose="020B0004020202020204" pitchFamily="34" charset="0"/>
                <a:cs typeface="Times New Roman" panose="02020603050405020304" pitchFamily="18" charset="0"/>
              </a:rPr>
              <a:t>Run outside of the exchange zone during a relay without the baton.  </a:t>
            </a:r>
          </a:p>
        </p:txBody>
      </p:sp>
    </p:spTree>
    <p:extLst>
      <p:ext uri="{BB962C8B-B14F-4D97-AF65-F5344CB8AC3E}">
        <p14:creationId xmlns:p14="http://schemas.microsoft.com/office/powerpoint/2010/main" val="290650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463" y="442913"/>
            <a:ext cx="7051823" cy="1046064"/>
          </a:xfrm>
        </p:spPr>
        <p:txBody>
          <a:bodyPr>
            <a:normAutofit/>
          </a:bodyPr>
          <a:lstStyle/>
          <a:p>
            <a:pPr algn="ctr"/>
            <a:r>
              <a:rPr lang="en-US" dirty="0">
                <a:effectLst>
                  <a:outerShdw blurRad="38100" dist="38100" dir="2700000" algn="tl">
                    <a:srgbClr val="000000">
                      <a:alpha val="43137"/>
                    </a:srgbClr>
                  </a:outerShdw>
                </a:effectLst>
              </a:rPr>
              <a:t>Terms</a:t>
            </a:r>
          </a:p>
        </p:txBody>
      </p:sp>
      <p:sp>
        <p:nvSpPr>
          <p:cNvPr id="3" name="Content Placeholder 2"/>
          <p:cNvSpPr>
            <a:spLocks noGrp="1"/>
          </p:cNvSpPr>
          <p:nvPr>
            <p:ph idx="1"/>
          </p:nvPr>
        </p:nvSpPr>
        <p:spPr>
          <a:xfrm>
            <a:off x="476250" y="1609725"/>
            <a:ext cx="7980363" cy="5248275"/>
          </a:xfrm>
        </p:spPr>
        <p:txBody>
          <a:bodyPr>
            <a:normAutofit lnSpcReduction="10000"/>
          </a:bodyPr>
          <a:lstStyle/>
          <a:p>
            <a:pPr marL="342900" indent="-342900">
              <a:buFont typeface="Arial" pitchFamily="34" charset="0"/>
              <a:buChar char="•"/>
            </a:pPr>
            <a:r>
              <a:rPr lang="en-US" sz="2000" u="sng" dirty="0"/>
              <a:t>Binding</a:t>
            </a:r>
            <a:r>
              <a:rPr lang="en-US" sz="2000" dirty="0"/>
              <a:t>- The part of a snowshoe that attaches the footwear to the snowshoe</a:t>
            </a:r>
          </a:p>
          <a:p>
            <a:pPr marL="342900" indent="-342900">
              <a:buFont typeface="Arial" pitchFamily="34" charset="0"/>
              <a:buChar char="•"/>
            </a:pPr>
            <a:r>
              <a:rPr lang="en-US" sz="2000" u="sng" dirty="0"/>
              <a:t>Carrying Surface</a:t>
            </a:r>
            <a:r>
              <a:rPr lang="en-US" sz="2000" dirty="0"/>
              <a:t>- Surface area of a snowshoe; the larger the surface area, the more flotation and support for the </a:t>
            </a:r>
            <a:r>
              <a:rPr lang="en-US" sz="2000" dirty="0" err="1"/>
              <a:t>snowshoer</a:t>
            </a:r>
            <a:endParaRPr lang="en-US" sz="2000" dirty="0"/>
          </a:p>
          <a:p>
            <a:pPr marL="342900" indent="-342900">
              <a:buFont typeface="Arial" pitchFamily="34" charset="0"/>
              <a:buChar char="•"/>
            </a:pPr>
            <a:r>
              <a:rPr lang="en-US" sz="2000" u="sng" dirty="0"/>
              <a:t>Crampon</a:t>
            </a:r>
            <a:r>
              <a:rPr lang="en-US" sz="2000" dirty="0"/>
              <a:t>- The sharp pointed traction device that may be attached to a snowshoe’s pivot hinge to prevent slippage. Generally made from heat-treated aluminum or tempered carbon steel</a:t>
            </a:r>
          </a:p>
          <a:p>
            <a:pPr marL="342900" indent="-342900">
              <a:buFont typeface="Arial" pitchFamily="34" charset="0"/>
              <a:buChar char="•"/>
            </a:pPr>
            <a:r>
              <a:rPr lang="en-US" sz="2000" u="sng" dirty="0"/>
              <a:t>Fall line</a:t>
            </a:r>
            <a:r>
              <a:rPr lang="en-US" sz="2000" dirty="0"/>
              <a:t>- Shortest distance down a slope. The direction perpendicular to the ground that an object ( you, rock, snow) would fall.</a:t>
            </a:r>
          </a:p>
          <a:p>
            <a:pPr marL="342900" indent="-342900">
              <a:buFont typeface="Arial" pitchFamily="34" charset="0"/>
              <a:buChar char="•"/>
            </a:pPr>
            <a:r>
              <a:rPr lang="en-US" sz="2000" u="sng" dirty="0"/>
              <a:t>Flotation</a:t>
            </a:r>
            <a:r>
              <a:rPr lang="en-US" sz="2000" dirty="0"/>
              <a:t>- Ability of a snowshoe to limit sinking down into soft or deep snow </a:t>
            </a:r>
          </a:p>
          <a:p>
            <a:pPr marL="342900" indent="-342900">
              <a:buFont typeface="Arial" pitchFamily="34" charset="0"/>
              <a:buChar char="•"/>
            </a:pPr>
            <a:r>
              <a:rPr lang="en-US" sz="2000" u="sng" dirty="0"/>
              <a:t>Frame</a:t>
            </a:r>
            <a:r>
              <a:rPr lang="en-US" sz="2000" dirty="0"/>
              <a:t>- The rigid outer structural component of a snowshoe, usually made of wood, plastic or metal </a:t>
            </a:r>
          </a:p>
          <a:p>
            <a:pPr marL="0" indent="0">
              <a:buNone/>
            </a:pPr>
            <a:endParaRPr lang="en-US" sz="2000" dirty="0"/>
          </a:p>
        </p:txBody>
      </p:sp>
    </p:spTree>
    <p:extLst>
      <p:ext uri="{BB962C8B-B14F-4D97-AF65-F5344CB8AC3E}">
        <p14:creationId xmlns:p14="http://schemas.microsoft.com/office/powerpoint/2010/main" val="242297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513" y="442913"/>
            <a:ext cx="7051823" cy="1046064"/>
          </a:xfrm>
        </p:spPr>
        <p:txBody>
          <a:bodyPr/>
          <a:lstStyle/>
          <a:p>
            <a:pPr algn="ctr"/>
            <a:r>
              <a:rPr lang="en-US" dirty="0">
                <a:effectLst>
                  <a:outerShdw blurRad="38100" dist="38100" dir="2700000" algn="tl">
                    <a:srgbClr val="000000">
                      <a:alpha val="43137"/>
                    </a:srgbClr>
                  </a:outerShdw>
                </a:effectLst>
              </a:rPr>
              <a:t>Terms</a:t>
            </a:r>
          </a:p>
        </p:txBody>
      </p:sp>
      <p:sp>
        <p:nvSpPr>
          <p:cNvPr id="3" name="Content Placeholder 2"/>
          <p:cNvSpPr>
            <a:spLocks noGrp="1"/>
          </p:cNvSpPr>
          <p:nvPr>
            <p:ph idx="1"/>
          </p:nvPr>
        </p:nvSpPr>
        <p:spPr>
          <a:xfrm>
            <a:off x="466725" y="1600200"/>
            <a:ext cx="7989888" cy="4605338"/>
          </a:xfrm>
        </p:spPr>
        <p:txBody>
          <a:bodyPr>
            <a:normAutofit fontScale="92500" lnSpcReduction="20000"/>
          </a:bodyPr>
          <a:lstStyle/>
          <a:p>
            <a:pPr marL="342900" indent="-342900">
              <a:buFont typeface="Arial" pitchFamily="34" charset="0"/>
              <a:buChar char="•"/>
            </a:pPr>
            <a:r>
              <a:rPr lang="en-US" sz="2000" u="sng" dirty="0"/>
              <a:t>Claw</a:t>
            </a:r>
            <a:r>
              <a:rPr lang="en-US" sz="2000" dirty="0"/>
              <a:t>- Like a crampon but with comparatively short serrations. Claws are an angle traction device attached to snowshoes. They give a “grip” comparable to that provided by the webbing of traditional snowshoes and are used in conditions where ice or steep surfaces are not encountered.</a:t>
            </a:r>
          </a:p>
          <a:p>
            <a:pPr marL="342900" indent="-342900">
              <a:buFont typeface="Arial" pitchFamily="34" charset="0"/>
              <a:buChar char="•"/>
            </a:pPr>
            <a:r>
              <a:rPr lang="en-US" sz="2000" u="sng" dirty="0"/>
              <a:t>Decking</a:t>
            </a:r>
            <a:r>
              <a:rPr lang="en-US" sz="2000" dirty="0"/>
              <a:t>- Solid or webbed pieces of nylon, rawhide or rubber-like material attached to the snowshoe frame that provides flotation for the </a:t>
            </a:r>
            <a:r>
              <a:rPr lang="en-US" sz="2000" dirty="0" err="1"/>
              <a:t>snowshoer</a:t>
            </a:r>
            <a:endParaRPr lang="en-US" sz="2000" dirty="0"/>
          </a:p>
          <a:p>
            <a:pPr marL="342900" indent="-342900">
              <a:buFont typeface="Arial" pitchFamily="34" charset="0"/>
              <a:buChar char="•"/>
            </a:pPr>
            <a:r>
              <a:rPr lang="en-US" sz="2000" u="sng" dirty="0"/>
              <a:t>Heel Strap</a:t>
            </a:r>
            <a:r>
              <a:rPr lang="en-US" sz="2000" dirty="0"/>
              <a:t>- Part of the snowshoe binding that secures the heel. It is a strap that wraps around the back of the snowshoer’s footwear </a:t>
            </a:r>
          </a:p>
          <a:p>
            <a:pPr marL="342900" indent="-342900">
              <a:buFont typeface="Arial" pitchFamily="34" charset="0"/>
              <a:buChar char="•"/>
            </a:pPr>
            <a:r>
              <a:rPr lang="en-US" sz="2000" u="sng" dirty="0"/>
              <a:t>Lamp Wick</a:t>
            </a:r>
            <a:r>
              <a:rPr lang="en-US" sz="2000" dirty="0"/>
              <a:t>- A 1 ½ inch cotton woven cord (oil lamp cord) used for binding snowshoes.</a:t>
            </a:r>
          </a:p>
          <a:p>
            <a:pPr marL="342900" indent="-342900">
              <a:buFont typeface="Arial" pitchFamily="34" charset="0"/>
              <a:buChar char="•"/>
            </a:pPr>
            <a:r>
              <a:rPr lang="en-US" sz="2000" u="sng" dirty="0"/>
              <a:t>Pivot Rod</a:t>
            </a:r>
            <a:r>
              <a:rPr lang="en-US" sz="2000" dirty="0"/>
              <a:t>- Attaches to the frame and allows the foot and binding to rotate as the snowshoer moves</a:t>
            </a:r>
          </a:p>
          <a:p>
            <a:pPr marL="342900" indent="-342900">
              <a:buFont typeface="Arial" pitchFamily="34" charset="0"/>
              <a:buChar char="•"/>
            </a:pPr>
            <a:r>
              <a:rPr lang="en-US" sz="2000" u="sng" dirty="0"/>
              <a:t>Tail</a:t>
            </a:r>
            <a:r>
              <a:rPr lang="en-US" sz="2000" dirty="0"/>
              <a:t>- The rear area of a snowshoe frame </a:t>
            </a:r>
          </a:p>
          <a:p>
            <a:pPr marL="0" indent="0">
              <a:buNone/>
            </a:pPr>
            <a:endParaRPr lang="en-US" sz="2000" dirty="0"/>
          </a:p>
        </p:txBody>
      </p:sp>
    </p:spTree>
    <p:extLst>
      <p:ext uri="{BB962C8B-B14F-4D97-AF65-F5344CB8AC3E}">
        <p14:creationId xmlns:p14="http://schemas.microsoft.com/office/powerpoint/2010/main" val="426018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5" y="1590675"/>
            <a:ext cx="7989888" cy="4614863"/>
          </a:xfrm>
        </p:spPr>
        <p:txBody>
          <a:bodyPr/>
          <a:lstStyle/>
          <a:p>
            <a:pPr marL="342900" indent="-342900">
              <a:buFont typeface="Arial" pitchFamily="34" charset="0"/>
              <a:buChar char="•"/>
            </a:pPr>
            <a:r>
              <a:rPr lang="en-US" sz="2400" dirty="0"/>
              <a:t>25-Meter</a:t>
            </a:r>
          </a:p>
          <a:p>
            <a:pPr marL="342900" indent="-342900">
              <a:buFont typeface="Arial" pitchFamily="34" charset="0"/>
              <a:buChar char="•"/>
            </a:pPr>
            <a:r>
              <a:rPr lang="en-US" sz="2400" dirty="0"/>
              <a:t>50-Meter</a:t>
            </a:r>
          </a:p>
          <a:p>
            <a:pPr marL="342900" indent="-342900">
              <a:buFont typeface="Arial" pitchFamily="34" charset="0"/>
              <a:buChar char="•"/>
            </a:pPr>
            <a:r>
              <a:rPr lang="en-US" sz="2400" dirty="0"/>
              <a:t>100-Meter</a:t>
            </a:r>
          </a:p>
          <a:p>
            <a:pPr marL="342900" indent="-342900">
              <a:buFont typeface="Arial" pitchFamily="34" charset="0"/>
              <a:buChar char="•"/>
            </a:pPr>
            <a:r>
              <a:rPr lang="en-US" sz="2400" dirty="0"/>
              <a:t>200-Meter</a:t>
            </a:r>
          </a:p>
          <a:p>
            <a:pPr marL="342900" indent="-342900">
              <a:buFont typeface="Arial" pitchFamily="34" charset="0"/>
              <a:buChar char="•"/>
            </a:pPr>
            <a:r>
              <a:rPr lang="en-US" sz="2400" dirty="0"/>
              <a:t>400-Meter</a:t>
            </a:r>
          </a:p>
          <a:p>
            <a:pPr marL="342900" indent="-342900">
              <a:buFont typeface="Arial" pitchFamily="34" charset="0"/>
              <a:buChar char="•"/>
            </a:pPr>
            <a:r>
              <a:rPr lang="en-US" sz="2400" dirty="0"/>
              <a:t>4X100-Meter Relay</a:t>
            </a:r>
          </a:p>
          <a:p>
            <a:pPr marL="342900" indent="-342900">
              <a:buFont typeface="Arial" pitchFamily="34" charset="0"/>
              <a:buChar char="•"/>
            </a:pPr>
            <a:r>
              <a:rPr lang="en-US" sz="2400" dirty="0"/>
              <a:t>4x400-Meter Relay</a:t>
            </a:r>
          </a:p>
          <a:p>
            <a:pPr marL="342900" indent="-342900">
              <a:buFont typeface="Arial" pitchFamily="34" charset="0"/>
              <a:buChar char="•"/>
            </a:pPr>
            <a:r>
              <a:rPr lang="en-US" sz="2400" dirty="0"/>
              <a:t>4x100-Meter Unified Relay</a:t>
            </a:r>
          </a:p>
          <a:p>
            <a:pPr marL="342900" indent="-342900">
              <a:buFont typeface="Arial" pitchFamily="34" charset="0"/>
              <a:buChar char="•"/>
            </a:pPr>
            <a:r>
              <a:rPr lang="en-US" sz="2400" dirty="0"/>
              <a:t>4x400-Meter Unified Relay</a:t>
            </a:r>
          </a:p>
          <a:p>
            <a:pPr marL="342900" indent="-342900">
              <a:buFont typeface="Arial" pitchFamily="34" charset="0"/>
              <a:buChar char="•"/>
            </a:pPr>
            <a:endParaRPr lang="en-US" dirty="0"/>
          </a:p>
        </p:txBody>
      </p:sp>
      <p:sp>
        <p:nvSpPr>
          <p:cNvPr id="6" name="Title 1"/>
          <p:cNvSpPr>
            <a:spLocks noGrp="1"/>
          </p:cNvSpPr>
          <p:nvPr>
            <p:ph type="title"/>
          </p:nvPr>
        </p:nvSpPr>
        <p:spPr>
          <a:xfrm>
            <a:off x="900648" y="462965"/>
            <a:ext cx="7051823" cy="1046064"/>
          </a:xfrm>
        </p:spPr>
        <p:txBody>
          <a:bodyPr/>
          <a:lstStyle/>
          <a:p>
            <a:pPr algn="ctr"/>
            <a:r>
              <a:rPr lang="en-US" dirty="0">
                <a:effectLst>
                  <a:outerShdw blurRad="38100" dist="38100" dir="2700000" algn="tl">
                    <a:srgbClr val="000000">
                      <a:alpha val="43137"/>
                    </a:srgbClr>
                  </a:outerShdw>
                </a:effectLst>
              </a:rPr>
              <a:t>Events Offered</a:t>
            </a:r>
          </a:p>
        </p:txBody>
      </p:sp>
      <p:pic>
        <p:nvPicPr>
          <p:cNvPr id="1027" name="Picture 3" descr="\\somi-refe\Event-Pictures\Winter Games\2008\snowshoe\armyrac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9563" y="1720717"/>
            <a:ext cx="3372908" cy="3639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3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5" y="1600200"/>
            <a:ext cx="7989888" cy="4605338"/>
          </a:xfrm>
        </p:spPr>
        <p:txBody>
          <a:bodyPr>
            <a:normAutofit/>
          </a:bodyPr>
          <a:lstStyle/>
          <a:p>
            <a:pPr marL="342900" indent="-342900">
              <a:buFont typeface="Arial" pitchFamily="34" charset="0"/>
              <a:buChar char="•"/>
            </a:pPr>
            <a:r>
              <a:rPr lang="en-US" sz="2000" u="sng" dirty="0"/>
              <a:t>Tip or Toe</a:t>
            </a:r>
            <a:r>
              <a:rPr lang="en-US" sz="2000" dirty="0"/>
              <a:t>- The front area of a snowshoe frame</a:t>
            </a:r>
          </a:p>
          <a:p>
            <a:pPr marL="342900" indent="-342900">
              <a:buFont typeface="Arial" pitchFamily="34" charset="0"/>
              <a:buChar char="•"/>
            </a:pPr>
            <a:r>
              <a:rPr lang="en-US" sz="2000" u="sng" dirty="0"/>
              <a:t>Toe Hole</a:t>
            </a:r>
            <a:r>
              <a:rPr lang="en-US" sz="2000" dirty="0"/>
              <a:t>- The opening in the front decking that allows the forefront to pivot through a complete range of motion </a:t>
            </a:r>
          </a:p>
          <a:p>
            <a:pPr marL="342900" indent="-342900">
              <a:buFont typeface="Arial" pitchFamily="34" charset="0"/>
              <a:buChar char="•"/>
            </a:pPr>
            <a:r>
              <a:rPr lang="en-US" sz="2000" u="sng" dirty="0"/>
              <a:t>Tuque</a:t>
            </a:r>
            <a:r>
              <a:rPr lang="en-US" sz="2000" dirty="0"/>
              <a:t>- A knitted hat adorned with a tassel on the top, the traditional headgear for </a:t>
            </a:r>
            <a:r>
              <a:rPr lang="en-US" sz="2000" dirty="0" err="1"/>
              <a:t>snowshoers</a:t>
            </a:r>
            <a:r>
              <a:rPr lang="en-US" sz="2000" dirty="0"/>
              <a:t> </a:t>
            </a:r>
          </a:p>
        </p:txBody>
      </p:sp>
      <p:sp>
        <p:nvSpPr>
          <p:cNvPr id="5" name="Title 1"/>
          <p:cNvSpPr>
            <a:spLocks noGrp="1"/>
          </p:cNvSpPr>
          <p:nvPr>
            <p:ph type="title"/>
          </p:nvPr>
        </p:nvSpPr>
        <p:spPr>
          <a:xfrm>
            <a:off x="925513" y="442913"/>
            <a:ext cx="7051823" cy="1046064"/>
          </a:xfrm>
        </p:spPr>
        <p:txBody>
          <a:bodyPr/>
          <a:lstStyle/>
          <a:p>
            <a:pPr algn="ctr"/>
            <a:r>
              <a:rPr lang="en-US" dirty="0">
                <a:effectLst>
                  <a:outerShdw blurRad="38100" dist="38100" dir="2700000" algn="tl">
                    <a:srgbClr val="000000">
                      <a:alpha val="43137"/>
                    </a:srgbClr>
                  </a:outerShdw>
                </a:effectLst>
              </a:rPr>
              <a:t>Terms</a:t>
            </a:r>
          </a:p>
        </p:txBody>
      </p:sp>
      <p:pic>
        <p:nvPicPr>
          <p:cNvPr id="6146" name="Picture 2" descr="\\somi-refe\Event-Pictures\Winter Games\2008\snowshoe\Snowshoeing\snowsho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1553" y="3729963"/>
            <a:ext cx="2580894" cy="278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87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823" y="496109"/>
            <a:ext cx="7051823" cy="1046064"/>
          </a:xfrm>
        </p:spPr>
        <p:txBody>
          <a:bodyPr/>
          <a:lstStyle/>
          <a:p>
            <a:pPr algn="ctr"/>
            <a:r>
              <a:rPr lang="en-US" dirty="0">
                <a:effectLst>
                  <a:outerShdw blurRad="38100" dist="38100" dir="2700000" algn="tl">
                    <a:srgbClr val="000000">
                      <a:alpha val="43137"/>
                    </a:srgbClr>
                  </a:outerShdw>
                </a:effectLst>
              </a:rPr>
              <a:t>Event Suggestions</a:t>
            </a:r>
          </a:p>
        </p:txBody>
      </p:sp>
      <p:sp>
        <p:nvSpPr>
          <p:cNvPr id="3" name="Content Placeholder 2"/>
          <p:cNvSpPr>
            <a:spLocks noGrp="1"/>
          </p:cNvSpPr>
          <p:nvPr>
            <p:ph idx="1"/>
          </p:nvPr>
        </p:nvSpPr>
        <p:spPr>
          <a:xfrm>
            <a:off x="474453" y="1604513"/>
            <a:ext cx="7982160" cy="4601025"/>
          </a:xfrm>
        </p:spPr>
        <p:txBody>
          <a:bodyPr/>
          <a:lstStyle/>
          <a:p>
            <a:pPr marL="342900" indent="-342900">
              <a:buFont typeface="Arial" pitchFamily="34" charset="0"/>
              <a:buChar char="•"/>
            </a:pPr>
            <a:r>
              <a:rPr lang="en-US" sz="2400" dirty="0"/>
              <a:t>Beginner Athletes: </a:t>
            </a:r>
          </a:p>
          <a:p>
            <a:pPr marL="387350" lvl="1" indent="-342900">
              <a:buFont typeface="Arial" pitchFamily="34" charset="0"/>
              <a:buChar char="•"/>
            </a:pPr>
            <a:r>
              <a:rPr lang="en-US" sz="2000" dirty="0"/>
              <a:t>25-meter and 50-meter races</a:t>
            </a:r>
          </a:p>
          <a:p>
            <a:pPr marL="342900" indent="-342900">
              <a:buFont typeface="Arial" pitchFamily="34" charset="0"/>
              <a:buChar char="•"/>
            </a:pPr>
            <a:r>
              <a:rPr lang="en-US" sz="2400" dirty="0"/>
              <a:t>Intermediate Athletes: </a:t>
            </a:r>
          </a:p>
          <a:p>
            <a:pPr marL="387350" lvl="1" indent="-342900">
              <a:buFont typeface="Arial" pitchFamily="34" charset="0"/>
              <a:buChar char="•"/>
            </a:pPr>
            <a:r>
              <a:rPr lang="en-US" sz="2000" dirty="0"/>
              <a:t>50-meter and 100-meter races</a:t>
            </a:r>
          </a:p>
          <a:p>
            <a:pPr marL="342900" indent="-342900">
              <a:buFont typeface="Arial" pitchFamily="34" charset="0"/>
              <a:buChar char="•"/>
            </a:pPr>
            <a:r>
              <a:rPr lang="en-US" sz="2400" dirty="0"/>
              <a:t>Advanced Athletes: </a:t>
            </a:r>
          </a:p>
          <a:p>
            <a:pPr marL="387350" lvl="1" indent="-342900">
              <a:buFont typeface="Arial" pitchFamily="34" charset="0"/>
              <a:buChar char="•"/>
            </a:pPr>
            <a:r>
              <a:rPr lang="en-US" sz="2000" dirty="0"/>
              <a:t>200-meter and 400-meter races</a:t>
            </a:r>
          </a:p>
          <a:p>
            <a:pPr marL="342900" indent="-342900">
              <a:buFont typeface="Arial" pitchFamily="34" charset="0"/>
              <a:buChar char="•"/>
            </a:pPr>
            <a:r>
              <a:rPr lang="en-US" sz="2300" dirty="0"/>
              <a:t>Athletes may enter up to 2 snowshoe races</a:t>
            </a:r>
          </a:p>
        </p:txBody>
      </p:sp>
      <p:pic>
        <p:nvPicPr>
          <p:cNvPr id="1026" name="Picture 2" descr="\\somi-refe\Event-Pictures\Winter Games\2013\Competition Pictures\Snowshoe\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024" y="1705615"/>
            <a:ext cx="4169664" cy="277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78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453" y="1595887"/>
            <a:ext cx="8299660" cy="4525963"/>
          </a:xfrm>
        </p:spPr>
        <p:txBody>
          <a:bodyPr/>
          <a:lstStyle/>
          <a:p>
            <a:pPr marL="342900" indent="-342900">
              <a:buFont typeface="Arial" pitchFamily="34" charset="0"/>
              <a:buChar char="•"/>
            </a:pPr>
            <a:r>
              <a:rPr lang="en-US" sz="2300" dirty="0"/>
              <a:t>Athletes should wear appropriate winter sports attire including warm ski gloves or mittens, a hat, snow pants or bibs, scarf, headband or ski mask.  </a:t>
            </a:r>
          </a:p>
          <a:p>
            <a:pPr marL="387350" lvl="1" indent="-342900">
              <a:buFont typeface="Arial" pitchFamily="34" charset="0"/>
              <a:buChar char="•"/>
            </a:pPr>
            <a:r>
              <a:rPr lang="en-US" sz="2000" dirty="0"/>
              <a:t>Sunglasses, goggles, wrist guards and kneepads are optional recommended pieces of equipment. </a:t>
            </a:r>
          </a:p>
          <a:p>
            <a:pPr marL="342900" indent="-342900">
              <a:buFont typeface="Arial" pitchFamily="34" charset="0"/>
              <a:buChar char="•"/>
            </a:pPr>
            <a:r>
              <a:rPr lang="en-US" sz="2300" dirty="0"/>
              <a:t>Clothing should be conducive to freedom of movement.</a:t>
            </a:r>
          </a:p>
          <a:p>
            <a:pPr marL="342900" indent="-342900">
              <a:buFont typeface="Arial" pitchFamily="34" charset="0"/>
              <a:buChar char="•"/>
            </a:pPr>
            <a:r>
              <a:rPr lang="en-US" sz="2400" kern="100" dirty="0">
                <a:effectLst/>
                <a:ea typeface="Aptos" panose="020B0004020202020204" pitchFamily="34" charset="0"/>
                <a:cs typeface="Times New Roman" panose="02020603050405020304" pitchFamily="18" charset="0"/>
              </a:rPr>
              <a:t>Athletes will receive an entry number to wear during competition in the form of a numbered bib.  The bib should always be worn when at the competition site and on the racecourse. </a:t>
            </a:r>
          </a:p>
        </p:txBody>
      </p:sp>
      <p:sp>
        <p:nvSpPr>
          <p:cNvPr id="4" name="AutoShape 4" descr="data:image/jpeg;base64,/9j/4AAQSkZJRgABAQAAAQABAAD/2wCEAAkGBhQSERQTExMVFRQVGBcYGBcVGBgXFxcYGBQXFxcXGBoYHSYeFxokGhQUHy8gIycpLCwsFx4xNTAqNSYrLCkBCQoKDgwOGA8PGikcHyQsKSwsLCwpKSwsKSkqLCwpLCksKSwsKSwpKSksKSwpKSwsKSkpKSksKSwpLDYpKSkpKf/AABEIALcBEwMBIgACEQEDEQH/xAAcAAABBQEBAQAAAAAAAAAAAAACAAEDBAYHBQj/xABEEAABAwIDBAcGAwYEBQUAAAABAAIRAyESMUEEBVFhBhMicYGR8AcyobHB0RRC4SNSYnKC8RUWM1Njc6KywiQ0Q5KT/8QAGQEBAQEBAQEAAAAAAAAAAAAAAAECAwQF/8QAJBEBAQACAwABBAIDAAAAAAAAAAECEQMSITEEE0FRInEjYcH/2gAMAwEAAhEDEQA/AMQ3ZnFkwS05wDnwOvC/MKOhIkXEwCDlnKAba794j4cinpCcyvP8O3l+EopzLrxeDfkhNKIjI8s1co1XOLh7wAiNCAL/AAvzR7RWYJOE3AE34aX46/2WO3revHmF8OIORjwyVpp9clVLhnPakWI+qsU3dnj/AGWkO+wJiQAq5ozJA09AQrYMNJ7/AJj7JotHH4epTaVRcDEc0bqQtbj80L5nLLxzz+akqZnmTn3qsm6sEEazpwGnrgrW7QA8wD7j9J/I5QVAbCDYH76KfdgMug/kd8RH1QTMZ+1bzeNP4lWqtknh5+s1Ns7T1gccg6b8pOvcoHcB89e5BG6kYtr6KB0gG2vr5q1SYC6DimeCj2mlEQDBk3t6yU2WIALSTocvrKEwQLXHr6p6lIiyBzsMjj8FNM1BUlt4lSF2JrRLTnYAzp8ExrSDEyPIBROe6RENN7m0961KztWLGtcZ7f8ACAfmrRBcwNiIv2eGo5Ku9jgTeCPj3J6bMP8AVynnHzVqBgAQWwbx/dPsLpEZFpMS6NOCI9owBf1kqr2lo9Smtg3OJJHmhaYdMWyI48lLs/bJMgEAACM/RHxVynTd1bmOEHMTlB1CW6FJtbOAY5TZWqJGCJN+EweI55qajscDCJditIyI18VJtDIhxGHg2YyGcBYtXStsjSeJbrP0RbZBdeQY7JFjzEDNNsjom5gnPwvCmFRoOIDIGJJLjz4Kb9FKlssGWjwN/NXKl23lxM6nSI7lBikF2hBxD1oULKwIgSRFu8q/KCxNbMw06jPT4JPpiOyThnn6hV6WzTMwOBOqt0iC0Nk6WA53uqD/AAc3AEeKdWWUKcXknmR9ElnuBbSFjib4Z5W+KstrANIgToZ0nRV6RAN9PHSNU7o5Qt312lWaO2uwxcQZkcTlJ7pRvl5FjhByF44/G6I1JEAANMCzYNovmU7CWjiD6+ErLU2obXTwm1755eY8VKx3ZtnP6/VM9vzlC0wVUTBpIA4n5z90VYATlwzkz3aXKkYRztfP1wTEiBOptzOsfFCqRBLvH4TCJ9KSbnM653055Kx1WvcfXFS7dsRpuAcLua10T+8JF/FDSgymRfQczfiJ81d3cMJd/Jx/jAQ1aU30tz9BS0bF8XtEn+cHLwURHsru1ywvP/Q6M1XbXwgiJnnHr14WaLIP9Lh/0kKMNGK4tPrVNomaXE3bEt0MHv8Ah8E23UzikCw178kL3tltyZvAiR4+tVNWHZF/r61WPy6fMViyc4UVWiTJFhllcxwVKrvMl+Gnx8SeStNr1aZDawLZ1I0zt4LppjW1AUCb4XRPd4yhqUgWfXW+S9entYJglpxZRlwGaDeGxucbRFrQIkiQjnY8WpUgRPnmrG7wH8ZA1NhPBU9oDpMjI35KXdz4cTrlHeeatnjKVtLDUuJDRc3uTOfO8pUthaQMRME6d/2hWXbS6XDjxGXn81CHGJGRPFZ9AN3bgJIdOUHgZ1VhrSTBg2OkD4lQuqS0i8yIvbx52Sa7lJ48EqrT2hrAA6IF/PTgjbDi2TOAE/D+yjNYxidOmeU6jKQgoPaBOIgg5SLiflCxVSnZhmSLjlLfJRV2iZxWOYHfEclPRFjrimZMmOKirsAiTlaLePhMWSIqVXunLPO97fRC0F2QjW6s02XBtImJ+oUBc7FitHDLxXRBVAXEAG4Ha4zKjLmh0dq1o5odoecU2tl8/FA9uK4F9YylWCWpXEmHkDhEx46pKJ2ymdUldYi+xhjPUeKla68SpKewukWOukxbh4BTjYnTkc+B7voo6jpbRAggEHQ+rKSrWkYQAB3z8Utn2F5dAY7ugyfBeozoxXd/8T57ljTcrxaYB1v36pGmZiNFoNh6C7SZBouExBNh+i9mh7Na5j3G/wAxP0lWY1NxiA0nkrWx18LjIa6REEmLnWAtP0i6Au2bZatc1GuwCYAdq5rbWzkrMbq3eXlpJwl3ukzPJdccde1m5W+RHtrSDYQDcCZjSJS2ol2AkycIFzJgEgeEBbLo70Xp7S51Oo+WtE4mRMyG535+Sn3F0YoPdUa+nUfgqvYIdAa0EQXEePes5Y++Ey/bAOY68W8vWql2Jpc0uAdgEMJccUvAk3i0i4HALsez9DNkYP8AQaf5iXeUpt09FNnotI6loLpBElwIxvLJBtIa7DPBamF0zcvfHJKOzkmzT3QdVbbuCrVkMpuJicvuux0dgosktp02/wArR8bKdrhyHgp9s7uL1ehW0ES2lVJFv9MgO5jVe/u72dValEGoQwubkcwT4ro766o7dvhlIEvdEDIDE4+Aur9qJ218OFbh3a6ntFSnDS+m5zDcC7SWmCcrhbavSdtlJtPqh7zRMg4SKgBiBJ7MmQs1vTe9KpttSvRpvp4nAvxES52roHuTwk3krT9HndWw4CHF7XRN2hxgFxtwdkueWO849mGeuGshvndTaWE0mOYXPc1uM9okHQCwF4gzkqe07wrUXuDmsDmxLXtaSOyB7uUgcrSdbrbb46LMqYWU6rA/t9VT9ySADYEkF85RlzVY+zOua01CajD7zi8FxgDKRmTlNgu3V4WA2rbnVnkuhoOYptDWzH7ogZgKN1EAzrI9BdT2P2a05qNs6nhdgd+bHN57o7s815z/AGYBtNxe5/WNDTgpjFMkCziBfM8lm40c/eC4yAT/AH5IH7ObHjlku2bu9nmyijhfSIcfeOMkyLA2tz715ey+zotrdvqnUcWKDPWQAQGh0ZZTJI7k6Dlg2c21mLfdG4kSIA1j5wuvbV7OqGdNxbGQBEN4xN58VmOknQw09nqPxAhvbmczllmBE668FOlGIe8yREgAExf4p2kON+zA0ugpVGwbgXEggXz8R/ZHWe1ocAQcogQM/wCO6xYLGHXIzkYgjTzVbGZLcJnXhHJDVqGJuRYf2PmpadUucS0QNdbeKxpSpsiRIg+EIKGy2Jj1p3qyyniMi8XMiJHFHUotcAIzJJOvdGibNKZpNnKc7a35IqQaJIsZ8TlKmbRyi08cyeV1d3LueptFQU6bR1kOPatkLxxVg8Z9W90l61TcbwSHUqgcMxhKdb1Edub0eEYZhhgkCcRI1LtcgO4Qro3NSi7Qe/7eAVpAx2cgZ2XfUXZ2bOxuTR5KQOExF8/KPuonVYzTTJnXIa9/0TSJusjVLH6yUTm8yF5HSLfzNkphzyXOcYawHtOP0GV+a1JbdQt1Nre/9hbtGz1aTj77SNbHNp5wQDC5nuvaSaYY28FthyJPlYBeX0w6ZbTtHYFTq6ThBp0iRP8AM7N/yQ7irsAY91XDoQJDu/K47lnm4c/jX/Xb6XlxmVrp25traMXaHWYWjBLcV7zE3uI4WKLo9uurSfXNUQHvLhcE3nOMjdcs6W7xZVczqxZkgONidZ45hX9x9MNootDusNRojEx97ZWJkjwjuXbj+ltk35dfDjzc872z2OumNCnB5ea8/YN8U6tNtRphrhIxCO8TxBkeCJ+96Tc6jfiuerPE3F0FJeeN90f9weR+ycb7o/7g+I+iapuMl7U+lj9mpso0XFtWrJLhm2mLW4FxkTwBWM6Jb5Io1GGXYXAiTlimbnm2fFeV0431+L22rVaZYDgZ/I2wPiZd/UoOj21hgcDm4t8mz9XfBdOHGZZyVjO6lr3dr2TrH9YSWu4sgeYIIPiruzVnNgB7pGsiw4ANAAHG19ckt3uDncTBLWn8zgLDnfTXLVe5vMsdTdUAhskAGIEUmkATBDw8taRkZMZSPp3i4sc5erzTPO462znSjanvoNM9pj2kEWIs4TI1mF2HYMRpUy/3yxuL+bCMXxlcS3zt4bSvq5sd4cHfIHzXXtk6T0X0mPx4cbWuwnMYgDBjvXh+qwk5Lp34st4+vWwpsK8bbemGzUgS6poSAAbxoJ1Ware1QEwKWAZzUl1okCGjM99l5b467bs1IMWPkCsfvzpmKdapSwQWWl7omf4QDIvMjhzWbre0pwDcFMOmS4vky4ucbcoIjIhZl293uPWOcA4G7BLcQH5Qc221+Kzb+lazaOldSQxtWmXNvmAG/wAT3WgeE3iFRq06+1Ung7Q0AMc4wGgVBeQ0EY3ay4mLWBzWfbvCnDmYZF8LpEh0nJx07WcnLyr7ZvSoZmoRZzYIxOgAwCeYJCCruLdR2iq2mHNaTJlxgQBMW1OS2Wzbk/DuIDaDnExAqSdLft+y6eIMwVl9xh1Kux0nAWkOMTDXCDaY4arebr3XUAa5uB5EESxvDsuDS5txOcn6HM9FXeVCi0NZUo1WVQ0jC402MImZBJhwE6ErxKW56glgpPmxcCxrhBMBzXC4Fwtn/j5Bd1tFrsMNkYhcjtDtS3iSCQOZXmUtop0y40RXpOM4y1rDgYBn1cmWj+HLQkpZB4tTodVa2qZaW03R74Y4gwJAIyzz4FQ7LujC7q3F3WE9kAtLSIMCQSQ46aeasN3s17g54x4gASS+nia18hwkuEkiDMXKs7k3/Qp1D1oquIu1zMLi3+IYLGI4aLPSCqNxVTtAptaetDgGglpIAGIY+EiDktR0fp7XR2jqw2mY7Tm8MWZB/Kc7CyWxdL9mq12PDXuqA9ksDQyoYIbixxDoOfHJbXd+8KVYlzMJe2Guw3vnhxfmjkrMPfKbWKOMtBcwB2oBn6JKfxTrvpEygqlwiBrx0496nhM9qyqN7A4X4KIFzbAnu8soU0pAcUEfX9kl0NAk34ASTy8SuJ9KOkf4na31fyNhtMcGCYPIk9rxW+9pe3upbKGMImsS0kW7AEv85aPErlNPZDVdhY0l74a1ozLzYDzXu+mw1LnXn5cvwDaR2Z4FQMqFuXkVXbtRIwm3GVs/Z1ufZ69SrU2kjqqDMZBMDPN3IK8vL/LtiYY+arwd2b8qUagq0y0PAIEtDgJzs60p6W09h05kxw94g/dajfdPZtpp7ZWoUwynQFI03hvV4i4lr2EfmBsQTe3NZrdu6euo7TULsIoU+sFiZOINAsbe8VnDl1l2q5Y7mo6R7MNobW2Z9J2dJ9rx2XT/AOQd5rS1NxU3EmCY5n6rm/stc9m0taR2XtcCDr2S4fELrbacX+S5fUY9c/79b47vF4T+jFI6uHcf0WW6f7FT2TZHPa52J5FNoMZumTyhocV0TFylZf2gdF37dszadMgPY8PAcYDuy5pE6e9I7ua4breo4IaiIVMLjhMjQkQSOMLQt9mm3ucW9QWxm5zmhvg6YPgvH2fY4N4kd3orfHMsr/FjKyT1sugbGvqYq2DBgN6glodLYmSADn4Ld7Xt9FtB0VKZfgIAYG+91ZtYEiSs7urYnnd9HDSJc55OINaXBsuzIBJb7tjyscj7W5qG0dfSc5tbqxje5r2ktFnQzLtfkjiSYwxB6Z82Xb+lmE05X0gEGmzUYifGAPkVutm6L7U1jRgiGgZt4d6xPSqp/wCoa+IxNnl77jYaZrum6NrNbZ6VUtwF7Guw5xImJgTmnPlfuVnjxnVyve3RvbS4TQc4A9nCQ4TxIBt4qiOjW1g3oVSP+WTfWLLtoaED6MkZ2Xkyx7fLrPHDv8tbTiJ/D1o/5bvtkqjuim0AkmlUA503yT5WXf8Aq0+HvSYaHz4/dzmQHNNv3rR5pVXg9l0cOa+g3U5080FTZmkdprT3tB+alw2ODCnaW3Hr14IWV3N90kRwzzuu5ndFH/ZpX/4bPsmbuWh/sUf/AM2fZZnFf2riD95PH5j3G+cSb8VMyu0kyP6RIvxkk8rLtLdy0BYUaIB0wM+ykp7oojKlSHcxo+ifav7HA9ppsbOpcT8vuPiqjAZIk2yixH2X0X/h9KL0qf8A9WqN266M/wClSP8AQ37LXS/tHz7TpjnE6ce4LWdFNhqCoyWB7XGWNJwzb3rGWwCuq0d0UWOxNo02uGrWNafMCVZ6oTOEd8CU6B2vskkW8El0TSyHJwgRhFAWIQpgLZ5pi2/rgg5b7X67m1dnEENwPIPElzQR5BvmvK9ntfZqdV1WvVDHsEsDyQy4Ic4u0NxAJ1XTOlfRlm3UOqccLgZY+JLXD5tORErCbb7HKhZDNoa52cYXAFwBhsybEnMr0zl/xXBz6fy25/0ibTG11+qc11PrHFrmmWkEzY6xMeCl3VvBtIGWuJdYkPgFtjBbBBggHwXk9SQcJFxYjmFM1csfSzTRbx6SB7SwNe5rjJ617jeMLTANyGhtydMlFuPezadLaaRma9NrG56VGuMxkMId4wvFKripLrZaLdsxTW3ZvZpsBGKuW5dhveYLvhA8SuhUy03mO933C8Po+wDZ6TWukYGnK7nEAucdBJJXpVzEC7jwEQscvJeTLtW8cZjNRO9l/eEcAo3iNAfXJJtJx0Pii6s6rm0qbUwhj3ahriBpZpK+e9lqg3s4nSQDPcfou+dK9t6nYdpeIltJ8HWS3CPiQvm2F14+T7d2xnj2bHdnSKvQGFj6rGfu2I+VvBehV9pG0Nzru8mfGAT5kLnuJJpXa/UT8YxznHf2v7z23ragdFoAA5T+q+gejYd+D2cVBDxSpgjKIYB55LDeyno/QqU6lZ9NtSo14a0uE4RhDrNNgZOfKy6ZgK82WVyu67YzU1A9X6uh9WUhAGZTWWVAnCOEigEhMGIg0cShkc0CbCchMAnw9yBk4SwhKECT4UiEkCQhGkSgjwJJykqJsPoWSBITtsicVA7Ei1MHIg5AxZb18UAbl4KXFofNR1RAnhfyug+etk3U7bNtr02OZTBfVcDUkNAFSA0wDHvBRbR0ZrsdENNyOyReADImLQRfnxQbn6U1tlq1KtPATUnEHtmQTi4gi6sf5sZb/wBOGQCP2by3SJu0375V7VnUVd47hr0qArPpkU3HCH6Te1jyPkVd6BdEG7fUqNNU0xTa10BoJcC6CAZt5HNLpF0ubtOzUdnp03MFNznOxFrsTjMGQBq55vxWn9ilP9ttBvam2w17aW2/Kx0nZ93tYwNZ2MIAA5AQPgE9MEOMyMr3kq9UaDnPf/dQmJFpjI8OairOzbU/X4o33cDZRNqXtHf91LTEm7hyGfigzHtTaG7r2iCZPVjwNZkr58ld79rjsG7agj330wD/AFYv/ErgaJTlhIJAJDRJI0EgSeAlwHiE9Fq3/Q7ch/wneFbBidVY6m0H91kOJH9RnvYFhKLUNOwexxp/DVudQf8AYPuug9Wf7LB+xz/21WSI62RcE+4JkTbIRxXQHPtY+vNFQujghxcEUPJytzTta7QeSAATwKm6g81GdocMwmNYm9/p80B/hj/dEaPMKNz5z+iQq+pQMaTjkJ7gUvw51BTt2q8XSfU5fFA7KI4HxICJzGjh5/ZRYuSTQfQCCbCPUlO3ZpyJUJsNfXcmbiAkYo7rfJBZds8C6A0gq5qFMXHh8Ags9QOHxSVe/FJUTOEaoplBPFDmoJS31kmBhCOScoCCCqCWuAzIIHfED4wlP9vWaJpgoPlt7YkHMWP1Veq3KJXt9JthNLa9opnNtV/kXEtPiCCvLw2d3fEkfYogWLp/sVb+22g/8Nv/AH3XNKbV1P2MbO4fiKl8P7Nvj2j9vNCOnfVCIFw2fH6IiPJDInW1/FFA6pAsYJ5KOo8i5nS4VgsaTJ117lG4G+GMPLPmg5x7Y9qcdnogusapMdzDHz+K5JK6z7YgPw1DQ9a60fwGfoua7g3d1+00aOlR7WnTsz2r/wAoKDsu7tqpbFuRxdfDRAOhNSqJFjxqPz4N5LiVKmSQBcm0DVdA9qLXY+rZ2W4acibWxYfDgh9k+4qbqxrVHsLmMeWMBmIhpee7FYeKxuSr7Y6D0K3ANk2WmwgCo4YqnEuN4PcCG+C0IrtGh8F5tFxaWgnOZIuAAPqpn7SBebZZXlbRc/Fc/MlGaLiJxjzVOlUm8Im1AUFl9FsXMnio+ptkYTtqnj8kZk/mHh+gQAXt/cUAN+AVlrWjOD4lQ1qkEw2csskCxhCH8PinY0HPP5I8DYzHkfmUEQraW8ITnaI4oHUiNbeH0TOpnMHw5eKCXr052nmmbTHeiNNuqCPEeKQjWU4c3SJUNas4ZCeRVFgOHBOq4ru/dTqosxKcsvwSaZlJ4WVIhIE+uCZp5IKxdhOGJ/imPggmIM8Ewd69Zrwto369hILWEjOHE38lHS6TGO0weB+6uk25p7XNjwbfj/3abHeIlnyYFlNi2Zz6e0FtMuDGse5wIGBoqAF0fmnFHKZWr9qu9BW2mlAIw0ovze4/JR+zbYxVftNOCcdIhwEf6ZlriJ1BLCFL4MjTXbPZPQwbCTBl1RzriJgNaInMWzyWM3P7MTUeA6qcM3wtgx3uNj4FdWobRTo4aIBYGdhsiBhb2RB4QApLv4HpButsvshc2/logZXboQZ5yjx8BwVU2DllJQ4YFwicY4/RKLTNuCDnftsA/DUMsXWmI4GmZnnYLCezSkXbyoRfDjd5U3fot17ZtmcdjpPgnBVueTmOAJPeAFk/Y+wHeQNrUqhE9wGWtiUHu+1PY2h1SoaVcnBSio0DqGw+DiIvigkeIXidDNobSqtfSZUfVeMDWk4WvxAy0uNhb4hdg3tu+nWp1G1fce3C6BMAXDgIsWm881n9x9GKezvA681RTANIBsANJIzbIe6O5cs/mfhvGb35t7tMHAMbQx8dprDiAOoDvzAIMLznhcNJ7J7oyXqvDDqG8s1V6lod2T9viurDz6jXQIJB4HXirOy1pb7pBHqys1aZ90ixy48k1KmWn3pacxmUD0TOs89FeZskiSvPc1ghrLAGTnGeSPa9vcLAH6BBcxlptf4qGvtkkCBJ0lLYqeMYpsePyTVdmDScJubybx5oI3vveyYcgiOET+Y8ZSeJFvkgYtPJGxw1gocHimLkEwotmwjuUdZwAIM+X6JjKF5kQgjpEHL15py8nIKQU/BO2lBuQVRAAeaStmlzSQQsqgElpDtDBmFLOXNYLadnqUnFrgWngmZt5gjylxtlzha6s9m7lGG+islu3pCWWficO+489F7dHpDRN8cciCFnVWVe2jYWuBDhIPevN/y6w3FiDkbj43V+hvCm/wB17TOkhTOPoIeOV+1ro5hFPaGtaG/6bg2Ym7muuf5h5LyPZGag3g0sIEU3l05Oba3mW30hdV6V7t/EbFXpADE5hwz+83tN7rt+K5J7MNqDN40pMYw9g73MOH4gKUnldlNat+2OBsl8skts0CxtmQRN9Ss47c1cEuwmZ4yT8VtMIABkIGjLjodeamE6TXy1yXvd60w79hqt7RY4AfC/JehsHSDqxBYRGuIm/OZWowqvV3cx09lpm5tn46rfbfyxrTyWdLmizmQNMJBPLNWdm6T0nzi7HCb28MlMzclFjg4MuDOZ+INtU+07kpPIcaYBmYFpnQwp4vrP+0PeLXbuqhjwXVCxgi8hzxIA0sM1zr2YOp0dt62s7DhxUxY2e8ta3EYhoMuz1C6Bt/RGqHl1JrThIwtquOE8TDciDxRbJ0ErGmRXq7PiNgG0plsg4i7skOECCsW3t58NyTX+2uM3t9E1JjdAJ7vsm2TZzTbhLscACeECPipsFtJWmQ1qYIuoeog/T7FWmttfPl9JQMdHfOWdvBBC5+gsefq6kpUybX8EbHRM3M207tUQrEmwzBjXx5aoKxpHhlwQlocRexN+XcrL3O7u7NValBs4pwmcwgVWthGEEC+czI5cFCHuNy4BugGZ71M29zkPFRV9iDuI1vx07xy5IIKLn4u0QAfEK813oKm3ZHtLnVCCBkBmV6G79qDmhoAJi/LvQPhtcx5oadPEJGXipKlQa9rkMv1VSrvkuIaywGZy8kEzuyeaUoWQTzRvcB+iAXOTAlSCk5CYWgXWHiU6hxJKCSvsjXiHNByzXmVui9E6Ob3HjyK9sfBC36a/ZNjLv6Im8VBGkj5wqlToxWEgAG02PwvqtiWerp3s71e1Z6xgKu7qrM2OA4/qF6OxnCA7rHATdhJB8DktaKaY0wnY08T/ADE1gJquptDWk+8CTGp0GS5rudzHPFZmyE9sOFRojAZDpaPzFpImLAAldL3x0aNeoHjq22uHNMOOk4SJVan0Z2hp/wBak0BpDcLG9mRqC3tXA1lcOXHtrTphZPlpAZAJEWyzSJhVd07I6nTDKjw6APdbhHMXJPjzVw1BPqF1ZCUw709RpuEwPJA50y+qemchlf165pNJz/RItHegJxA1iT+iIR4+EKMk6o3QBKBjVkkA/wBkGE2Ecb8VI1ufM6J2tPzj1ogBzDaR5IW2FxZHUdGWajbeyAYIPFSU38vujp1wCbefyUdWM5hAg2Tw+aCpTmxuPoiLCIg3PmmpuJJDgRHHX4oFs1NzXk4uz+7hHzUtWoDeEAdB0IGSIVfBBBUaYEHzmSoSOy5t2g3dhgd5yVs0S5ozz1Tk4ctdBdB51fYf2XV0yW8857yvFqUa1M3bPNpWqccQIGnK0qqyk7F2gQOI/VXY8/de3yYfnpzM6L2cUXKq1tlpEggXGq8fba76RD6jgGiwNyMidBnbVQaLEXjPyR0qAAyk81T3dvQPZMYTpOZ5hTu3gG/l/VUW2zwA5JlQ/wASqH8nxSQXHHwTBspJKAC+LafJOXEk39aJJIBwG6dueXckkgKNUicuaSSATe8oWOSSQShs5mEERPP7JJIBPFSmJFs+E5pJIGLYSvMccrpJIDhKo4WEeu9OkgbCCL5T8VG3tTpoPBJJAIEk/JO1unFJJBIbWKZ1QCTxEcdUkkDsiA6Jkx68kzwXHgEkkA1rDjCjp0nB0gAyLCfnNuCdJAmkki8EiSOHd5oGh1wSTfUzKSSBn7KzuI4JU2nFGnEZk6JkkDbRRGK48dULGNaOzJPA/qkkgoVtprYjAEaXTJJKj//Z"/>
          <p:cNvSpPr>
            <a:spLocks noChangeAspect="1" noChangeArrowheads="1"/>
          </p:cNvSpPr>
          <p:nvPr/>
        </p:nvSpPr>
        <p:spPr bwMode="auto">
          <a:xfrm>
            <a:off x="63500" y="-8429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itle 4"/>
          <p:cNvSpPr>
            <a:spLocks noGrp="1"/>
          </p:cNvSpPr>
          <p:nvPr>
            <p:ph type="title"/>
          </p:nvPr>
        </p:nvSpPr>
        <p:spPr>
          <a:xfrm>
            <a:off x="915449" y="470230"/>
            <a:ext cx="7051823" cy="1046064"/>
          </a:xfrm>
        </p:spPr>
        <p:txBody>
          <a:bodyPr/>
          <a:lstStyle/>
          <a:p>
            <a:pPr algn="ctr"/>
            <a:r>
              <a:rPr lang="en-US" dirty="0">
                <a:effectLst>
                  <a:outerShdw blurRad="38100" dist="38100" dir="2700000" algn="tl">
                    <a:srgbClr val="000000">
                      <a:alpha val="43137"/>
                    </a:srgbClr>
                  </a:outerShdw>
                </a:effectLst>
              </a:rPr>
              <a:t>Uniforms</a:t>
            </a:r>
          </a:p>
        </p:txBody>
      </p:sp>
    </p:spTree>
    <p:extLst>
      <p:ext uri="{BB962C8B-B14F-4D97-AF65-F5344CB8AC3E}">
        <p14:creationId xmlns:p14="http://schemas.microsoft.com/office/powerpoint/2010/main" val="34377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938" y="535086"/>
            <a:ext cx="7051823" cy="950814"/>
          </a:xfrm>
        </p:spPr>
        <p:txBody>
          <a:bodyPr/>
          <a:lstStyle/>
          <a:p>
            <a:pPr algn="ctr"/>
            <a:r>
              <a:rPr lang="en-US" dirty="0">
                <a:effectLst>
                  <a:outerShdw blurRad="38100" dist="38100" dir="2700000" algn="tl">
                    <a:srgbClr val="000000">
                      <a:alpha val="43137"/>
                    </a:srgbClr>
                  </a:outerShdw>
                </a:effectLst>
              </a:rPr>
              <a:t>Equipment</a:t>
            </a:r>
          </a:p>
        </p:txBody>
      </p:sp>
      <p:sp>
        <p:nvSpPr>
          <p:cNvPr id="3" name="Content Placeholder 2"/>
          <p:cNvSpPr>
            <a:spLocks noGrp="1"/>
          </p:cNvSpPr>
          <p:nvPr>
            <p:ph idx="1"/>
          </p:nvPr>
        </p:nvSpPr>
        <p:spPr>
          <a:xfrm>
            <a:off x="466725" y="1581150"/>
            <a:ext cx="8241177" cy="5093970"/>
          </a:xfrm>
        </p:spPr>
        <p:txBody>
          <a:bodyPr>
            <a:normAutofit fontScale="85000" lnSpcReduction="20000"/>
          </a:bodyPr>
          <a:lstStyle/>
          <a:p>
            <a:pPr marL="342900" indent="-342900">
              <a:buFont typeface="Arial" pitchFamily="34" charset="0"/>
              <a:buChar char="•"/>
            </a:pPr>
            <a:r>
              <a:rPr lang="en-US" sz="2800" dirty="0"/>
              <a:t>All participants must provide their own snowshoes.</a:t>
            </a:r>
          </a:p>
          <a:p>
            <a:pPr marL="342900" indent="-342900">
              <a:buFont typeface="Arial" pitchFamily="34" charset="0"/>
              <a:buChar char="•"/>
            </a:pPr>
            <a:r>
              <a:rPr lang="en-US" sz="2800" dirty="0"/>
              <a:t>SOMI recommends a Michigan or Alaskan-style snowshoe</a:t>
            </a:r>
          </a:p>
          <a:p>
            <a:pPr marL="342900" indent="-342900">
              <a:buFont typeface="Arial" pitchFamily="34" charset="0"/>
              <a:buChar char="•"/>
            </a:pPr>
            <a:r>
              <a:rPr lang="en-US" sz="2800" dirty="0"/>
              <a:t>Snowshoes should measure at least 7 inches by 20 inches.</a:t>
            </a:r>
          </a:p>
          <a:p>
            <a:pPr marL="387350" lvl="1" indent="-342900">
              <a:buFont typeface="Arial" pitchFamily="34" charset="0"/>
              <a:buChar char="•"/>
            </a:pPr>
            <a:r>
              <a:rPr lang="en-US" sz="2400" dirty="0"/>
              <a:t>It is not necessary for snowshoes to have a “tail” provided that the snowshoe meets these minimum size standards. Snowshoes may not be altered in any way.</a:t>
            </a:r>
          </a:p>
          <a:p>
            <a:pPr marL="342900" indent="-342900">
              <a:buFont typeface="Arial" pitchFamily="34" charset="0"/>
              <a:buChar char="•"/>
            </a:pPr>
            <a:r>
              <a:rPr lang="en-US" sz="2800" dirty="0"/>
              <a:t>Athletes must use the same snowshoes during time trials and finals competition. If an athlete is found to be wearing different snowshoes during finals competition, the athlete will be disqualified and given a participation ribbon only. </a:t>
            </a:r>
          </a:p>
          <a:p>
            <a:pPr marL="387350" lvl="1" indent="-342900">
              <a:buFont typeface="Arial" pitchFamily="34" charset="0"/>
              <a:buChar char="•"/>
            </a:pPr>
            <a:r>
              <a:rPr lang="en-US" sz="2400" dirty="0"/>
              <a:t>Snowshoes may not be altered in any way.</a:t>
            </a:r>
          </a:p>
        </p:txBody>
      </p:sp>
      <p:sp>
        <p:nvSpPr>
          <p:cNvPr id="4" name="AutoShape 4" descr="data:image/jpeg;base64,/9j/4AAQSkZJRgABAQAAAQABAAD/2wCEAAkGBhMSEBQTExQUFRUVFRYXFRgVGRQeGBsXGBQdHBQYFxgYHCYeGBskGRcWIC8gIycpLCwsGh4yNTAqNSYrLCoBCQoKDgwOGg8PGjUlHSQvLywsLDEsLC0qKiwvLCwsMC8sLyksLCwsLCwsLCwvLC8sLCwsLCwpKSwsLCksLC8sLP/AABEIAOEA4QMBIgACEQEDEQH/xAAcAAACAgMBAQAAAAAAAAAAAAAABQYHAQMEAgj/xABHEAACAQIDBAUGCwYGAgMBAAABAhEAAwQSIQUGMUETIlFhcQcygZGh0hQWNEJSVHJzk7GzI2KSwdHwFTNDgqKyJFPC4fEX/8QAGgEBAAMBAQEAAAAAAAAAAAAAAAEDBAIFBv/EADARAAICAQMCAggHAQEAAAAAAAABAgMRBCExElEiQQUTFDJxoeHwI2GBkbHB0fFC/9oADAMBAAIRAxEAPwC0dgbAwxwmHJw9gk2bRJNu3x6MTyrv+LmF+r2Pwrfu0bufI8P9xa/TFMaAXfFzC/V7H4Vv3aPi5hfq9j8K37tMaKAXfFzC/V7H4Vv3aPi5hfq9j8K37tMaKAXfFzC/V7H4Vv3aPi5hfq9j8K37tMaKAXfFzC/V7H4Vv3aPi5hfq9j8K37tMaKAXfFzC/V7H4Vv3aPi5hfq9j8K37tMaKAXfFzC/V7H4Vv3aPi5hfq9j8K37tMaKAXfFzC/V7H4Vv3aPi5hfq9j8K37tMaKAXfFzC/V7H4Vv3aPi5hfq9j8K37tMaKAXfFzC/V7H4Vv3aPi5hfq9j8K37tMaKAXfFzC/V7H4Vv3aPi5hfq9j8K37tMaKAXfFzC/V7H4Vv3aPi5hfq9j8K37tMaKAXfFzC/V7H4Vv3aPi5hfq9j8K37tMaKAXfFzC/V7H4Vv3aDu7hfq9j8K37tMawaA+d/gdv8A9dv+Bf6UVuooC8t3PkeH+4tfpimNLt3PkeH+4tfpimNAFFFFAFFFFAFFFFAFFFFAFFFFAFFFFAFFFeXuACSQB30B6orivbTUCRr3nRfWf5TUa25vzYtqwe4CIIK2/aM5/lFVSujEtjVKRJsdte1a89wD9ESWPgqyT6qW2d7Ec9VWy/SaAPVqY76pTaHlJtC8Usk2rJ1IRjxHEBjqA2mnLUjjXvcTygBsS2HbN0dxi1tjJyOeKkn5rHnyPiayTs1DXUlhI3Rp0ySTeW/l9f3Lcxu/NpP9S36Ax9sioTd8tD4a+bThMSgghwMj6iSDEqSOHAUj3u8m3TYg3kusiP5yDgr8yuuinjHIzULw27am3eHTotyw+UW20ZwDBK988qvobmurJkvioPpwfR+6e/OG2gpNliGXzkcAMNOWpDDvFSGvlfdrb5tP0HROSXJUpJYtw6oGs6aAa1a27XlLcABz06DQyQLq9xnzvBoPfXTu6ZYksLuQqeqOYvP5FpUVxbL2xaxCZrTT2jgynsZTqK7auTzuilrGzCsGs1g1JB8+0UUUBeW7nyPD/cWv0xTGl27nyPD/AHFr9MUxoAooooAooooAooooAoorXevqilmIUDiWIAHiTQGyiovtTyjYO0Dlc3iOVoSv8ZIT21BdueWR2BFora+x13/iYZR/CfGgLcxWLS2pa46oo4sxAHrNRfaflMwtsHo810jmBlT+N4kfZBqjdp743brZiWY8muMXb0ZtB6KVNeu3WAJZ2PAaknwHOgLM235YrrSLbLbHZaEn03HH5KKjeA8pF+zda7q0qc2aXY6SDLHiD+Zr3sLyT4/EQWt9An0r0r/w872Ad9Z2vszY2ES4rY65fxCRpYRShYz1R80xGpziNOelQ0msEp4eRZtDf3H4xotq0HgW/pwrVh9x8ViDmxDtHZNSrdfbPSoHXBuLR0FyyrOAR/7AqyoPaNRzXmWm9129h7dro3QdOSLbgZgeoW0LRBgcCtVqEIcI7lOUuWRb/wDn+HtIXuZVVRqzHSkOzsRh7V49Crux0GbKi693WZh45asnBbu4e5hA19WvO6BnZ2JeQOsEMjLBmANO2oMmz7eFxi3LRR8hRlYAkHSYIbSe0DTjXNdyszjyLLqHVjPmTrdneUXrJS9AddGB4FfmmT3aeIri2/u7eRLdzChmDEreLBdLh8yFIzHMsdo4DnFcOytqraxIxHR9XOzOi66POYoD9EkMB+7Vi2tvugFwAso65GnXUgkZdWOk5gdOECZJrOq1TNtvZ8I0u13QSit1y/vv/JVGK3Iv/BjiTaVFUnMCyrIHzkQ8IOkA+A0pha2gpS2NoITnU9FibXylAIA6T/3Lw86T41buNwlraOFKqQM0HVVaGHmmD+Y5Gq0xmyEvqMN0dwYu27IXlchJbRDJkjgQdI1OorW+z4MK7rkXYLen4HiVU30aRNq/b811nVXQ6o08UbxHI1a26G/djHl0Qxdt+cp4MOGe3OpSdNdRpPEE/O21MFkugOOjZWyuzKZSD1pA1ga8KabE6S1ibZsXVN5boFt0PVLEwOMSrDiDxB1qIVqvLT2Op2OeMrc+m6wa5NlYw3LSs0B4hwOAcDrATrE8O0EHnXWasTzuitrB8+0UUVJBeW7nyPD/AHFr9MUxpdu58jw/3Fr9MUxoAooooAoorg2tt2xhUz37ioDwk6t3Ko1Y+AoDvrViMUqCWYAd/M9gHM+FVttDywjpkVEFu0WAZ7mtzKdJVAYWJB1J4cBWnH76Ncdkwy5nA61x2Xqjtd2IS0vHs7hVNlnTsluW119W7exNdpb0LbGpCDtfVj4Wxr648Kgm9HlRwyqytFzkRdgj8MaevWkGIfpGME4y6eJVnXCKe+4IuYg9y5F7zXGNwBdbPiXDHkqKqIo7FRQAo/szVarnP33gsc64e6skOu7Ra+MwZiJIE93Cmuwdw8bjBNqy2T6b9VPHM3H/AGzTjH7sWsI4u2wMgRndG4HIQR6dQI55vCo7tTf3auOttae+wtPoUVUVSOzqqDGnAk1qMxLcVuZs/Z1sXdpYvpGzAdBhSpeSJ1JOaNNTC+OtcuJ8rFqwyJsbBpbAE3HvoDcYdk5yQveWnw5wvCbq82PjTP8AwMhVW3baXGbQS2Rdc2VZYLwMmOAqAc21drbQx11rl+88kFYVoQK3FQqnKFOkjnGs1jBbpgatrUjwGDVUAGvj7TXXwqQS3yP2RZN6yNA4S6o716rx6GT1Vs8q+HN25hLaxna8FtzxztacW28FuFCfEUo3Y2n0N9H+iYb7LaN7J9VS3eW5h0xIxbtrhrJ4kZA1yMjdzFYE9jCqrIOTi15PPya/s6i8ZFuzLa2A1p9LiXGW7lBhtcyZQZJU22RhAPFgQOIgeOwYW7cVeCu4USNBmMDTsGnop7jdp3MXZe4ztbv2gFuGyzILthm/ZsQp4qxyyOTrrSgYC4LedUYonnFQxCiJliBp6a5jiMt2t+O5fLM4ZSbxy/JeRrsaVLdzscWVrB1a3qn3Z8eSmR3CKhZu6002VtU4e4t4QYlXBnzH86CAYYZQw0Oq0vqVkcM5otdUsotPc/BPae8p0WBkE8pPL90yPVW7DbHtvimxKsWmRqQRmHVJEDkAV/8AylqY5ktmSoBUqCDABaIcsirABy+aF09dSnZ+GCIqD5oA79OJPeeNKZqa23wLoSg8tYyVV5Zt2wht4tR55Fq73sFm238KlT4LUD2GbKK8rlYZbtpwGJt3bZ6okTlRwWQ8pKHlVseWzaKLgktEjPdvKVHPKgJZvCSo/wB1Uou07tgl7Z4qVccQykQQQdDxq5rKwUJ4eS+d2977DNaJuorXgEdGMHpAOode3VdO1eypua+W9n3Xxdt+hR3KLLQsBSNRqTE6cta+mtmYvpbFq59O2j/xKD/OuIJR8KZ3NuT6mih6KKKsOC8t3PkeH+4tfpimNLt3PkeH+4tfpimNAFasRiFRSzsFA5kwK4ts7aXDqJ6ztoiTx7STyUczUB2lvO9y6EtK1++fNCiQv2F4KBzdj4mqLLlDZbsurpc93siW7V3qCDQ5B9Jh1j9i3x9LR4GqP332svwkm1cdi416Vs1yRxEngvMDlr3VPcbu10Vo4jH3GuE+bh7LEZ25I13zj35coAkyeddvuF0tx7zsLbOxYLaACpJ0VR2DQVFcbG+qT/Q6sdaXTFfqRpyzHUnWphutuHZKreunOW1APIzznnTrdzaT7OW4vwdb2fL1lHGJEMACcpnVOH73IdWwSRaykFTJaIMAHgJ4TzgExNaDONLNtVEKAAOyvZNaxWc1AKt5cNntgd5U+BE/moqL4XBhBEVMtqD9ke4qfbH86jFxIY+NAcOLZicq6AjU5RGvEAnnHLvp5urtZsGzvbCkuqq2cMZCmV6ysDoe+OVK714KpYgmOMamK4xvPhDp0vrV/dqAOHeWZubMWMAASxJMAcNSdK8Ma6MXvLs18LaS0Et3ly5nzATp18xLS+Y6gECPz4rWKRj1XVvskH8jQG+xegzW7aOCW9lRj0du8xW/cWJEsrIzBjlMFS0nvrlNs8Y7514DiZryNsWCjoXFzQqVt9ZjmGsfN045pgRx0igJJujuN0N5cmMS9h4dXWEzZXQhlVldhGqt3EAiKebF2p0bHDZYuYfMjoAuV5PVu5i0lHkHgSsldZqoF3Rxk2TZtqgtwys7KCXLZukKkSNAkacFXjOs1YYhzbu3Ws28SgAL2QcrEHQskKNV6rAaHKDpyrnBtZjyXV2Y8MvdyG0931Ryo6S47EdFbt22YkHzszeasHQcSeyu3a2x72F2birmI6KyhtxbtqQ9xrrMot57vKDrlXiROgGunFbYvdOl1LmQp5qicvCGlZ6wOsg/ymtG822nxdsC+UY28zIMiQGZSpMEQdDzn11FSn0/icnV/q+r8N7DbcnbCYvA5TD5C1p54EAdX/iQPRUqxW+tjBYVczPda3bRSABmLBQOux6oJPideFVVuFtnE27lxby3mslB0bMCEBDaBNAokFuHGKmmK2WmKVw1y2tt1AaTrrwIA56Az2isdc41XyjnZm22qdunjZjj7/whe+gxd6/8IxK5ekA6MAgqqDgq698ntJJ50n2fsI4hsuqoNXaAYHKASASe8gVJts7v4exhWC3sRfe2pYM5GQRxAWIAPDt4a8q8bjbk4rEX0ukMttW1YyFy8wPpT2CtsbFNPoPPdfQ11nfufur0X7CzmbpGJZj2H0chzq6rFgIiqBAUAADsGlcmytjW7Cwo15tzP9B3V3moqrcct8sm2xSwlwj59oooq4pLy3c+R4f7i1+mK7cTfVEZ2MKoJJ7gNa4t3PkeH+4tfpio/wCUba2SylkGDdaW+yvL0tHqNV2T6IuRZVW7JKKIjtfbF3E34QTdvtktrOirrAnkAJZj3Gprs3ZuH2bhizHXQ3bhHXuPy08fNXgB6TVY7C3haziXvLa6UqtxFHW6qoue+4j91YnuI1mvW2t7cRtG8gsWWcH/ACrYOgEdZjymOLEgAaeOfTJPMnya9XGUMLyG21NrPirvSPpGiKOCr2d57Tz9ArSFpXszabdJcsX7TWb1qMyN2HgQfV26EQaYHFCthgPYTWuhOFcy3JrptmgPeavU1gAa6jTjzPp7K1vcoDYyggg6gggg8weNRzamG6M6yRxVgCSRzBC6krzgajWONOmxArg2nfzIQCAeIPYRwI76ASXLedBEMrcCpBVvBhof5c6SbU2FZVQHK2pkjN1Z7Y5n0Cs4m4TfCf5BY9d1LC2Z+e2QZvE6x6zUwwe4OzrQFzGbRVtSSloqzMOUMjO8H+4qAV1f2Th8sBmY6Qy6L/FcifACpBulunjbmZcJZfLxYsoAJ5EvdyrPcoPpqanefZuHYNgcASwIi5cbLMeOdzOkzE1o2j5QdoYjQXBZXssrB/jaW9RFCTzh/JM5D3doYm3hxIDZoYGBI1YrbIHcp14V0fB9iYZQAL2MuLzA6kzyVstseIB7ai+JcZs965Ldtxyze0k1x3NvWl8xWf2D20wQNNobevZrt0KYu3JCiTkHBFHMgDKvDkK7NnbE2jiNRYZF+lc6g9Ta+yo7hNt4primwsMrBlyKzNIOnKrbGHxN49YsB+8f/iulVWznHCgsltcYy3k8CPDbmKnyjErP0bQLH1n+lb8ZYwdm2WS1mceY108GJhSF7ZipJhd0p84k9w0Hs19tM7W6Vnqk20JXUEqpIPMgnWqHXdNeJ4NEbKa2mlkri8uIxBUAMwzTCiEAAPZoOQ486f7F3MuGS3VmNBBPr5e2p7Z2Yi8q61UDhUV6GEd5PP8ABov9J2WRcIrpX398Efw25OH6puILkEEBySJHAlfNMd40qQIgAgCBWZoBraklsjy2292ZrBrNYNSQfPtFFFAXju8f/Dw/3Fr9MVUW/G2ziMU7KeqDkT7I0B9Jk+mrRwtl32XbW2QHbCoFJ7TaHqqq8Tgb2HJW5bKjvGh8GGh9defrZS2WNj3fQ8YKUpN78JHJsTEGxet3WJcqRmnmh0dfAqTSs487LxN9FcoLNxltPEhrVxc1oEEENNthx/lTu1hxc1DG0Qyz1QZHzl182QeMH+rnZu7uHxBb4c5vLACKocKuXRWLW3LSFEAEAAeyrS2tPD8/kW+k64Wb53iu3P8AwrHE7w3MRiGvkmWABYgAkAAABRoqgAACmuE2l2mrBveSTZ1z/Jv3bZ7BctuPU65vbSjGeR4r/l4613C6mX2q5/KvUyj57DFmD2mCY4/3oPXXXh9otddES8ltTcC3LgQHIsEkjMNeHHlxpde3Fx1nNkFu6dMrWnkSGnXOFjh4Vwf4ficLIvrbtG5JUZ04QQx87Q61ZBxfmjmSkvIkWLxDYe+UTEdNa6POSyozo2YgrKqM3I8OfdS195mZ8ileEyU7BrpEzShsemmZ7TEADzgTAJ7G76Y7C2BhcQDed7jHMQUUoFWPNggzGWOfbXcpRgssiMXJ4R5u7buHNDL1ROqAHnoAR2A1x39qXZALIJIVeoJJIHYOUgTUsXZGFSCMPmgrHSXBHVBgRm4amuyxiyv+TYw6kElSiqzAnsM/nNUe0R8lku9RLzIbg9gY526VrQFpEd3Z0QCAGkAMJJlSdByr011VElk5SEthjJEwYGmkVMr1rGXUyxm0YDpGABzAjrAEyOsaWbK8mTqc1whmmZXTXxzGfUKsrbknlYKppR4eSMNtZ8oKIsEMczIIGWe7nFbcPgcfiJCAGCoIVAqjMY84qAdeMVZOz9ylt6raScuWTBPGSZYnWafW9nXAZyqDIJIjUjt1q3HwOCr9n+TW+5/aPbXQkxazNoeUqJ48pqQbP8n9pWggNAkl0EaCT1IH5VNlwTTPRp6z71bRbuZi2UGRBB4Rppoe4UwgcGB2KUACdGFhSMqKBq2UCI0pklm4IhhxI8yOAkmCJI8K5Lu1sh1a2II5iBlmBx048+dJsZvsEWLcXCAwBJGXrdpmSNOVcKUZcNEtNcknN+4BJcAcNUMz2RE8K5L29Fm0yi7ibQzEgL87Tjw4ceelVntLbuOxP7MDPmMi3b8IMBWzER2kiom1t0kOIZM65fnBjIOYco766aWCEX5e3yslcyPay/Sa4kegAyai+1vKTaSf2pc9iGB6hLH0xVQfB+6vXRVhdTlzI1KxR4iSTb/lAv3xlT9knPLOZh+8x4DuHHnSnY+/GIwz9W4yidcpgeJXzT6RW3dnZlu7jLFq75j3ArAEiZBgTxEmBNSHf3yX2rYe5gy5CAtesFpbIILG05E5gpByme4mIqxdFaxwVtuTyy293tpNctKXuJcJ4Oi5QdBIIkw0z4iKbmqt2FtfB4Q2mw+JVsHfAGW46m5auAcHE5hz48DPdVk4HHpdQNbdXHapB5//AFXFUpbxlyjuyMVvHgoaiiiriovLd0f+Hh/uLX6YrOL2WrzpxrG7nyPD/cWv0xTGgIXjdybckoCh/c0H8PD2UkxG7F5DK5X9at/T8qs4rWt8ODyqienrlyi+Oosj5lYZ8SuhW76lYfzr0uPxPJbo/wBij2kCrGbZqnlXkbKXsFVeyR7ss9rl2RXjW8U/K4ftOo/6zUe3g8nmKxl1WJtoFWJLXGJlpOmUfnV0Ls9Ryr2MIvZVsKIQeVyVzvlNYZSmD8iv075/2WwPazH8qlGw/Jnaw85TdbNE5n004GFA11NWMLA7K9BBVzSezKU2t0RjD7pWx8xfUD+dMrOw1HKm1YuXQoJYgAcSTA9ZoklwG2+Tmt7PUVm9ft2/OYD++ylWL3ywwJS3cFx4J6klQAJJZx1Rw7ag2N8pBkm3bXPrDv1j4gaKv/Ks98rk1GqK35b4X6ctv7Z1FR/9Fh3trkBmRCUUEl2BAgcYBgxFVntTyp4wXIRVRWJy5lMQOGY6mTSXH71Yi+CLtxz3Fhl/hUBfZS3/ABHUKqCTpIAiYriFNkZOUpt58tkl8Pq2ddUcYwSa15R8YVl7wRvoqqHn4H1cq5n30xTkjpnbNJAdUKT9kgx/fdSq7cKkoSJHHvP9NeFe8EyqFuGMvH+vtFXyUunuTDpct3g7ruPZj11II4w7ETzjN5o1mKLll8soCxPmgwMx7AeBPdx7qabEGCxWfPch2lAoYqR1YDKR87SR4cDXDs3BNgyyZzfstmJLEsHUkduqnQmOR1Eg69RkkksfQh1tuWHx8xZsvaONGIQYe3cS42ZYBAblIIMleR6y8pHCrIt+TCzcXPde50rDM8lW651aSR1teelbdhY2yH6RcrHLAYnrAMJytzJgDrHlz5B5h9uTcykaaQwIjUTrrWazXU1z9XJ78fAhVSkspEHvbkYfDXAMTZNy2x0uW3uLHioaJ5xx7J4V34/yRYW6maxcuWyRKkkOh7ND1vUame2LVtrLi4yqsecxACn5pk99QjcvelmtlE1FtjMxlUE6DNx5EirdRfCiDslwjmEHJ4RWu2Nj3sHiDbudV0IZSOB1lXU8xI9ndVn7r7yWMcbZd+jvp56cC+urIZ1WRMcpYEazSzyvFLmGs4hYzLc6JuHB0ZgD4FNPE1U3ws+nlUxdd8FJbrlB5g8Gd4sCtnaGIS1GRL7hI5DNIHomPRV1+S3F5rSg8cjj0Ld0/wC5qqN3d0ruIHTE5LXSBMxGrHUvkHPKo1PCSB21e26ew7Ni2vRqQQuWSzEnMQzTOk+bwFd+sXV0eZPQ+nq8inaxWYrFdnBee7nyPD/cWv0xTGl27nyPD/cWv0xTGgCiiigCiiigCilu1N48NhyBeuojHgpMt4kCSB3nSlO1t97NpcxdFESDIJI7RGg9Zqqy2Na8R3CuU3iJJ2YASTApBvBvpZwgXNmctOXLEaRMsSBzHCarna3lMe4YsLI+m+v8IPH0ACotjsZdvtmuuzntPIdgHIVzCc5vOML8+TqcIx88smO2PLHcJIthbY7hmaO3M0D/AI1DNq743L5l3Z+wOS0eg6D0AVnZO7C4nEJaa6tkNMu/AQJAiRJPLUePKt+L2Oli69pGS4qmBcTg3ePXHE8ONXlQw3GxZd7jODACqZnRTOcj2e2teydysTib120r21NnzpMTrAjQnl2aSKebP3hVksWOhtWwilc68WMR1tOcSeOvZXLvBgiR0q+cigXB22x5r+gDK3cAe2syu/GdT7ZX59yzo8HUv1E9rZ6K0Os5TBBPGDqJExw4iu7eO5hXZThbRsgCGBMjNyI1OX++FI/8QjjSnaO2j5q61pKyVYK8lq8PhVkPk0IaR4EiYPcDI1qQ704i3fWFC2giQLl1YCliMoZI0SSBETqYis7jra2ps1EuyL1gi2WWM65dbLTzBWNDoSrc68b7dMWTDYl9XUsl2yjEMFJH7Vcuh6x0BPHiONQ+NiULNoYVAUuhDbOY27yT1UuIAAuTgsFWEjQggxqDUg2fiDctFV1YA5VLEAkKYBPESNJ754kQq1S3bGIglwti8wBExAw17XgxEWzx1Fs9tcuExLWrptsGVlMqSIzKGjOhMgidO6deVSQP7StbxMsxIZWaIOpABLFfmtqDoY0BHGKjbbfuLtbqkqLxREzElAt4rBK5gGOdjw7PRUh2xjgLTXpAC5MpE5lMw5H7pVtUMxI10IHBu7t2y79NfwqF0ZjadjmKgSQRIlYOaCJOuhHCvE1GknKxzcerK6X/AE8ffma4WpQ6SYeUJidlZ51D4cn8RQfzqAYLanwTAXbqecUdwQOL5EVQ3dPOZ07zUj2ptl/8DxDXMhlgtvKWzFjdDEFToNOsMpiOyoX5Prlu22OxV9nFm1ZUtOpZ2uTaUBufnAd7Vp1WmlbSoPdrG3fH+nFdijLJ5382tfFmxhr621cKl5ijMSZQqouKwGVhLzBM8aje7+ynxWJt2E0Nxgs8lXi7eAUMfRSva+3LmLxFy8/nOeXACIVR3AACph5N4Vr108EthO8m43mjxCGe6auoj7Np0pLdc44y/qznHrbMdyw8fdtg2cNh1i3bAt2VHEiRmc9pY8+ep51YGz8L0dtV5jj4njUa3M2CQfhV4dd/MH0R2+rh3eNS41Ong97Jcs7vktoR4R8+0UUVrMxeW7nyPD/cWv0xTGl27nyPD/cWv0xTGgCiufGY5bY6x1PADiT3ColvRvquHSbjZJ0VF84nsniT4e2qbLow+JbXVKfBKNobVS0rHzmUE5FjMYEx2DxMVUW8flZxFyRb/Yp2IZc+NwjT/aB40s3k2vj7tqSPgll9FD6XXHPLbHWA7WaBUZGDzGpqlOW8lgWRjHZPJi5tR3Y6nUye095PEnxrdZszxE1INmbK2euDum90vwrrdEVzZRp1OHViZnNr2cqW2rY5VaVAtutyrWctAagA15za0O2laS1ANdnYFrh0IAGsyJ5xA8QROg0p0HcXV7dIMakRJkTxiZHdUZ2btAIyyYMEGLjIZ4P1s2gYZXE6A9IADEU+/wARssy9Ji0XKRlIuIwUZusAGbO7RrnYk9wGlZ7Iyk/Ct8PD7FkWlzx2Fe9+7rCb1pHIY9cKpKg82BHASNRGhPoEOAUAyNauRd7MGhyriUYCACJ18QBoa3X8Pg8Tqy2Lh7erm/iUz7a8F+mNRp5dOppeO6+u3zNT00Z71yKo3B3uGzscGcnoLsW73HqiZR455TJ+yWr6QtsGGh0Ouh0PYdOIqssV5PtntqUI8LjfzJrpwWLFhUtW77JZtwqh3XQA6DM06chJ7hWqv05Rb7kZfsv9ENDOWd1hEs3i2JYv2nt3csOpWTxEjQ8QTB1ju5V89bXwmNs4lrb3HLqxGhcyORB4sCIIPORV4Yi4mQtJLEEhs0+HcZ7qUjbGGtobmMsqotiRehSAJ83ODmzakBYkzw41dovSS1MmsYXx3+G6XyOLNK4x6luQTEYrLh+ja7cctDftDGgE+aQCCCzA8RXrYd45lLcBBgzy0I7pHhXcjYbamKutYLJaVAEnKFN0cS1skkCI00mCeMCo5tLEXMIblt0BcqQjKwygkRnB+cIJ7DMTXpRti5OKe5VOmcYqTWzNu3d4Dcti2uW1ZUlktIwJ6xnRQSZ185407YisbIGGusbWLu3VwwTMAjBc10QAWlTBCM8SOUSJgxzCYaewD+9KaHZ7OhyqWETKAkAd5XQVbsirGSP9AouOEJKZ2yMwglAxylgOBywT2VaHkW2IcTeuuynoLeQiZhmBbTv0M+HjUY3R3Fv46/0KKURY6V2BGUfzJ5Dn4V9H7C2HawlhLFlcqIPSTzYnmTXMoqSwyU3F5R3gRQazWDUnJ8+0UUUBeW7nyPD/AHFr9MVt2ptJbFsu2p4Ko4sx4KP70EnlXNsO8EwNhmICrh7RJPAAWhJqGbd20brm40hRpaXnrz+03sGlZtReqltyzZpNLLUS/JfeBji9oXAZgXMTd0VfmqB2/Rtrz7T2k0i2m9jZ/wC2un4RjXEqW5d6j/Stju6zRx7OK5tjEpauXranpVQu4vQeog8xMvnRBbWJgyZIqI2dn4rH4iLYN264LszMAIEaknQDUAAdwFcaVKS6vM71kJVSUDRj9pvfum5dbMzc+Q7AByA7K82mFa8bsu7YutaurldDDDjBiRBGhEEGe8V6RTWwwHar17wzCCpiQYEyZEaHLPD0HlXLbNbLd7K+YkgEENEzHERHeB6qA6LhmCCDOhiIzDjAgRpHED+deSax8KBHzj3sW4zOgLGBGkRWGNAYc1z3K3mtTKaA52rCtFON3MJhnvxi3a3aysZXTraZQTBgRPpjtrh2hatrduC0xa0HIts2hKToSO2O4eigNUmAdYPPWDHGKY7vbHOLxC2VZFJBMvw6omAOJPd49lb8ZvhcuYJMGVt9GmWCAc0KZXjoD2nn6TKSdJiPGoAz2pgfg957LlWKGCUMg6A6HwPA6g6V1Y7amBOAW2Ld0YpYl5JU9bWZaIy8AF07e2K4jaNtNM4PKF4DxPAVxNtMEwiM32hpM9g4c+2pA92Xtu9ab9merzRpK+Mcj3itu3MFitoZSLLOq+YqA5BPnHM2hOnEnuFatzdn4m7ikLLFpZYjJ1SQOqD26xp3Vaq7OvPxLH2D1Csli6Z5hDL7mquWYdMpYXYqzZm4OLwxa+GtWyok2y8m4o1KEAQDHA9tPsVgUvKk21YqQ6hhPWjg08RyIqwsLuqTx/L+tNcJuoimSNaos01tslNtJm2jW10wdeG0QLYmzizIyWLJXis2rZAzDiojQ99TnA7sloa+xMcEGi+oU8w+BRPNAroq6nSRrXieTLqNW7ZZilH4Hi1ZVQAoAA4AV7oorYYgrBrNYNAfPtFFFAW1ewJu7Mw6qdeisNrwMWxofz8QKht6wyNDgyOE8R9lufpqyd31nB4f7i1+mK07T2EtwGRWPUaVW+JPc9LR690eCSzH5le/CinXys4WC2UEkLMEso1y9vGotszC30vN8D6Rgmc23tEE9CWgcCe0LHdVl29m/BydJBPnfOHYJ7KxhrSW3Z7aorXCC5CjrEcC0az36jjpWahy07xPhl+qnXqVmK44+v2iqcbhrodmurdDEksbgeSeZJYa1zJV6W9qCIKn/aVI/MH2VwY/AYS55+HRj2lEB/ikH216Hrq+55Xqp9in1ptu+mFN9fhZbooacubjHVnL1o48NeHKpNtHdTCNOQG0eR6WR6VIfTwIquMdj1tXGttJZGKmOEg8j2c6mFkZvEWRKuUd2hptPoBfufBy3Q5v2efjEc514zx1iJrXaWSAASTwABJJ7gONIztwfNtk+NTHcFi63LrWkJBCKWJEaS8CdZlaW2KuPUxXDrl0nKNkXz/o3PSpH/aK2jd7EEaWmPcChPqDH2xUzBuchaX7CCfXFZbZ91+L3G7gYFZPabJe7A0+zwXvSK02qTh2i8DbaJAYax4jT20iu7wLPURnPqFW7tHyeLiUCuMsMGDAS3AyJPbNdmy/JRhrcShf7Zn2CB7K11uTjmSwzNNRT8LyilbF7FXWhFyzwCgE/wDUmneB8neNvmXDAHncJHPXq8f+NX3gt2bdsQqqo7FAA9Qpla2ao5VYcFO7J8jY0N157kHsBblPYoqZbL8m+GtQRaBI5tJ/PSpwtoDlXugFWG2GigaCu+3hVHKt1FAYArNFFAFFFFAFFFFAFYNZrBoD59ooooC8t3PkeH+4tfpimNLt3PkeH+4tfpimNAaL+EDcRSbF7AHFdPCpBRUOKksMlNrdEMvbFcd9c52I5+aPbU5KCsdEOyqPZquxd7RZ3IUm77dgHopfifJhZu3WuuGLNEwQBoI5DsFWNkHZWYqyFUIbxRxKyU/eZBcN5NMMv+kp8ZP5mneC3Vt2xCoqjsAAHsqQRRVhWLk2Oo5CuhMAo5V00UB4WyByr0BWaKAKKKKAKKKKAKKKKAKKKKAKKKKAKKKKAKwazWDQHz7RRRQF5bufI8P9xa/TFMaXbu/I8P8AcWv0xTCaAzRWJomgM0ViaJoDNFYmiaAzRWJomgM0ViaJoDNFYmiaAzRWJomgM0ViaJoDNFYmiaAzRWJomgM0ViaJoDNFYmiaAzWDRNBNAfPtFZynsNFAc+B/y0+wv/Wt9FFAFFFFAFFFFAFFFFAFFFFAFFFFAFFFFAFFFFAFFFFAFFFFAFFFFAFFFFAFFFFAFFFFAQqiiigP/9k="/>
          <p:cNvSpPr>
            <a:spLocks noChangeAspect="1" noChangeArrowheads="1"/>
          </p:cNvSpPr>
          <p:nvPr/>
        </p:nvSpPr>
        <p:spPr bwMode="auto">
          <a:xfrm>
            <a:off x="63500" y="-10414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6473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969" y="466725"/>
            <a:ext cx="7118479" cy="1076325"/>
          </a:xfrm>
        </p:spPr>
        <p:txBody>
          <a:bodyPr/>
          <a:lstStyle/>
          <a:p>
            <a:pPr algn="ctr"/>
            <a:r>
              <a:rPr lang="en-US" dirty="0">
                <a:effectLst>
                  <a:outerShdw blurRad="38100" dist="38100" dir="2700000" algn="tl">
                    <a:srgbClr val="000000">
                      <a:alpha val="43137"/>
                    </a:srgbClr>
                  </a:outerShdw>
                </a:effectLst>
              </a:rPr>
              <a:t>Competition</a:t>
            </a:r>
          </a:p>
        </p:txBody>
      </p:sp>
      <p:sp>
        <p:nvSpPr>
          <p:cNvPr id="3" name="Content Placeholder 2"/>
          <p:cNvSpPr>
            <a:spLocks noGrp="1"/>
          </p:cNvSpPr>
          <p:nvPr>
            <p:ph idx="1"/>
          </p:nvPr>
        </p:nvSpPr>
        <p:spPr>
          <a:xfrm>
            <a:off x="476250" y="1543051"/>
            <a:ext cx="8181975" cy="5054698"/>
          </a:xfrm>
        </p:spPr>
        <p:txBody>
          <a:bodyPr>
            <a:normAutofit/>
          </a:bodyPr>
          <a:lstStyle/>
          <a:p>
            <a:pPr marL="342900" indent="-342900">
              <a:buFont typeface="Arial" pitchFamily="34" charset="0"/>
              <a:buChar char="•"/>
            </a:pPr>
            <a:r>
              <a:rPr lang="en-US" sz="2400" dirty="0"/>
              <a:t>Only the officials and the athletes competing in the race are allowed on the course. </a:t>
            </a:r>
          </a:p>
          <a:p>
            <a:pPr marL="342900" indent="-342900">
              <a:buFont typeface="Arial" pitchFamily="34" charset="0"/>
              <a:buChar char="•"/>
            </a:pPr>
            <a:r>
              <a:rPr lang="en-US" sz="2400" dirty="0"/>
              <a:t>Athletes begin with feet behind the start line. All snowshoe races will use the starting command, “5-4-3-2-1-Go!” At the same time as the verbal start command, a flag will be dropped to alert timers to the start and to accommodate hearing-impaired athletes. </a:t>
            </a:r>
          </a:p>
        </p:txBody>
      </p:sp>
    </p:spTree>
    <p:extLst>
      <p:ext uri="{BB962C8B-B14F-4D97-AF65-F5344CB8AC3E}">
        <p14:creationId xmlns:p14="http://schemas.microsoft.com/office/powerpoint/2010/main" val="19046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699" y="457200"/>
            <a:ext cx="7119022" cy="1143000"/>
          </a:xfrm>
        </p:spPr>
        <p:txBody>
          <a:bodyPr/>
          <a:lstStyle/>
          <a:p>
            <a:pPr algn="ctr"/>
            <a:r>
              <a:rPr lang="en-US" dirty="0">
                <a:effectLst>
                  <a:outerShdw blurRad="38100" dist="38100" dir="2700000" algn="tl">
                    <a:srgbClr val="000000">
                      <a:alpha val="43137"/>
                    </a:srgbClr>
                  </a:outerShdw>
                </a:effectLst>
              </a:rPr>
              <a:t>Competition</a:t>
            </a:r>
          </a:p>
        </p:txBody>
      </p:sp>
      <p:sp>
        <p:nvSpPr>
          <p:cNvPr id="3" name="Content Placeholder 2"/>
          <p:cNvSpPr>
            <a:spLocks noGrp="1"/>
          </p:cNvSpPr>
          <p:nvPr>
            <p:ph idx="1"/>
          </p:nvPr>
        </p:nvSpPr>
        <p:spPr>
          <a:xfrm>
            <a:off x="476250" y="1600199"/>
            <a:ext cx="8294253" cy="4800601"/>
          </a:xfrm>
        </p:spPr>
        <p:txBody>
          <a:bodyPr>
            <a:normAutofit/>
          </a:bodyPr>
          <a:lstStyle/>
          <a:p>
            <a:pPr marL="342900" indent="-342900">
              <a:buFont typeface="Arial" pitchFamily="34" charset="0"/>
              <a:buChar char="•"/>
            </a:pPr>
            <a:r>
              <a:rPr lang="en-US" sz="2400" dirty="0"/>
              <a:t>Any competitor starting before the start signal is given will be charged with a false start. </a:t>
            </a:r>
          </a:p>
          <a:p>
            <a:pPr marL="387350" lvl="1" indent="-342900">
              <a:buFont typeface="Arial" pitchFamily="34" charset="0"/>
              <a:buChar char="•"/>
            </a:pPr>
            <a:r>
              <a:rPr lang="en-US" sz="2000" dirty="0"/>
              <a:t>A false start occurs when a competitor significantly moves any body part before the start signal after coming to a still set position after the “Racers ready” command and before the starting signal. </a:t>
            </a:r>
          </a:p>
          <a:p>
            <a:pPr marL="387350" lvl="1" indent="-342900">
              <a:buFont typeface="Arial" pitchFamily="34" charset="0"/>
              <a:buChar char="•"/>
            </a:pPr>
            <a:r>
              <a:rPr lang="en-US" sz="2000" dirty="0"/>
              <a:t>An official should identify and notify the athlete that is charged with a false start. </a:t>
            </a:r>
          </a:p>
          <a:p>
            <a:pPr marL="387350" lvl="1" indent="-342900">
              <a:buFont typeface="Arial" pitchFamily="34" charset="0"/>
              <a:buChar char="•"/>
            </a:pPr>
            <a:r>
              <a:rPr lang="en-US" sz="2000" dirty="0"/>
              <a:t>Any competitor making two false starts in the same race will be disqualified from that race. </a:t>
            </a:r>
          </a:p>
          <a:p>
            <a:pPr marL="0" indent="0">
              <a:buNone/>
            </a:pPr>
            <a:endParaRPr lang="en-US" dirty="0"/>
          </a:p>
        </p:txBody>
      </p:sp>
    </p:spTree>
    <p:extLst>
      <p:ext uri="{BB962C8B-B14F-4D97-AF65-F5344CB8AC3E}">
        <p14:creationId xmlns:p14="http://schemas.microsoft.com/office/powerpoint/2010/main" val="409133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699" y="457200"/>
            <a:ext cx="7119022" cy="1143000"/>
          </a:xfrm>
        </p:spPr>
        <p:txBody>
          <a:bodyPr/>
          <a:lstStyle/>
          <a:p>
            <a:pPr algn="ctr"/>
            <a:r>
              <a:rPr lang="en-US" dirty="0">
                <a:effectLst>
                  <a:outerShdw blurRad="38100" dist="38100" dir="2700000" algn="tl">
                    <a:srgbClr val="000000">
                      <a:alpha val="43137"/>
                    </a:srgbClr>
                  </a:outerShdw>
                </a:effectLst>
              </a:rPr>
              <a:t>Competition</a:t>
            </a:r>
          </a:p>
        </p:txBody>
      </p:sp>
      <p:sp>
        <p:nvSpPr>
          <p:cNvPr id="3" name="Content Placeholder 2"/>
          <p:cNvSpPr>
            <a:spLocks noGrp="1"/>
          </p:cNvSpPr>
          <p:nvPr>
            <p:ph idx="1"/>
          </p:nvPr>
        </p:nvSpPr>
        <p:spPr>
          <a:xfrm>
            <a:off x="476250" y="1600199"/>
            <a:ext cx="8294253" cy="4800601"/>
          </a:xfrm>
        </p:spPr>
        <p:txBody>
          <a:bodyPr>
            <a:normAutofit lnSpcReduction="10000"/>
          </a:bodyPr>
          <a:lstStyle/>
          <a:p>
            <a:pPr marL="342900" indent="-342900">
              <a:buFont typeface="Arial" pitchFamily="34" charset="0"/>
              <a:buChar char="•"/>
            </a:pPr>
            <a:r>
              <a:rPr lang="en-US" sz="2400" dirty="0"/>
              <a:t>Athletes must stay within their assigned lanes. Athletes continue on snowshoes until crossing the finish line. Athletes must complete the entire distance of this course with both snowshoes on. </a:t>
            </a:r>
          </a:p>
          <a:p>
            <a:pPr marL="387350" lvl="1" indent="-342900">
              <a:buFont typeface="Arial" pitchFamily="34" charset="0"/>
              <a:buChar char="•"/>
            </a:pPr>
            <a:r>
              <a:rPr lang="en-US" sz="2000" dirty="0"/>
              <a:t>If one, or both, snowshoes come off, the athlete must stop, put the snowshoe back on (at the point where it came off), and then complete the course. </a:t>
            </a:r>
          </a:p>
          <a:p>
            <a:pPr marL="342900" indent="-342900">
              <a:buFont typeface="Arial" pitchFamily="34" charset="0"/>
              <a:buChar char="•"/>
            </a:pPr>
            <a:r>
              <a:rPr lang="en-US" sz="2400" dirty="0"/>
              <a:t>A competitor must have both snowshoes on his/her feet when crossing the finish line to be official. </a:t>
            </a:r>
          </a:p>
          <a:p>
            <a:pPr marL="342900" indent="-342900">
              <a:buFont typeface="Arial" pitchFamily="34" charset="0"/>
              <a:buChar char="•"/>
            </a:pPr>
            <a:r>
              <a:rPr lang="en-US" sz="2400" dirty="0"/>
              <a:t>Time is taken from the point that the competitor’s torso crosses the finish line. The finish referee is responsible for all such decisions. </a:t>
            </a:r>
          </a:p>
          <a:p>
            <a:pPr marL="0" indent="0">
              <a:buNone/>
            </a:pPr>
            <a:endParaRPr lang="en-US" dirty="0"/>
          </a:p>
        </p:txBody>
      </p:sp>
    </p:spTree>
    <p:extLst>
      <p:ext uri="{BB962C8B-B14F-4D97-AF65-F5344CB8AC3E}">
        <p14:creationId xmlns:p14="http://schemas.microsoft.com/office/powerpoint/2010/main" val="415445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5" y="1543051"/>
            <a:ext cx="8343900" cy="5314950"/>
          </a:xfrm>
        </p:spPr>
        <p:txBody>
          <a:bodyPr>
            <a:normAutofit/>
          </a:bodyPr>
          <a:lstStyle/>
          <a:p>
            <a:pPr marL="342900" indent="-342900">
              <a:buFont typeface="Arial" pitchFamily="34" charset="0"/>
              <a:buChar char="•"/>
            </a:pPr>
            <a:r>
              <a:rPr lang="en-US" sz="2400" dirty="0"/>
              <a:t>Pacing of competitors is not allowed.</a:t>
            </a:r>
          </a:p>
          <a:p>
            <a:pPr marL="342900" indent="-342900">
              <a:buFont typeface="Arial" pitchFamily="34" charset="0"/>
              <a:buChar char="•"/>
            </a:pPr>
            <a:r>
              <a:rPr lang="en-US" sz="2400" dirty="0"/>
              <a:t>A competitor may not progress forward unless they have both snowshoes attached to their feet. </a:t>
            </a:r>
          </a:p>
          <a:p>
            <a:pPr marL="342900" indent="-342900">
              <a:buFont typeface="Arial" pitchFamily="34" charset="0"/>
              <a:buChar char="•"/>
            </a:pPr>
            <a:r>
              <a:rPr lang="en-US" sz="2400" dirty="0"/>
              <a:t>Any competing athlete who jostles or obstructs another athlete, so as to impede his or her progress, shall be liable to disqualification from that event. </a:t>
            </a:r>
          </a:p>
          <a:p>
            <a:pPr marL="387350" lvl="1" indent="-342900">
              <a:buFont typeface="Arial" pitchFamily="34" charset="0"/>
              <a:buChar char="•"/>
            </a:pPr>
            <a:r>
              <a:rPr lang="en-US" sz="2000" dirty="0"/>
              <a:t>The action must be judged to be intentional and beyond incidental to result in disqualification. </a:t>
            </a:r>
          </a:p>
          <a:p>
            <a:pPr marL="387350" lvl="1" indent="-342900">
              <a:buFont typeface="Arial" pitchFamily="34" charset="0"/>
              <a:buChar char="•"/>
            </a:pPr>
            <a:r>
              <a:rPr lang="en-US" sz="2000" dirty="0"/>
              <a:t>The Referee shall have the authority to order the race to be re-held excluding any disqualified athlete.</a:t>
            </a:r>
          </a:p>
          <a:p>
            <a:pPr marL="0" indent="0">
              <a:buNone/>
            </a:pPr>
            <a:endParaRPr lang="en-US" sz="2300" dirty="0"/>
          </a:p>
        </p:txBody>
      </p:sp>
      <p:sp>
        <p:nvSpPr>
          <p:cNvPr id="4" name="Title 3"/>
          <p:cNvSpPr>
            <a:spLocks noGrp="1"/>
          </p:cNvSpPr>
          <p:nvPr>
            <p:ph type="title"/>
          </p:nvPr>
        </p:nvSpPr>
        <p:spPr>
          <a:xfrm>
            <a:off x="906463" y="496987"/>
            <a:ext cx="7051823" cy="1046064"/>
          </a:xfrm>
        </p:spPr>
        <p:txBody>
          <a:bodyPr/>
          <a:lstStyle/>
          <a:p>
            <a:pPr algn="ctr"/>
            <a:r>
              <a:rPr lang="en-US" dirty="0">
                <a:effectLst>
                  <a:outerShdw blurRad="38100" dist="38100" dir="2700000" algn="tl">
                    <a:srgbClr val="000000">
                      <a:alpha val="43137"/>
                    </a:srgbClr>
                  </a:outerShdw>
                </a:effectLst>
              </a:rPr>
              <a:t>Competition</a:t>
            </a:r>
          </a:p>
        </p:txBody>
      </p:sp>
    </p:spTree>
    <p:extLst>
      <p:ext uri="{BB962C8B-B14F-4D97-AF65-F5344CB8AC3E}">
        <p14:creationId xmlns:p14="http://schemas.microsoft.com/office/powerpoint/2010/main" val="128380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_AP_Presentation">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97d50b4-5445-4cbe-8b7c-19560245d71c">
      <Terms xmlns="http://schemas.microsoft.com/office/infopath/2007/PartnerControls"/>
    </lcf76f155ced4ddcb4097134ff3c332f>
    <TaxCatchAll xmlns="829f0623-7a72-4883-9e9d-537f6a93513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12673F7679C44F91F70AA5EA08EDEE" ma:contentTypeVersion="14" ma:contentTypeDescription="Create a new document." ma:contentTypeScope="" ma:versionID="84dfd12724c76a04736c65c8608f9eb6">
  <xsd:schema xmlns:xsd="http://www.w3.org/2001/XMLSchema" xmlns:xs="http://www.w3.org/2001/XMLSchema" xmlns:p="http://schemas.microsoft.com/office/2006/metadata/properties" xmlns:ns2="697d50b4-5445-4cbe-8b7c-19560245d71c" xmlns:ns3="829f0623-7a72-4883-9e9d-537f6a935139" targetNamespace="http://schemas.microsoft.com/office/2006/metadata/properties" ma:root="true" ma:fieldsID="d9e1e4c240ef67a4a93777f1eaceb76b" ns2:_="" ns3:_="">
    <xsd:import namespace="697d50b4-5445-4cbe-8b7c-19560245d71c"/>
    <xsd:import namespace="829f0623-7a72-4883-9e9d-537f6a93513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7d50b4-5445-4cbe-8b7c-19560245d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fe8fc15-8a5d-49d8-ae6d-2f66576a867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9f0623-7a72-4883-9e9d-537f6a93513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94e278dc-01f2-4fc2-866f-05418f7e8965}" ma:internalName="TaxCatchAll" ma:showField="CatchAllData" ma:web="829f0623-7a72-4883-9e9d-537f6a9351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2783F9-5671-4E89-8495-7C4FE4F40CE8}">
  <ds:schemaRefs>
    <ds:schemaRef ds:uri="http://schemas.microsoft.com/office/2006/metadata/properties"/>
    <ds:schemaRef ds:uri="http://schemas.microsoft.com/office/infopath/2007/PartnerControls"/>
    <ds:schemaRef ds:uri="697d50b4-5445-4cbe-8b7c-19560245d71c"/>
    <ds:schemaRef ds:uri="829f0623-7a72-4883-9e9d-537f6a935139"/>
  </ds:schemaRefs>
</ds:datastoreItem>
</file>

<file path=customXml/itemProps2.xml><?xml version="1.0" encoding="utf-8"?>
<ds:datastoreItem xmlns:ds="http://schemas.openxmlformats.org/officeDocument/2006/customXml" ds:itemID="{1E7165C6-4932-46C4-AABC-E10511FC1E3B}">
  <ds:schemaRefs>
    <ds:schemaRef ds:uri="http://schemas.microsoft.com/sharepoint/v3/contenttype/forms"/>
  </ds:schemaRefs>
</ds:datastoreItem>
</file>

<file path=customXml/itemProps3.xml><?xml version="1.0" encoding="utf-8"?>
<ds:datastoreItem xmlns:ds="http://schemas.openxmlformats.org/officeDocument/2006/customXml" ds:itemID="{2992957A-6943-40F3-890A-BFF06B06B5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7d50b4-5445-4cbe-8b7c-19560245d71c"/>
    <ds:schemaRef ds:uri="829f0623-7a72-4883-9e9d-537f6a9351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SO_AP_Presentation.potx</Template>
  <TotalTime>618</TotalTime>
  <Words>1501</Words>
  <Application>Microsoft Office PowerPoint</Application>
  <PresentationFormat>On-screen Show (4:3)</PresentationFormat>
  <Paragraphs>111</Paragraphs>
  <Slides>20</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20</vt:i4>
      </vt:variant>
    </vt:vector>
  </HeadingPairs>
  <TitlesOfParts>
    <vt:vector size="31" baseType="lpstr">
      <vt:lpstr>Aptos</vt:lpstr>
      <vt:lpstr>Arial</vt:lpstr>
      <vt:lpstr>Calibri</vt:lpstr>
      <vt:lpstr>Gill Sans</vt:lpstr>
      <vt:lpstr>Helvetica Neue</vt:lpstr>
      <vt:lpstr>Ubuntu</vt:lpstr>
      <vt:lpstr>Ubuntu Light</vt:lpstr>
      <vt:lpstr>SO_AP_Presentation</vt:lpstr>
      <vt:lpstr>Body White copy</vt:lpstr>
      <vt:lpstr>Blank</vt:lpstr>
      <vt:lpstr>1_Blank</vt:lpstr>
      <vt:lpstr>Snowshoe Official Rules</vt:lpstr>
      <vt:lpstr>Events Offered</vt:lpstr>
      <vt:lpstr>Event Suggestions</vt:lpstr>
      <vt:lpstr>Uniforms</vt:lpstr>
      <vt:lpstr>Equipment</vt:lpstr>
      <vt:lpstr>Competition</vt:lpstr>
      <vt:lpstr>Competition</vt:lpstr>
      <vt:lpstr>Competition</vt:lpstr>
      <vt:lpstr>Competition</vt:lpstr>
      <vt:lpstr>25-, 50-, 100-Meter Courses</vt:lpstr>
      <vt:lpstr>200-, 400-Meter Courses</vt:lpstr>
      <vt:lpstr>200-, 400-Meter Courses</vt:lpstr>
      <vt:lpstr>Relay Races</vt:lpstr>
      <vt:lpstr>Relay Races</vt:lpstr>
      <vt:lpstr>Relay Races</vt:lpstr>
      <vt:lpstr>Relay Races</vt:lpstr>
      <vt:lpstr>Disqualification</vt:lpstr>
      <vt:lpstr>Terms</vt:lpstr>
      <vt:lpstr>Terms</vt:lpstr>
      <vt:lpstr>Terms</vt:lpstr>
    </vt:vector>
  </TitlesOfParts>
  <Company>Zero-G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Ciaran OGaora</dc:creator>
  <cp:lastModifiedBy>Nick  Caudle</cp:lastModifiedBy>
  <cp:revision>59</cp:revision>
  <dcterms:created xsi:type="dcterms:W3CDTF">2012-05-09T16:21:13Z</dcterms:created>
  <dcterms:modified xsi:type="dcterms:W3CDTF">2025-07-22T14:26:14Z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0x0101008012673F7679C44F91F70AA5EA08EDEE</vt:lpwstr>
  </property>
  <property fmtid="{D5CDD505-2E9C-101B-9397-08002B2CF9AE}" pid="3" name="Order">
    <vt:r8>18676600</vt:r8>
  </property>
  <property fmtid="{D5CDD505-2E9C-101B-9397-08002B2CF9AE}" pid="4" name="MediaServiceImageTags">
    <vt:lpwstr/>
  </property>
</Properties>
</file>