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22"/>
  </p:notesMasterIdLst>
  <p:handoutMasterIdLst>
    <p:handoutMasterId r:id="rId23"/>
  </p:handoutMasterIdLst>
  <p:sldIdLst>
    <p:sldId id="256" r:id="rId5"/>
    <p:sldId id="265" r:id="rId6"/>
    <p:sldId id="266" r:id="rId7"/>
    <p:sldId id="292" r:id="rId8"/>
    <p:sldId id="267" r:id="rId9"/>
    <p:sldId id="295" r:id="rId10"/>
    <p:sldId id="296" r:id="rId11"/>
    <p:sldId id="268" r:id="rId12"/>
    <p:sldId id="286" r:id="rId13"/>
    <p:sldId id="288" r:id="rId14"/>
    <p:sldId id="289" r:id="rId15"/>
    <p:sldId id="298" r:id="rId16"/>
    <p:sldId id="269" r:id="rId17"/>
    <p:sldId id="290" r:id="rId18"/>
    <p:sldId id="291" r:id="rId19"/>
    <p:sldId id="299" r:id="rId20"/>
    <p:sldId id="297"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2" autoAdjust="0"/>
    <p:restoredTop sz="94660"/>
  </p:normalViewPr>
  <p:slideViewPr>
    <p:cSldViewPr snapToGrid="0" snapToObjects="1">
      <p:cViewPr varScale="1">
        <p:scale>
          <a:sx n="94" d="100"/>
          <a:sy n="94" d="100"/>
        </p:scale>
        <p:origin x="582" y="9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359662"/>
            <a:ext cx="7773293" cy="1470049"/>
          </a:xfrm>
        </p:spPr>
        <p:txBody>
          <a:bodyPr/>
          <a:lstStyle/>
          <a:p>
            <a:pPr algn="ctr"/>
            <a:r>
              <a:rPr lang="en-US" dirty="0" smtClean="0"/>
              <a:t>Snowshoe Official </a:t>
            </a:r>
            <a:r>
              <a:rPr lang="en-US" dirty="0"/>
              <a:t>R</a:t>
            </a:r>
            <a:r>
              <a:rPr lang="en-US" dirty="0" smtClean="0"/>
              <a:t>ules</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Modifications:</a:t>
            </a:r>
            <a:r>
              <a:rPr lang="en-US" dirty="0"/>
              <a:t>25-100 Meter</a:t>
            </a:r>
            <a:br>
              <a:rPr lang="en-US" dirty="0"/>
            </a:br>
            <a:endParaRPr lang="en-US" dirty="0"/>
          </a:p>
        </p:txBody>
      </p:sp>
      <p:sp>
        <p:nvSpPr>
          <p:cNvPr id="3" name="Content Placeholder 2"/>
          <p:cNvSpPr>
            <a:spLocks noGrp="1"/>
          </p:cNvSpPr>
          <p:nvPr>
            <p:ph idx="1"/>
          </p:nvPr>
        </p:nvSpPr>
        <p:spPr>
          <a:xfrm>
            <a:off x="544513" y="1431790"/>
            <a:ext cx="7912100" cy="4464050"/>
          </a:xfrm>
        </p:spPr>
        <p:txBody>
          <a:bodyPr/>
          <a:lstStyle/>
          <a:p>
            <a:pPr lvl="1"/>
            <a:r>
              <a:rPr lang="en-US" sz="2000" dirty="0" smtClean="0"/>
              <a:t>25</a:t>
            </a:r>
            <a:r>
              <a:rPr lang="en-US" sz="2000" dirty="0"/>
              <a:t>, 50 and 100 Meter Races: Run on a straight area of the course or on a separate course to allow for events to run concurrently. Lanes should be marked and delineated on the track for the 25, 50 and 100-meter events. These lanes should be at least one meter wide each with wider lanes up to 1.7 meters wide being preferable. </a:t>
            </a:r>
            <a:endParaRPr lang="en-US" dirty="0"/>
          </a:p>
          <a:p>
            <a:pPr lvl="1"/>
            <a:r>
              <a:rPr lang="en-US" sz="2000" dirty="0" smtClean="0"/>
              <a:t>Racecourse </a:t>
            </a:r>
            <a:r>
              <a:rPr lang="en-US" sz="2000" dirty="0"/>
              <a:t>area should be as flat as possible and at least 25-100 meters long. A start line should be marked 20 meters long. </a:t>
            </a:r>
          </a:p>
          <a:p>
            <a:pPr lvl="1"/>
            <a:r>
              <a:rPr lang="en-US" sz="2000" dirty="0"/>
              <a:t>The finish line should be marked at 25 meters, 50 meters, and 100 meters from and parallel to the start line.</a:t>
            </a:r>
          </a:p>
          <a:p>
            <a:pPr lvl="1"/>
            <a:endParaRPr lang="en-US" sz="2000" dirty="0"/>
          </a:p>
          <a:p>
            <a:pPr lvl="1"/>
            <a:endParaRPr lang="en-US" sz="2000"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dirty="0"/>
          </a:p>
        </p:txBody>
      </p:sp>
    </p:spTree>
    <p:extLst>
      <p:ext uri="{BB962C8B-B14F-4D97-AF65-F5344CB8AC3E}">
        <p14:creationId xmlns:p14="http://schemas.microsoft.com/office/powerpoint/2010/main" val="1053211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Modifications:</a:t>
            </a:r>
            <a:r>
              <a:rPr lang="en-US" dirty="0"/>
              <a:t>200-400 Meter</a:t>
            </a:r>
            <a:br>
              <a:rPr lang="en-US" dirty="0"/>
            </a:b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The track course is a 400-meter continuous loop with a course width of at least 1 meter for each competitor in a </a:t>
            </a:r>
            <a:r>
              <a:rPr lang="en-US" dirty="0" smtClean="0"/>
              <a:t>race</a:t>
            </a:r>
          </a:p>
          <a:p>
            <a:pPr marL="342900" indent="-342900">
              <a:buFont typeface="Arial" panose="020B0604020202020204" pitchFamily="34" charset="0"/>
              <a:buChar char="•"/>
            </a:pPr>
            <a:r>
              <a:rPr lang="en-US" dirty="0"/>
              <a:t>The direction of competing shall be left-hand </a:t>
            </a:r>
            <a:r>
              <a:rPr lang="en-US" dirty="0" smtClean="0"/>
              <a:t>inside</a:t>
            </a:r>
          </a:p>
          <a:p>
            <a:pPr marL="342900" indent="-342900">
              <a:buFont typeface="Arial" panose="020B0604020202020204" pitchFamily="34" charset="0"/>
              <a:buChar char="•"/>
            </a:pPr>
            <a:r>
              <a:rPr lang="en-US" sz="2800" dirty="0" smtClean="0"/>
              <a:t>The </a:t>
            </a:r>
            <a:r>
              <a:rPr lang="en-US" sz="2800" dirty="0"/>
              <a:t>minimum size of the course layout should be 400 meters in length and 7 meters in width. The course should be a continuous hoop over varied terrain. </a:t>
            </a:r>
            <a:endParaRPr lang="en-US" sz="2400" dirty="0"/>
          </a:p>
          <a:p>
            <a:pPr marL="342900" indent="-342900">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11</a:t>
            </a:fld>
            <a:endParaRPr lang="en-US"/>
          </a:p>
        </p:txBody>
      </p:sp>
    </p:spTree>
    <p:extLst>
      <p:ext uri="{BB962C8B-B14F-4D97-AF65-F5344CB8AC3E}">
        <p14:creationId xmlns:p14="http://schemas.microsoft.com/office/powerpoint/2010/main" val="2587753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a:t>
            </a:r>
            <a:r>
              <a:rPr lang="en-US" dirty="0" err="1" smtClean="0"/>
              <a:t>Modifications:Relay</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p:txBody>
          <a:bodyPr/>
          <a:lstStyle/>
          <a:p>
            <a:endParaRPr lang="en-US" dirty="0"/>
          </a:p>
          <a:p>
            <a:pPr lvl="1"/>
            <a:r>
              <a:rPr lang="en-US" sz="2800" dirty="0"/>
              <a:t>4 x 100 Meter Relays. Run over 400 meter course with 3 exchange zones. </a:t>
            </a:r>
            <a:endParaRPr lang="en-US" sz="2400" dirty="0"/>
          </a:p>
          <a:p>
            <a:pPr lvl="1"/>
            <a:r>
              <a:rPr lang="en-US" sz="2800" dirty="0"/>
              <a:t>Each zone will be 20m in length and clearly marked. The start of the zone shall be nearest to the starting line. </a:t>
            </a:r>
            <a:endParaRPr lang="en-US" sz="2400" dirty="0"/>
          </a:p>
          <a:p>
            <a:pPr marL="342900" indent="-342900">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12</a:t>
            </a:fld>
            <a:endParaRPr lang="en-US"/>
          </a:p>
        </p:txBody>
      </p:sp>
    </p:spTree>
    <p:extLst>
      <p:ext uri="{BB962C8B-B14F-4D97-AF65-F5344CB8AC3E}">
        <p14:creationId xmlns:p14="http://schemas.microsoft.com/office/powerpoint/2010/main" val="3421789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44513" y="2120014"/>
            <a:ext cx="7902575" cy="1195388"/>
          </a:xfrm>
        </p:spPr>
        <p:txBody>
          <a:bodyPr/>
          <a:lstStyle/>
          <a:p>
            <a:pPr algn="ctr"/>
            <a:r>
              <a:rPr lang="en-US" dirty="0" smtClean="0"/>
              <a:t>Unified Snowshoe Rules</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13</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Unified Snowshoe Rules</a:t>
            </a:r>
            <a:endParaRPr lang="en-US" dirty="0"/>
          </a:p>
        </p:txBody>
      </p:sp>
      <p:sp>
        <p:nvSpPr>
          <p:cNvPr id="3" name="Content Placeholder 2"/>
          <p:cNvSpPr>
            <a:spLocks noGrp="1"/>
          </p:cNvSpPr>
          <p:nvPr>
            <p:ph idx="1"/>
          </p:nvPr>
        </p:nvSpPr>
        <p:spPr>
          <a:xfrm>
            <a:off x="554038" y="1501266"/>
            <a:ext cx="8049188" cy="4899533"/>
          </a:xfrm>
        </p:spPr>
        <p:txBody>
          <a:bodyPr/>
          <a:lstStyle/>
          <a:p>
            <a:pPr marL="342900" indent="-342900">
              <a:buFont typeface="Arial" panose="020B0604020202020204" pitchFamily="34" charset="0"/>
              <a:buChar char="•"/>
            </a:pPr>
            <a:r>
              <a:rPr lang="en-US" dirty="0"/>
              <a:t>The designated exchange zone is the 20-meter-long space within the vertical planes extending up from two lines on the track 20 meters apart. </a:t>
            </a:r>
          </a:p>
          <a:p>
            <a:pPr marL="342900" indent="-342900">
              <a:buFont typeface="Arial" panose="020B0604020202020204" pitchFamily="34" charset="0"/>
              <a:buChar char="•"/>
            </a:pPr>
            <a:r>
              <a:rPr lang="en-US" dirty="0"/>
              <a:t>A proper exchange of the baton must take place within the exchange zone between the incoming and outgoing runner. </a:t>
            </a:r>
          </a:p>
          <a:p>
            <a:pPr marL="342900" indent="-342900">
              <a:buFont typeface="Arial" panose="020B0604020202020204" pitchFamily="34" charset="0"/>
              <a:buChar char="•"/>
            </a:pPr>
            <a:r>
              <a:rPr lang="en-US" dirty="0"/>
              <a:t>Competitors waiting for the baton can take an inner position on the track as incoming team members approach, provided they do not jostle or obstruct another competitor so as to impede the other competitor’s progress.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spTree>
    <p:extLst>
      <p:ext uri="{BB962C8B-B14F-4D97-AF65-F5344CB8AC3E}">
        <p14:creationId xmlns:p14="http://schemas.microsoft.com/office/powerpoint/2010/main" val="938539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Unified Alpine Snowshoe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 </a:t>
            </a:r>
            <a:r>
              <a:rPr lang="en-US" dirty="0"/>
              <a:t>If dropped, the baton shall be recovered by the competitor who dropped it. He/she may leave their lane to retrieve the baton provided that, by doing so, they do not lessen the distance to be covered. </a:t>
            </a:r>
            <a:endParaRPr lang="en-US" dirty="0" smtClean="0"/>
          </a:p>
          <a:p>
            <a:pPr marL="342900" indent="-342900">
              <a:buFont typeface="Arial" panose="020B0604020202020204" pitchFamily="34" charset="0"/>
              <a:buChar char="•"/>
            </a:pPr>
            <a:r>
              <a:rPr lang="en-US" dirty="0"/>
              <a:t>Passing of the baton outside the exchange zone shall result in disqualification.</a:t>
            </a:r>
          </a:p>
          <a:p>
            <a:pPr marL="342900" indent="-34290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15</a:t>
            </a:fld>
            <a:endParaRPr lang="en-US"/>
          </a:p>
        </p:txBody>
      </p:sp>
    </p:spTree>
    <p:extLst>
      <p:ext uri="{BB962C8B-B14F-4D97-AF65-F5344CB8AC3E}">
        <p14:creationId xmlns:p14="http://schemas.microsoft.com/office/powerpoint/2010/main" val="2241717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Unified </a:t>
            </a:r>
            <a:r>
              <a:rPr lang="en-US" dirty="0" smtClean="0"/>
              <a:t>Snowshoe Team Roster</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The team shall be made up of two Special Olympics athletes and two Unified Sports® partners. </a:t>
            </a:r>
          </a:p>
          <a:p>
            <a:pPr marL="342900" indent="-342900">
              <a:buFont typeface="Arial" panose="020B0604020202020204" pitchFamily="34" charset="0"/>
              <a:buChar char="•"/>
            </a:pPr>
            <a:r>
              <a:rPr lang="en-US" dirty="0"/>
              <a:t>Each competitor must complete one-fourth of the distance of the total relay. No competitor may complete more than one leg of any one relay.</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16</a:t>
            </a:fld>
            <a:endParaRPr lang="en-US"/>
          </a:p>
        </p:txBody>
      </p:sp>
    </p:spTree>
    <p:extLst>
      <p:ext uri="{BB962C8B-B14F-4D97-AF65-F5344CB8AC3E}">
        <p14:creationId xmlns:p14="http://schemas.microsoft.com/office/powerpoint/2010/main" val="847408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2190" y="2056695"/>
            <a:ext cx="7773293" cy="1470049"/>
          </a:xfrm>
        </p:spPr>
        <p:txBody>
          <a:bodyPr/>
          <a:lstStyle/>
          <a:p>
            <a:pPr algn="ctr"/>
            <a:r>
              <a:rPr lang="en-US" dirty="0" smtClean="0"/>
              <a:t>Thank you!</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17</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558227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a:t>
            </a:r>
            <a:r>
              <a:rPr lang="en-US" b="1" dirty="0" smtClean="0">
                <a:solidFill>
                  <a:schemeClr val="bg1"/>
                </a:solidFill>
              </a:rPr>
              <a:t>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sp>
        <p:nvSpPr>
          <p:cNvPr id="8" name="TextBox 7"/>
          <p:cNvSpPr txBox="1"/>
          <p:nvPr/>
        </p:nvSpPr>
        <p:spPr>
          <a:xfrm>
            <a:off x="384586" y="5572759"/>
            <a:ext cx="2806996" cy="923330"/>
          </a:xfrm>
          <a:prstGeom prst="rect">
            <a:avLst/>
          </a:prstGeom>
          <a:noFill/>
        </p:spPr>
        <p:txBody>
          <a:bodyPr wrap="square" rtlCol="0">
            <a:spAutoFit/>
          </a:bodyPr>
          <a:lstStyle/>
          <a:p>
            <a:r>
              <a:rPr lang="en-US" dirty="0" smtClean="0"/>
              <a:t>“Let me win, but if I cannot win, let me be brave in the attempt.”</a:t>
            </a:r>
            <a:endParaRPr lang="en-US" dirty="0"/>
          </a:p>
        </p:txBody>
      </p:sp>
      <p:pic>
        <p:nvPicPr>
          <p:cNvPr id="9" name="Picture Placeholder 8"/>
          <p:cNvPicPr>
            <a:picLocks noGrp="1"/>
          </p:cNvPicPr>
          <p:nvPr>
            <p:ph type="pic" idx="1"/>
          </p:nvPr>
        </p:nvPicPr>
        <p:blipFill rotWithShape="1">
          <a:blip r:embed="rId2" cstate="print">
            <a:extLst>
              <a:ext uri="{28A0092B-C50C-407E-A947-70E740481C1C}">
                <a14:useLocalDpi xmlns:a14="http://schemas.microsoft.com/office/drawing/2010/main" val="0"/>
              </a:ext>
            </a:extLst>
          </a:blip>
          <a:srcRect l="6175" r="6175"/>
          <a:stretch/>
        </p:blipFill>
        <p:spPr bwMode="auto">
          <a:prstGeom prst="rect">
            <a:avLst/>
          </a:prstGeom>
          <a:ln w="228600" cap="sq" cmpd="thickThin">
            <a:solidFill>
              <a:srgbClr val="000000"/>
            </a:solidFill>
            <a:prstDash val="solid"/>
            <a:miter lim="800000"/>
          </a:ln>
          <a:effectLst>
            <a:innerShdw blurRad="76200">
              <a:srgbClr val="000000"/>
            </a:innerShdw>
          </a:effectLst>
          <a:extLst>
            <a:ext uri="{53640926-AAD7-44D8-BBD7-CCE9431645EC}">
              <a14:shadowObscured xmlns:a14="http://schemas.microsoft.com/office/drawing/2010/main"/>
            </a:ext>
          </a:extLst>
        </p:spPr>
      </p:pic>
      <p:sp>
        <p:nvSpPr>
          <p:cNvPr id="2" name="Rectangle 1"/>
          <p:cNvSpPr/>
          <p:nvPr/>
        </p:nvSpPr>
        <p:spPr>
          <a:xfrm>
            <a:off x="300743" y="619810"/>
            <a:ext cx="4572000" cy="646331"/>
          </a:xfrm>
          <a:prstGeom prst="rect">
            <a:avLst/>
          </a:prstGeom>
        </p:spPr>
        <p:txBody>
          <a:bodyPr>
            <a:spAutoFit/>
          </a:bodyPr>
          <a:lstStyle/>
          <a:p>
            <a:r>
              <a:rPr lang="en-US" dirty="0"/>
              <a:t>“Let me win, but if I cannot win, let me be brave in the attempt.”</a:t>
            </a:r>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 </a:t>
            </a:r>
          </a:p>
          <a:p>
            <a:pPr marL="0" indent="0">
              <a:spcBef>
                <a:spcPts val="844"/>
              </a:spcBef>
              <a:defRPr/>
            </a:pPr>
            <a:r>
              <a:rPr lang="en-US" dirty="0" smtClean="0"/>
              <a:t>	December – February</a:t>
            </a:r>
          </a:p>
          <a:p>
            <a:pPr marL="0" indent="0">
              <a:spcBef>
                <a:spcPts val="844"/>
              </a:spcBef>
              <a:defRPr/>
            </a:pPr>
            <a:r>
              <a:rPr lang="en-US" dirty="0"/>
              <a:t>	</a:t>
            </a:r>
          </a:p>
          <a:p>
            <a:pPr marL="342900" indent="-342900">
              <a:spcBef>
                <a:spcPts val="844"/>
              </a:spcBef>
              <a:buFont typeface="Arial"/>
              <a:buChar char="•"/>
              <a:defRPr/>
            </a:pPr>
            <a:r>
              <a:rPr lang="en-US" dirty="0"/>
              <a:t>Culminating State Events: </a:t>
            </a:r>
          </a:p>
          <a:p>
            <a:pPr marL="0" indent="0">
              <a:spcBef>
                <a:spcPts val="844"/>
              </a:spcBef>
              <a:defRPr/>
            </a:pPr>
            <a:r>
              <a:rPr lang="en-US" dirty="0" smtClean="0"/>
              <a:t>	State </a:t>
            </a:r>
            <a:r>
              <a:rPr lang="en-US" dirty="0"/>
              <a:t>Winter Games</a:t>
            </a:r>
          </a:p>
          <a:p>
            <a:pPr marL="342900" indent="-342900">
              <a:spcBef>
                <a:spcPts val="844"/>
              </a:spcBef>
              <a:buFont typeface="Arial"/>
              <a:buChar char="•"/>
              <a:defRPr/>
            </a:pPr>
            <a:endParaRPr lang="en-US" dirty="0"/>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 </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sp>
        <p:nvSpPr>
          <p:cNvPr id="3" name="Content Placeholder 2"/>
          <p:cNvSpPr>
            <a:spLocks noGrp="1"/>
          </p:cNvSpPr>
          <p:nvPr>
            <p:ph idx="1"/>
          </p:nvPr>
        </p:nvSpPr>
        <p:spPr>
          <a:xfrm>
            <a:off x="544513" y="1539469"/>
            <a:ext cx="7912100" cy="4464050"/>
          </a:xfrm>
        </p:spPr>
        <p:txBody>
          <a:bodyPr/>
          <a:lstStyle/>
          <a:p>
            <a:r>
              <a:rPr lang="en-US" dirty="0"/>
              <a:t>25-meter </a:t>
            </a:r>
          </a:p>
          <a:p>
            <a:r>
              <a:rPr lang="en-US" dirty="0"/>
              <a:t>50-meter </a:t>
            </a:r>
          </a:p>
          <a:p>
            <a:r>
              <a:rPr lang="en-US" dirty="0"/>
              <a:t>100-meter </a:t>
            </a:r>
          </a:p>
          <a:p>
            <a:r>
              <a:rPr lang="en-US" dirty="0"/>
              <a:t>200-meter </a:t>
            </a:r>
          </a:p>
          <a:p>
            <a:r>
              <a:rPr lang="en-US" dirty="0"/>
              <a:t>400-meter </a:t>
            </a:r>
          </a:p>
          <a:p>
            <a:r>
              <a:rPr lang="en-US" dirty="0"/>
              <a:t>4x100 meter Relay </a:t>
            </a:r>
          </a:p>
          <a:p>
            <a:r>
              <a:rPr lang="en-US" dirty="0"/>
              <a:t>4x400 meter Relay </a:t>
            </a:r>
          </a:p>
          <a:p>
            <a:r>
              <a:rPr lang="en-US" dirty="0"/>
              <a:t>4x100 meter Unified Relay</a:t>
            </a:r>
          </a:p>
          <a:p>
            <a:r>
              <a:rPr lang="en-US" dirty="0"/>
              <a:t>4x400 meter Unified Relay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4</a:t>
            </a:fld>
            <a:endParaRPr lang="en-US"/>
          </a:p>
        </p:txBody>
      </p:sp>
    </p:spTree>
    <p:extLst>
      <p:ext uri="{BB962C8B-B14F-4D97-AF65-F5344CB8AC3E}">
        <p14:creationId xmlns:p14="http://schemas.microsoft.com/office/powerpoint/2010/main" val="1524820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Uniform Guidelines and Equipment</a:t>
            </a:r>
            <a:endParaRPr lang="en-US" b="1" dirty="0"/>
          </a:p>
        </p:txBody>
      </p:sp>
      <p:sp>
        <p:nvSpPr>
          <p:cNvPr id="4" name="Slide Number Placeholder 3"/>
          <p:cNvSpPr>
            <a:spLocks noGrp="1"/>
          </p:cNvSpPr>
          <p:nvPr>
            <p:ph type="sldNum" sz="quarter" idx="10"/>
          </p:nvPr>
        </p:nvSpPr>
        <p:spPr/>
        <p:txBody>
          <a:bodyPr/>
          <a:lstStyle/>
          <a:p>
            <a:endParaRPr lang="en-US" dirty="0">
              <a:latin typeface="Ubuntu"/>
              <a:cs typeface="Ubuntu"/>
            </a:endParaRPr>
          </a:p>
        </p:txBody>
      </p:sp>
      <p:sp>
        <p:nvSpPr>
          <p:cNvPr id="5" name="Content Placeholder 4"/>
          <p:cNvSpPr>
            <a:spLocks noGrp="1"/>
          </p:cNvSpPr>
          <p:nvPr>
            <p:ph idx="1"/>
          </p:nvPr>
        </p:nvSpPr>
        <p:spPr/>
        <p:txBody>
          <a:bodyPr/>
          <a:lstStyle/>
          <a:p>
            <a:pPr marL="457200" indent="-457200">
              <a:buFont typeface="Arial" panose="020B0604020202020204" pitchFamily="34" charset="0"/>
              <a:buChar char="•"/>
            </a:pPr>
            <a:r>
              <a:rPr lang="en-US" dirty="0" smtClean="0"/>
              <a:t>Athletes </a:t>
            </a:r>
            <a:r>
              <a:rPr lang="en-US" dirty="0"/>
              <a:t>should wear appropriate winter sports attire.  Warm gloves or mittens, hat, scarf, headband or ski mask, and sunglasses or goggles are recommended.  </a:t>
            </a:r>
          </a:p>
          <a:p>
            <a:pPr marL="457200" indent="-457200">
              <a:buFont typeface="Arial" panose="020B0604020202020204" pitchFamily="34" charset="0"/>
              <a:buChar char="•"/>
            </a:pPr>
            <a:r>
              <a:rPr lang="en-US" dirty="0" smtClean="0"/>
              <a:t>All </a:t>
            </a:r>
            <a:r>
              <a:rPr lang="en-US" dirty="0"/>
              <a:t>competitors must wear competition bibs for all time trials and finals races. </a:t>
            </a:r>
          </a:p>
          <a:p>
            <a:pPr marL="342900" indent="-342900">
              <a:buFont typeface="Arial" panose="020B0604020202020204" pitchFamily="34" charset="0"/>
              <a:buChar char="•"/>
            </a:pPr>
            <a:r>
              <a:rPr lang="en-US" dirty="0"/>
              <a:t>Jewelry and denim may not be worn during competition or practice. Headwear for religious or medical reasons are acceptable but must be brought to the attention of the Games Director prior to competition.  </a:t>
            </a:r>
          </a:p>
          <a:p>
            <a:endParaRPr lang="en-US" dirty="0"/>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Guideline and Equipment Cont.</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Participants must have their own </a:t>
            </a:r>
            <a:r>
              <a:rPr lang="en-US" dirty="0" smtClean="0"/>
              <a:t>equipment</a:t>
            </a:r>
          </a:p>
          <a:p>
            <a:pPr marL="457200" indent="-457200">
              <a:buFont typeface="Arial" panose="020B0604020202020204" pitchFamily="34" charset="0"/>
              <a:buChar char="•"/>
            </a:pPr>
            <a:r>
              <a:rPr lang="en-US" dirty="0"/>
              <a:t>Snowshoes should measure at least 7 inches by 20 inches. This measurement shall be taken from the longest point of the snowshoe and at the widest point of the snowshoe. </a:t>
            </a:r>
          </a:p>
          <a:p>
            <a:pPr marL="457200" indent="-457200">
              <a:buFont typeface="Arial" panose="020B0604020202020204" pitchFamily="34" charset="0"/>
              <a:buChar char="•"/>
            </a:pPr>
            <a:r>
              <a:rPr lang="en-US" dirty="0"/>
              <a:t>Snowshoes may not be altered in anyway. </a:t>
            </a:r>
          </a:p>
          <a:p>
            <a:pPr marL="457200" indent="-457200">
              <a:buFont typeface="Arial" panose="020B0604020202020204" pitchFamily="34" charset="0"/>
              <a:buChar char="•"/>
            </a:pPr>
            <a:r>
              <a:rPr lang="en-US" dirty="0"/>
              <a:t>Athletes must use the same snowshoes during time trial and finals competition</a:t>
            </a:r>
          </a:p>
        </p:txBody>
      </p:sp>
      <p:sp>
        <p:nvSpPr>
          <p:cNvPr id="4" name="Slide Number Placeholder 3"/>
          <p:cNvSpPr>
            <a:spLocks noGrp="1"/>
          </p:cNvSpPr>
          <p:nvPr>
            <p:ph type="sldNum" sz="quarter" idx="10"/>
          </p:nvPr>
        </p:nvSpPr>
        <p:spPr/>
        <p:txBody>
          <a:bodyPr/>
          <a:lstStyle/>
          <a:p>
            <a:fld id="{62FADDA2-E13B-F548-856B-05843CC20AFE}" type="slidenum">
              <a:rPr lang="en-US" smtClean="0"/>
              <a:pPr/>
              <a:t>6</a:t>
            </a:fld>
            <a:endParaRPr lang="en-US"/>
          </a:p>
        </p:txBody>
      </p:sp>
    </p:spTree>
    <p:extLst>
      <p:ext uri="{BB962C8B-B14F-4D97-AF65-F5344CB8AC3E}">
        <p14:creationId xmlns:p14="http://schemas.microsoft.com/office/powerpoint/2010/main" val="4105042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Uniform Guideline and Equipment Cont.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 </a:t>
            </a:r>
            <a:r>
              <a:rPr lang="en-US" dirty="0"/>
              <a:t>Jewelry, and denim may not be worn during competition or practice. Headwear for religious or medical reasons are acceptable but must be brought to the attention of the Games Director prior to competition. </a:t>
            </a:r>
          </a:p>
          <a:p>
            <a:pPr marL="457200" indent="-457200">
              <a:buAutoNum type="arabicPeriod"/>
            </a:pPr>
            <a:endParaRPr lang="en-US" dirty="0"/>
          </a:p>
          <a:p>
            <a:r>
              <a:rPr lang="en-US" dirty="0" smtClean="0"/>
              <a:t> </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7</a:t>
            </a:fld>
            <a:endParaRPr lang="en-US"/>
          </a:p>
        </p:txBody>
      </p:sp>
    </p:spTree>
    <p:extLst>
      <p:ext uri="{BB962C8B-B14F-4D97-AF65-F5344CB8AC3E}">
        <p14:creationId xmlns:p14="http://schemas.microsoft.com/office/powerpoint/2010/main" val="1128039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4513" y="2120014"/>
            <a:ext cx="7902575" cy="1195388"/>
          </a:xfrm>
        </p:spPr>
        <p:txBody>
          <a:bodyPr/>
          <a:lstStyle/>
          <a:p>
            <a:pPr algn="ctr"/>
            <a:r>
              <a:rPr lang="en-US" dirty="0" smtClean="0"/>
              <a:t>General Rules</a:t>
            </a:r>
            <a:endParaRPr lang="en-US"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8</a:t>
            </a:fld>
            <a:endParaRPr lang="en-US" dirty="0">
              <a:latin typeface="Ubuntu"/>
              <a:cs typeface="Ubuntu"/>
            </a:endParaRPr>
          </a:p>
        </p:txBody>
      </p:sp>
    </p:spTree>
    <p:extLst>
      <p:ext uri="{BB962C8B-B14F-4D97-AF65-F5344CB8AC3E}">
        <p14:creationId xmlns:p14="http://schemas.microsoft.com/office/powerpoint/2010/main" val="85251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735412"/>
            <a:ext cx="7773293" cy="1470049"/>
          </a:xfrm>
        </p:spPr>
        <p:txBody>
          <a:bodyPr/>
          <a:lstStyle/>
          <a:p>
            <a:pPr algn="ctr"/>
            <a:r>
              <a:rPr lang="en-US" dirty="0" smtClean="0"/>
              <a:t>Event Modifications </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9</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94686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505</TotalTime>
  <Words>742</Words>
  <Application>Microsoft Office PowerPoint</Application>
  <PresentationFormat>On-screen Show (4:3)</PresentationFormat>
  <Paragraphs>77</Paragraphs>
  <Slides>17</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17</vt:i4>
      </vt:variant>
    </vt:vector>
  </HeadingPairs>
  <TitlesOfParts>
    <vt:vector size="29" baseType="lpstr">
      <vt:lpstr>MS PGothic</vt:lpstr>
      <vt:lpstr>Arial</vt:lpstr>
      <vt:lpstr>Calibri</vt:lpstr>
      <vt:lpstr>Gill Sans</vt:lpstr>
      <vt:lpstr>Helvetica Neue</vt:lpstr>
      <vt:lpstr>Ubuntu</vt:lpstr>
      <vt:lpstr>Ubuntu Light</vt:lpstr>
      <vt:lpstr>ヒラギノ角ゴ ProN W3</vt:lpstr>
      <vt:lpstr>SO_AP_Presentation</vt:lpstr>
      <vt:lpstr>Body White copy</vt:lpstr>
      <vt:lpstr>Blank</vt:lpstr>
      <vt:lpstr>1_Blank</vt:lpstr>
      <vt:lpstr>Snowshoe Official Rules</vt:lpstr>
      <vt:lpstr>A picture paints a thousand words</vt:lpstr>
      <vt:lpstr>The Basics</vt:lpstr>
      <vt:lpstr>Events Offered</vt:lpstr>
      <vt:lpstr>Uniform Guidelines and Equipment</vt:lpstr>
      <vt:lpstr>Uniform Guideline and Equipment Cont.</vt:lpstr>
      <vt:lpstr>Uniform Guideline and Equipment Cont.</vt:lpstr>
      <vt:lpstr>General Rules</vt:lpstr>
      <vt:lpstr>Event Modifications </vt:lpstr>
      <vt:lpstr>Event Modifications:25-100 Meter </vt:lpstr>
      <vt:lpstr>Event Modifications:200-400 Meter </vt:lpstr>
      <vt:lpstr>Event Modifications:Relay  </vt:lpstr>
      <vt:lpstr>Unified Snowshoe Rules  </vt:lpstr>
      <vt:lpstr>Unified Snowshoe Rules</vt:lpstr>
      <vt:lpstr>Unified Alpine Snowshoe Cont.</vt:lpstr>
      <vt:lpstr>Unified Snowshoe Team Roster</vt:lpstr>
      <vt:lpstr>Thank you!</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56</cp:revision>
  <dcterms:created xsi:type="dcterms:W3CDTF">2012-05-09T16:21:13Z</dcterms:created>
  <dcterms:modified xsi:type="dcterms:W3CDTF">2018-12-05T15:51:27Z</dcterms:modified>
</cp:coreProperties>
</file>