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7"/>
  </p:notesMasterIdLst>
  <p:handoutMasterIdLst>
    <p:handoutMasterId r:id="rId28"/>
  </p:handoutMasterIdLst>
  <p:sldIdLst>
    <p:sldId id="267" r:id="rId5"/>
    <p:sldId id="289" r:id="rId6"/>
    <p:sldId id="268" r:id="rId7"/>
    <p:sldId id="290" r:id="rId8"/>
    <p:sldId id="293" r:id="rId9"/>
    <p:sldId id="291" r:id="rId10"/>
    <p:sldId id="292" r:id="rId11"/>
    <p:sldId id="294" r:id="rId12"/>
    <p:sldId id="295" r:id="rId13"/>
    <p:sldId id="277" r:id="rId14"/>
    <p:sldId id="278" r:id="rId15"/>
    <p:sldId id="296" r:id="rId16"/>
    <p:sldId id="297" r:id="rId17"/>
    <p:sldId id="274" r:id="rId18"/>
    <p:sldId id="275" r:id="rId19"/>
    <p:sldId id="298" r:id="rId20"/>
    <p:sldId id="283" r:id="rId21"/>
    <p:sldId id="281" r:id="rId22"/>
    <p:sldId id="299" r:id="rId23"/>
    <p:sldId id="287" r:id="rId24"/>
    <p:sldId id="300" r:id="rId25"/>
    <p:sldId id="288"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4660"/>
  </p:normalViewPr>
  <p:slideViewPr>
    <p:cSldViewPr snapToGrid="0" snapToObjects="1">
      <p:cViewPr varScale="1">
        <p:scale>
          <a:sx n="105" d="100"/>
          <a:sy n="105" d="100"/>
        </p:scale>
        <p:origin x="1776" y="11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6/24/2024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6/24/2024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smtClean="0"/>
              <a:pPr/>
              <a:t>‹#›</a:t>
            </a:fld>
            <a:r>
              <a:rPr lang="en-US" dirty="0"/>
              <a:t> Special Olympics Michigan</a:t>
            </a:r>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smtClean="0"/>
              <a:pPr/>
              <a:t>‹#›</a:t>
            </a:fld>
            <a:r>
              <a:rPr lang="en-US" dirty="0"/>
              <a:t> / Special Olympics Michigan</a:t>
            </a:r>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 </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amp;esrc=s&amp;frm=1&amp;source=images&amp;cd=&amp;cad=rja&amp;docid=I95fKsoO-kxNtM&amp;tbnid=3WpIbPGa1KyxMM:&amp;ved=0CAUQjRw&amp;url=http://www.thevillagenews.com/story/35802/&amp;ei=fRovUrqgOYXgqgHM_IHwCw&amp;bvm=bv.51773540,d.aWc&amp;psig=AFQjCNE3CxapziR0ExcsTp68zP1OCL8QqA&amp;ust=1378905078944674"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frm=1&amp;source=images&amp;cd=&amp;cad=rja&amp;docid=UWarubnqIMFi9M&amp;tbnid=5wIbAJp1v37YCM:&amp;ved=0CAUQjRw&amp;url=http://www.specialolympics.org/snowboarding.aspx&amp;ei=xBovUpS2CcHCqAH7oIDIAw&amp;bvm=bv.51773540,d.aWc&amp;psig=AFQjCNE3CxapziR0ExcsTp68zP1OCL8QqA&amp;ust=1378905078944674"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4" descr="data:image/jpeg;base64,/9j/4AAQSkZJRgABAQAAAQABAAD/2wBDAAkGBwgHBgkIBwgKCgkLDRYPDQwMDRsUFRAWIB0iIiAdHx8kKDQsJCYxJx8fLT0tMTU3Ojo6Iys/RD84QzQ5Ojf/2wBDAQoKCg0MDRoPDxo3JR8lNzc3Nzc3Nzc3Nzc3Nzc3Nzc3Nzc3Nzc3Nzc3Nzc3Nzc3Nzc3Nzc3Nzc3Nzc3Nzc3Nzf/wAARCACHAMADASIAAhEBAxEB/8QAHAAAAgMBAQEBAAAAAAAAAAAAAwQCBQYABwEI/8QAORAAAgEDAwIFAgQEBQQDAAAAAQIDAAQRBRIhMUEGE1FhcSKBFDKRoSOxweEVQlJi0QckcvAzgvH/xAAaAQADAQEBAQAAAAAAAAAAAAABAgMEAAUG/8QAJxEAAwACAQQCAQQDAAAAAAAAAAECAxESBCExQRNRYQUUIjIjUnH/2gAMAwEAAhEDEQA/APN1SiKtSVaIq19qkeC6IqtTC1ILU1Wm0TdEQtTVamqURU9qJPeyCpzRlSprHRlSlYyRBUoqpU1T2oqpU2MRVKKqVNEoyJ7UjYdkESjLHU0jo6x1NsKBpHR0jokcftTEcXtUmx0DSKmEho0cXtTcUPtUqrRWUKpB7UUW2e1WUNvnHFPJZEjgVnvKkVUbM61rjtSs1v14rVTWJA/LVbcWxGeKMZUwVGjNTQ+1JSw81oLiD2qvnh9q1TRFo87C1NVoipRVjr0zLsGqUQR0VI6KsddsGgSx0VEoqpRFT2pdhBqlFVKmqUVY6Rs4gqUZUoiR0ZY6Rs4GsdHSOppH7UwkftU2xkDSOmEiqaRe1MRxe1SdDpEI4qYjiqccftTMcdSqiiRGKLpTsMVQjjpuJKzXRaUNWkIJFXVvbjaOBVZbDBFW8LjAGa8/M3s24kgdxbgqeBVHewYJ4rRSsMdaqLsZJoYaaZ2VIzdzD1qumh56Vf3EfWq6aLnpXq477GGkeXrHRFjp+6065sn2XUDxN23Dg/B6GhiP2r1laa2mZHPHyAVKKEoqx9KMsdFsXYBUoqx0ZY6KsVLyFArHRkjoyRUHVL230mzN1dbhGDjgEkn04/rUcuaca5U9DxFW9Sth0io6RVj7TXtcklS9urbydKH1tIluWGz7nJ+a0Oh6+mp6i1kLSVQRmOXDYwBn6twBB47ZHvWaeqi3pF30uSVvRbJFTEcVHSGjpFTuyakCkVHSKjwrGsyLIMg9abkgRJP4ZJQgFc+lQeVb0W4PWxVIqYSOipFTCRVGrGUgY4qZjSppHR0jxUaotM6PsQx0pmNiDQlWiKprPXctOycjHNLSjIpllzQylLOkNW2VksWaUlgz2q6eL2oL25xkjA9TWmcmiFRsNNZ2t9bmK4hjmjZeAwyPkelUWoeCtNuF/wC1V7Vx0KsSv3B/pVNoXiWa2RUKo8e78pGDz15rYadrdpfEJzFIem8jB+DU9ZsL3LKai/JgdV8L3+m5dkE0HJ82McD5HUVVrH6YNezgAdMY96pNX8M2d8GlhUQTkfmUcE+4rVh/UX/XIZsnR+5POvw5XGR1ANGSGrvUdFurOV3mRfLzwynjHagJZy+YqeWwZjgAqea3Tnml2ZmeJp+BFIKf8u2k07y7mASohy6kA8Z64NdEqHdyAVGWG7mjQtAYXl82MBOCGPLZHb1715n6vgnqekqW9a7r/qNfQ28OZNL8Gfls7jU7qR7bC20kuz8PuxlcAZI6Y61dWvhdNLInVXIdVB3H8p6/PBzzWb1XVvw179L7fK+pyRgAdcfesV4g1abxFqBur5i524jRuRGvoB6+vqa+Y/RvneVZG/4pez6Dr+PBxPbZ7QkPsR9qca1WCzNzJKmxQWcA/lUd68n8GeJNTs9StLCW4WW2nlWI/iHJCZ4H1E5HOPn969B1i+aV5LJcIgI83KnOMe3Ufy96+qrK6ekeAsDl9w0kiMPMLhQX2Ln/AFZxj5zmrWxidoFL856fFUfh7Tfxtw73EjMsTEuQeGJ7Z+AM47Ec8kVs/Ljhj3SMqoB1z2pKtJlHPbSFUho6wn0qS3VpkBX3E9AKYE9qE3GVeOozUathUIEsJ9KMsBpe41OKM7YV3Oe7Hj9qVj1G6kIYMAOmAvf1ocba2HcJ6LZYOf7UlqF+lqp8vDN0J7D/AJqt1HVmClJHLZ4wpwDVJLdiTBY7h2AHAqmPp23uhbypeB6bVLkktHM6/wD2oZ16/jQL5wc+pQVWSTb+ikUvIz4P5q2rBD8ohzotJde1B12vKm3PVF2mkZtQeQMWlc7j9QJJzVdLJIvUYHqaNZWs96rMkkMcS/meVsYP6Zp/iiFvWheVM0us+FLe9la5sn/DXDHLD/I59x2+RWauIdQ0mQJfQMq5wsi8o3wa9GJGSG6V8eNZkMcyK6MMEMM5rzY6ipWq7o1uE/Bj9O125hXbDMQAPytyP0NX9n4mUqBcwnP+pO/2pe88KWEpLWrNayHkbTlc/BP8qqJvDusW/KLFOP8AZJgn35qn+HJ+AbuTYQ61ZTnG5kP+9cCmXjtrtNv0OnHKtz+orzx57qxk2XkEkR9GXAPwe9NW+oKec8+xpX0vuGH5fs11xodrOwJVgVJKnPKk+/fp3rNeKtNn0rR9Rv3eOeCCB5Tv/NwOBg8DnA4o8WoMSCJmH3oPiNJtd0G60z8YU85cKxGQCCCM+2Rz7UHGTi5b7MM1G0zwVzd6nJcs7GQhDI+egAx/zWz/AOn2gS3Ky6kYVkgsV3gP0mcDO0E8ds/cVmALvQtScPEjtFKVaNxlWKnB7dOx9jzX6B0LUdJ1TSIStktsAAWt1QAK3Xjb1HpUaxyp4JdvwXdv+x57eeFNM1Sxs/EIVtLkkCvPZMu76zjHl49T04wQfU1bxWE0s4ggUid+cE4yTzzjtwcn2I6dbe8t7OXUFktoyI4f/j3Ekbj1bn9P19audAsXgR7qWMNLcNlcH8qDgf8AP3NWVKFtEtt+RSCO1sWW3juWWSNQrySL19eferSSHzNiyO528K6j1qUqZljkZCHGeJVAz68/0ok8TOOCy7uTtwQvbt/Spu96EU/YrJavEc20nJ4JkAwPuBx96SubW5XaZF3E9CvQ/NWlm2yXYG+nOBubnHwaV1u7tlmEU0uxtvTzAvx96eLrloFQtbEkjWPJk37/APLyMfvzQLq/8hdsTqWBwCBVfc3MUjExKVXsT1oSyjd9P1HaTweh9a2LF7ZFvXYg82Sd+73J4qBkUd6ZnNqyfxleSUnJkDYPwPUVUjAfK9PWrx3RN9mMvLzgsMepGKh5LXEipbRyyHphASf7V8JULjGWI9elFa9uFiEaTNHEBjYhwP7/AHovfo5fk4acROEvpCiZxkFSq/8Ak3Qfua+Xmq2cUpS1tYygG3zX3Fm9+vFKSzs4AZ2ZVGACeKVkkB680FDb/kw714NLpPjBZo7ie8kijgDhYvM44Izyf61cWnirQ5mWL8fAjk7VDPwfg9DXi0rmaMHfmQDLE9SaJbQXFyjCKJpAByVQnaPc1l/ay/L0auTP0EjK3KkH4NEBA68V4jY6tqXh25VbbUkkQYbylkLRn2IPH6VuPD//AFBtb+RbbUoBZSMcLL5m6NvueVz9/ms2Tpanuu6HVI2N3aW95CYruFJYz2YZx8elUk/g+zck21xNAScgZ3Ae3P8AzV9DLHIoaNwVPRgcg/ep8ioTkuPD0Fyn5Rj5PC2pwn+DcQyj5KGoDStXhbabXcM9VkUg1sjMiusbthm/KPWiA8Zzx71b91fvTE+KTx3xj4XkPmarPbzRMo+shAQ54Aye3QetP+G9LvNGLxPcgiYb2t44yBF6DJPX4A78dMeoTJG6MsyoYxyd4yOOayDlJbuWWFSEZyVB54oTfN71ofWlo5VYL9CM/TgCjR3d0n0ok67T0VTWi060/C2qqw+tuW+fSmPLX0Fd86+hXDfsz3+OXKkLJnPoyV9/xmOVwZbdX2943KEY+KvzDGx5UE+9DNrDz/DTB6gKOaX5Mf8Aqdxr7KddWsGVg0dxnt9Yb9DWe1DTLS6vDeR3sinJYRyxdz23A/0ranT7V02Nbx4/8RQv8Isg24QRlvinjNMPa2Bw2YcWOyNhHJGTnoWYinYrezhtzG05aYk5ZBwK2P8Ah9uVCvApHYbQRX1NPtlPEKDH+0Zqj6vYvwmGFgkx2pcMW/y7o8/yNVtzE9nK0UySKwPBK/m+K9PFvCvRAKmI0B/KKK63Xo54EeYRWd3OwHkShSPztG2FH6c1GbSpA6xtOgkfiOJuHc+gQZb9RXqhxjBxiqfxKqyWdtlmDJdwuuwkMSrZx98Y9OeaH7634Wjl08+2YjTvDl7qdgk9uJImyw/i4CnDEcDr27iiL4O1YFWYW7jI3Rmcpkc/5trdOO33rcaVYjTLPyHuDOTLJIXZduS7Fjx260y8qBC5bCjqTwBSPq8zWhlhg8du30nSJ5bW3it7kow8qRTkrjgqxPb+1VVzf3N3uMkp5wMKSBge3evniPTJ9MvSsoVllJdHXoQT/Oq+OQgEd816ePGuO/JJsctIx0ZA7NxjGc0SPR5FkPmqYI85dmGQAeOlW/hbULWJhaS27M87AFwRweMe9O6yL1b9XFo7RKMZC5yDwAfWlq3NaCWekaXqmmWiNYa9FBDMoZV8n6WJPckHHFMpd+MbWXzDd2d1EQdpJXafvxj7/rSNvqb2mlCyuIkwz7UyDuTjnj/3pSz3LXlsljaq7bogNqEgFh/mOTxwPjmsrltt1oZDlx41upJ1eS3j3RIwzDuwSQPX+lOaf4oudZYaZLbeW+FPnIxXdjqDnp69aprbw7foq3CokwDHdGr8jr+9Wljrr3M/leUY/JzGFCDkZ7/y+5rrmNfxQU37NbcubjTRb28ysygCUlsHHz+1B03TnW6UTKAI+RyDk9qHb3B/iy284Y45Rsc47fP39KT1G5WF45VnaCYgZjJIUDPvyCP+aycX4RTa8mtBYfm6VLOarI7qR0QcMpClXDcNxznI+aNLdyh1FtGkwIzsEoDAfepOWhtocPauzzS/41dn1IUbGfr4A+TVJeajr0JaWOzimiDD6YiGyufnOcfNdMNnbRo8+1cSD2FVFlrYuYPN8kqAP9VV2o+LGsp0DxK0LEgEHkdOf3plipvSByRqMV3vVNpniK2vlAKOjHkDBORVr5wK5TLAjt1zS1FS9NBTTJ7smvm71NVsOt2VwdkVwok5GHGMH3pafWWt5FhuHiMjcAouOfYE0VjpnNoumJxVff3ttbKXuLlY1HdRu21Q3cv45FCGYSoT0YHn3Gc9aXuJYmAjuImRnyS7cYJ/1H37/wB6rOD2xHf0E1XxXJaSNBBalpOCsj/lK9j/APv9KrJfEC3cSC/3o2Mg+WMA+3zRN0FtCqSCAwodqmRvqI7EZ+/fHFHni0u0VTdRbhKwEUKAEdMj39a0KYn0JtlN4j1TRb/S2he6HmoTsABJJz6VgSqhjszgnqe9aNPDl5c3EAupIoVcEBo484784q4g8BxONv41vNCh9wAKMPbPIrXjyY8S02TabMVEzBgVzkdxWi0nVNXklSKON7tGGwoy5DDrjP2rVWPhW3syGISXurldrKR8cH9Ku9PkBiaKWFYtpyrAAKff2qeXqJfhbCpZk5dJ1a+kRbwx20DuP4IY5APfOD701p2l+URBOiQzbtizQk/uenPB/StI75uVR4yAFyHHQ0ytvG8xePlJACVPQfFZXlZRSVX4nb5UjMomY7JA7hSefUehqqv9KtTevcRXTRzCTdOjjd6enb3q81jR4LyNp4kBnC42sSM/p396Sh0fAjvbaQFhujmDAncD6/yrpudb2c0Vt5d2tpfhI5JXIKh8Fdrr6g+tXmpGG80lWlCSwkBQecg+/HB7c1hNTs57W4dWj2sBuB5wR7Vf+G7pp7eO2kQkK+44fBP09vX+1VqFpUhUy/e6sbOFEViwCggrJg/OT+1IzaqsN0k9veM0YGGjcgt37jt/emfwVpOqAjypJQC46HI7Y5rJar4f1KCVgi7rbBIfdwMZ4x60kKWM9o3Y1iCaMeak4Y4JdcEjjg8dsVV6lr1nYXUTxxFmYbWBG3Iz14pfQPNs7MGZR5czkBVO5lx345+aa17SkvrSSdYxKNpHkr+bJIPU/FT4zL7hTY7bara3ISaGPzN2HZUIJ9Cf2z9qEsVtqUUkmnvGpDciWPKhu/2/vWeextBDBKdPudPlb6CiZK57HB6mrBrTU7WUzoPxUTqAWJDFhjjjHHajxld0ztsbh0lSkTQCFZV68NsJ5BBOM5qwtruSMMkqwYJwQzEAn0x1x71UzGeUpKhkjeIb1hKfQfXjjpz69qZh1i0I/wC5EKzZ2tmMqSPkc11S2vsCaIa5oEOpz/jbad7W8IUbuWjJ7Z7/AHpH/D721MA1Kxe4kkjMRkt5AwI4xnPTHr8VfNdQNA01tDJIFO2RdpIYd8frQ00lYzuGoyQwtnMbNyeeBzQVNLuF6M4+m3aSGayik8tgTMvBZMYzwD14P60Szia5UBJo38oZYP8AVuJ65x0OQOOc4rXxWVvCim3cDJzuLZP/ABRXUmPEbxiX1wMGuec7gUtrp9pwqW8ZK/6+i+wzz/Ko3SyRuI4hYAuQFVnJdl79elW2+R1ZWtwB03DoRj0pYWUVvhv4a/TtA2DIHpmgq+zvBQiHcESQ5kB5x6VKeRgkEULkPESp7A9/5V1dVPIiNDG4MClehUc0hJE8bhopCqg5w/1Dnr7gV1dUp8sZn1pEimGzAB6xnoT7elGtJVmwIHOVGTxj711dTNLQEw8FwGVgwH5toqUz+TCbhR9BXDL3xXV1SfkcTtZrTV0YxB1ZBtOR2qrtLZIdScQvCGJYEGItz68n+VdXVaW9tCstIUupUliujGkqAFWReKaa1SSAiRlJHXK5/wDe9dXVKmxiEVhA8ZW2fYRydgx/OiW8G0kpgkcV1dQbYdDYjMiFXXt3oCobKPDnMfb6Rz7V1dSy2+zOCtDFJECIkxzgNz80AJblvrhQP3LL2Hp6da6uoryHSCR20cBaTJG4544/egmOyuJPM8h94J+ongH4zXV1BgPrwXk5Hl3CKmeQVOf2qQjdQQj5ZSOBwB/zXV1cqe9AIuSqebOqjAydvQUqJBKRNuKx4+lQP3NdXVSUBn//2Q=="/>
          <p:cNvSpPr>
            <a:spLocks noChangeAspect="1" noChangeArrowheads="1"/>
          </p:cNvSpPr>
          <p:nvPr/>
        </p:nvSpPr>
        <p:spPr bwMode="auto">
          <a:xfrm>
            <a:off x="63500" y="-569913"/>
            <a:ext cx="1657350" cy="1162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8" descr="data:image/jpeg;base64,/9j/4AAQSkZJRgABAQAAAQABAAD/2wBDAAkGBwgHBgkIBwgKCgkLDRYPDQwMDRsUFRAWIB0iIiAdHx8kKDQsJCYxJx8fLT0tMTU3Ojo6Iys/RD84QzQ5Ojf/2wBDAQoKCg0MDRoPDxo3JR8lNzc3Nzc3Nzc3Nzc3Nzc3Nzc3Nzc3Nzc3Nzc3Nzc3Nzc3Nzc3Nzc3Nzc3Nzc3Nzc3Nzf/wAARCACeAHsDASIAAhEBAxEB/8QAGwAAAQUBAQAAAAAAAAAAAAAABAABAgMFBgf/xAA9EAABAwIEAgcFBgYBBQAAAAABAgMRAAQSITFBBVETImFxgZGxBhQjUtEyMzRCc5IVJHKhsvBjQ1NiweH/xAAaAQACAwEBAAAAAAAAAAAAAAADBAECBQAG/8QAJBEAAgICAgIDAAMBAAAAAAAAAAECAxESITEEQRMyUSIzQmH/2gAMAwEAAhEDEQA/AOXaQ10SJQmcI2FJSGv+2jyFOhI6JOf5R6VEpA3r0KgsGD8s8jYGvkT5Co4G/kT5CnI7ajHbXaIn5JiKG/kT5CmCW/kT5CkR21GO2p1iV+SZPA38ifIU2BHyJ8hS8aQSDvXaomNkhwhHyJ8hViGUuJWUIQcCcSwAJSJiSOU1AJEa0JxDiTlkttHSEtLbIWgREYpnvyMUK1qEch63KbwGBDfyJ8hUghuPsJ8hUGyl1CXG1BSFCQRoRUwntq6jF8lNp9D9G38if2ikG2/kT5CkE9tPh7a7VE7yF0beyE/tFAXTaOnV1Rtt2VokcjQF0D06vD0oNsUkGqm2w9I+EjuHpTETTo+7R/SPSkTTUejPmuckCmolFWGompwdGzPBWpNNhqzaltUBCBTSw05pxXHJDRUVcJHFbhtIUpHRJU4tQMQkCSfMDzqypJCVJW24442lxCkFbbYWpIIiQJHrQbopweQ9TxJA9s9bKcdt2VOqcQSoFWJWIZlRkyZ313PLIiKyH7S5sVNONYicnkKDRSYjfcZSCPPWtS3fbumg8ykhBJGEmcJGopfxbtlow11ev8iwCnikKllTYAaKBuh8dXcPSj5FZ92fjq8PSg3dBquw5sQ2j+kelORToB6NA/8AEelNTUVwZkrMtjAU4bJG1LQ1YziKgBzq/oC++CnAqYORiYiq603rdaAVNFWkGO3buis91sonrAzoU5g/TxqmMh4zceGQNIVMpLzwSw0qSBCEgqOQzP8AYmr7W0LtqtxCSp1ci3SXEISspGJRJUQIAzmf7kUKc1BZYzXBzeEDAE5AE91RaebLpDbgK05mDMfXwobiN0Q2LdaMKihEiIIJAkjAohQz5zrWIi4Fp7wGAZeSEoWTCkDFJ8chpSUvNf8AlDsfFS7Zve0fujGLoWVMv3EKcU271VKEZlPmMjGm81jcNuvdbgROBUJWJ17Y7PrQq3nXQkOOKUE6AnIVECklJqWyGXFNYOxGlPE03AcHErJ95dw3btWSWxcvPqJCSqQD1QTBKdTpOcUXe2vuzgAcDiVJCgqAJB0ORIIOxBIPOQY1YXwm8J8mfKqcVlrgFigbpI6dXcPSj96zrv8AEK8PSuu6LU9m85bKShJIhOAHXsoSBn612HF+Flq3t1zLa2UyUiYy1rnk26EqJdMJGRG9HqsUoiHkUuM+DPWkpAJ0O9E8PTjc62UGr3LRBbLjJCkaZ1Uz0jSCSnKiN5QFRcZZYa/1SA2qcs4oNaA8pKFA4pOEjepe8dKoFWo2qa16lIAW2AZCSdwP/e/0FRjBeTUgEpcZXKFltUYSUmOqRB07yDXQcGYsfdrG/UU+8okMMlwJg5lRBUoZEdJO+sZZUE70TrHSu4cBlClEAknLsJE9kVHhilFty0U1cOIIJGELhsiSr7JmIMz3jeaV8qG9eUN+HP47MP2c3xZr3m6eJc94T0q2wtZgkpJGYJkHKIrDu7ZLRKkHElWWeZRXQcAtVt3Fyxc2Di20NLVcIDP5xpgwnIkQmAIz0yFP7S8DVwzCp4xbOHC04pU4jEwDAxc8hWRnHBsvlZOctU2ZSTci6x7BpSIPmJ/vV5Fjj+El8GYSXlAp8QkA+RoYpSkAhYJ5AUbw616e7CVDE2M1Hwqyi5PCBuSSyzrrR9u2s2v4OqGlDAro0mV5zBHfn4is9lly0D9ss/DS+pbSTqgKAJHZ9QTvU7dAtUFLBU2FfawqInvp60aPG0S29Cl/kqz6rA01n3f4hXh6Vo0Bd/fq8PSi3dIHT2exuWou+HW7SlAEIQUqI+ycPpnXJcWsCy+cQIAJyjWu3tkzZsHfo0f4iheI2PvzQTPxETHaOVLU2OIW6tTRyTNifcyUYuscgBpSu7dLFp8UgKjM7V1FlYhLZbKchnJrE9p0F1o2zbQ6pBBTJz5af7nyNMRszLACypRg8HHOOjpJbyzqQex9YklVK8IbwMhACW5BIUDjJOagR2YcgSMp3oYBSUhyFYCYCoykZkTzzHnTiaaMpxafBusLDqMiST11kpSAFeRBHLIZnkKFS9d8OTcKakMXANutxKRC05EgEjLT/dav9mVdPfotZQFO/ZxqgE8p7a6gcHhw27zJU0hfT9RKcaVDtg9WNo1ERnmtbNQeGO01O2Kku0Ztlwewc9m7viTnEHXHmmCVBKlJFs4AFYTBBJgpy7ctjWR7SMrt7NTV6GbhpxIxlhbiS2YOE9aRMzBUToREVTx9y4FmxYdPeOMraxRdKUnGJhGGTt1v9GWv7VtXNux7o68VhKU9I6t3B0oAwmESYzI0jTSsi6SlPKNqlOMMM8wXaOBZDaHCQnEpJGacpz861uBoWlp1SsgpQjLWNaMtcSUhQKhBxDsP+/7pVgASAAAANhTvjePJNTYl5FyacEWCDSIqANSBp8TGNCXUdOrw9KMoS5HxleHpQbukHp7Z7Tafg7cf8SfQVeEjXeq7UD3K3Iz+En/EVYRvSC6HGWDCEKMCYrjuPlC1KQkkOLOUEgpI5V1hJOVcl7X2WFr3lClBeLCEjSNzO2cUajG/IG/+tnGXTji0hKlDCkABIEDIQNN4ETrQpMwM9ZOeVEOKJXiUkwqTpE7ZUMZHZWnhejHi37JJUrFikgzMgwZr0D2b469xdtLDygb1sAYiB8RIIOL+rLMb+deeDWr7S6fs3kP2zim3EGUrTtQbq1OOGM0Tdcsrr2dXx7hLx42h25MWqIefUDh6JAzJiCM89tds88njnEWOLJRc2LTrFoZA6clRWqZMyo6dnbWtc8bf47bMqs0AXSPxNsUQp1MjNEEgjXLXTlXNssi4uWm1IVZoxmHD8ozwqTupMxEiQIrIlDBsRsBEyAJ1jnNSFMkggFJkc6lWxFYikZMpZk2xqQFOQaepIHFBXX36u4elGUBdk9OruHpQb+kM09nuNmQLRj9JOXgKu1oSzkWjH6SfQUUkyg8xSC6HCO9CcVtE31k5bLUUpWBmkZjPajFJzkVBWonSpTwVaPK7wtPXTq0NMsBKgkNNtqgBORJHOBnPbQ1wu0dt7ZDDCmnkJUHlqVKXNwRyOo8q6v234SptQvLNLkPrh9CCYUQDCoA5YpM71xajKUDrQkZSZ1JOXIZ+cnetGpqSTRm2R0eGR7qscwhKEtuKUkgKWkiAF7x4RnRAsrk8HXfC2SbVL4QX56wVH2ddMxtrvtQiEKWrChJUc8gJ0En+wPlRE0yi4LrS4dtbht+3WUOtmUqG1br3Erbi7fXZdbviOuptQ+KRvpJ7s65wHKkNR2GaHZVGfYWFrjwi1QAUQEYAMsMZDsphFWm4LjeB3MgZKGp7+ffVQq0cpYZEsN5RICminApGpOQ1A3f36u4ego6hLr79Xh6UG/6oPT2e0Wg/lGP0k/4ir0nCaptR/KMfpJ9BVm1Irob9lxTnloarUOsO+pNKlOdRXksd9ccDcUsxfWFxaq/OggE7HY+cV5G8laHVodnpEqwLBMkFOUeER4V7R31wHt7wksXf8RaADbsBwb49JHePSmfGmk8MV8iGVsjCRxa7b4SrhhLarNclIWgEpOKSQds/Wh7Bll+6Q3cXCLdnMrcXsBnkNydANzFVktdGoBClKUlMLKowKBzy3BHOKqpvVYeOBTbnkkYxHBOGcsWsdtNTjSnAqx2BCpAVEU8xUFkS0pEmmBqUVBIs5M60JdAdOrw9KMiBQV0fjq8PSgX/AFQxT2e1Wmdkx+mn0FTquz/CMj/iR6VaKSXQ0+xkHCqncWCrLOKgdaioELSdpzqcEBBOVDX9oxxCydtbpOJtaYPMcj370QcwmNxSjqnurl/w54awzxy9tV2d29auKClsrKSUzB7RNUV1ntzwlbVwOJtJJacAS6R+VWgJ7DkK5OtSEto5MqcdZNEhpTzURTirEokBSikDSnOqslEgBFPGVRmpAVxYVA3YPTq7h6UfpQd19+rw9KBf9UHp7PZ7Ify7Aj/oo9BV0VkWPGrVNrbyl6Q2kHqjkO2iP43aAfYf/aPrSGyHNXkMUnOpASIrOPG7Q6If/aPrTp41aj8j37R9anZEas1CmGxG2lMQcJoFPHLT5Hv2j60v4zagEYXo/oH1qNkdqyy6bQ/brYfQFtLSUqSdwa8u4zwp3hN6bdcqQoY2lkfaTz79j/8ARXo6uLWal5i48Ej61je1T1nf8KcADoXbguNkoGRGo10I9BR6btHj9F76t1ldo4UCaUVULtrWF+Q+tIXbXJfkPrT28f0TVcn6LhpSiqzdtjZfkKb3trkvyH1qN4/pZVyRcE1YE0MLxrkvyH1pxeN8l+Q+tRvH9LKEggpoK6Hx1eHpV4vGuS/IfWgrq7bL6iMe35Ry76BdNNLAxTB5P//Z"/>
          <p:cNvSpPr>
            <a:spLocks noChangeAspect="1" noChangeArrowheads="1"/>
          </p:cNvSpPr>
          <p:nvPr/>
        </p:nvSpPr>
        <p:spPr bwMode="auto">
          <a:xfrm>
            <a:off x="63500" y="-608013"/>
            <a:ext cx="971550" cy="1247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20" descr="data:image/jpeg;base64,/9j/4AAQSkZJRgABAQAAAQABAAD/2wBDAAkGBwgHBgkIBwgKCgkLDRYPDQwMDRsUFRAWIB0iIiAdHx8kKDQsJCYxJx8fLT0tMTU3Ojo6Iys/RD84QzQ5Ojf/2wBDAQoKCg0MDRoPDxo3JR8lNzc3Nzc3Nzc3Nzc3Nzc3Nzc3Nzc3Nzc3Nzc3Nzc3Nzc3Nzc3Nzc3Nzc3Nzc3Nzc3Nzf/wAARCACeAHsDASIAAhEBAxEB/8QAGwAAAQUBAQAAAAAAAAAAAAAABAABAgMFBgf/xAA9EAABAwIEAgcFBgYBBQAAAAABAgMRAAQSITFBBVETImFxgZGxBhQjUtEyMzRCc5IVJHKhsvBjQ1NiweH/xAAaAQACAwEBAAAAAAAAAAAAAAADBAECBQAG/8QAJBEAAgICAgIDAAMBAAAAAAAAAAECAxESITEEQRMyUSIzQmH/2gAMAwEAAhEDEQA/AOXaQ10SJQmcI2FJSGv+2jyFOhI6JOf5R6VEpA3r0KgsGD8s8jYGvkT5Co4G/kT5CnI7ajHbXaIn5JiKG/kT5CmCW/kT5CkR21GO2p1iV+SZPA38ifIU2BHyJ8hS8aQSDvXaomNkhwhHyJ8hViGUuJWUIQcCcSwAJSJiSOU1AJEa0JxDiTlkttHSEtLbIWgREYpnvyMUK1qEch63KbwGBDfyJ8hUghuPsJ8hUGyl1CXG1BSFCQRoRUwntq6jF8lNp9D9G38if2ikG2/kT5CkE9tPh7a7VE7yF0beyE/tFAXTaOnV1Rtt2VokcjQF0D06vD0oNsUkGqm2w9I+EjuHpTETTo+7R/SPSkTTUejPmuckCmolFWGompwdGzPBWpNNhqzaltUBCBTSw05pxXHJDRUVcJHFbhtIUpHRJU4tQMQkCSfMDzqypJCVJW24442lxCkFbbYWpIIiQJHrQbopweQ9TxJA9s9bKcdt2VOqcQSoFWJWIZlRkyZ313PLIiKyH7S5sVNONYicnkKDRSYjfcZSCPPWtS3fbumg8ykhBJGEmcJGopfxbtlow11ev8iwCnikKllTYAaKBuh8dXcPSj5FZ92fjq8PSg3dBquw5sQ2j+kelORToB6NA/8AEelNTUVwZkrMtjAU4bJG1LQ1YziKgBzq/oC++CnAqYORiYiq603rdaAVNFWkGO3buis91sonrAzoU5g/TxqmMh4zceGQNIVMpLzwSw0qSBCEgqOQzP8AYmr7W0LtqtxCSp1ci3SXEISspGJRJUQIAzmf7kUKc1BZYzXBzeEDAE5AE91RaebLpDbgK05mDMfXwobiN0Q2LdaMKihEiIIJAkjAohQz5zrWIi4Fp7wGAZeSEoWTCkDFJ8chpSUvNf8AlDsfFS7Zve0fujGLoWVMv3EKcU271VKEZlPmMjGm81jcNuvdbgROBUJWJ17Y7PrQq3nXQkOOKUE6AnIVECklJqWyGXFNYOxGlPE03AcHErJ95dw3btWSWxcvPqJCSqQD1QTBKdTpOcUXe2vuzgAcDiVJCgqAJB0ORIIOxBIPOQY1YXwm8J8mfKqcVlrgFigbpI6dXcPSj96zrv8AEK8PSuu6LU9m85bKShJIhOAHXsoSBn612HF+Flq3t1zLa2UyUiYy1rnk26EqJdMJGRG9HqsUoiHkUuM+DPWkpAJ0O9E8PTjc62UGr3LRBbLjJCkaZ1Uz0jSCSnKiN5QFRcZZYa/1SA2qcs4oNaA8pKFA4pOEjepe8dKoFWo2qa16lIAW2AZCSdwP/e/0FRjBeTUgEpcZXKFltUYSUmOqRB07yDXQcGYsfdrG/UU+8okMMlwJg5lRBUoZEdJO+sZZUE70TrHSu4cBlClEAknLsJE9kVHhilFty0U1cOIIJGELhsiSr7JmIMz3jeaV8qG9eUN+HP47MP2c3xZr3m6eJc94T0q2wtZgkpJGYJkHKIrDu7ZLRKkHElWWeZRXQcAtVt3Fyxc2Di20NLVcIDP5xpgwnIkQmAIz0yFP7S8DVwzCp4xbOHC04pU4jEwDAxc8hWRnHBsvlZOctU2ZSTci6x7BpSIPmJ/vV5Fjj+El8GYSXlAp8QkA+RoYpSkAhYJ5AUbw616e7CVDE2M1Hwqyi5PCBuSSyzrrR9u2s2v4OqGlDAro0mV5zBHfn4is9lly0D9ss/DS+pbSTqgKAJHZ9QTvU7dAtUFLBU2FfawqInvp60aPG0S29Cl/kqz6rA01n3f4hXh6Vo0Bd/fq8PSi3dIHT2exuWou+HW7SlAEIQUqI+ycPpnXJcWsCy+cQIAJyjWu3tkzZsHfo0f4iheI2PvzQTPxETHaOVLU2OIW6tTRyTNifcyUYuscgBpSu7dLFp8UgKjM7V1FlYhLZbKchnJrE9p0F1o2zbQ6pBBTJz5af7nyNMRszLACypRg8HHOOjpJbyzqQex9YklVK8IbwMhACW5BIUDjJOagR2YcgSMp3oYBSUhyFYCYCoykZkTzzHnTiaaMpxafBusLDqMiST11kpSAFeRBHLIZnkKFS9d8OTcKakMXANutxKRC05EgEjLT/dav9mVdPfotZQFO/ZxqgE8p7a6gcHhw27zJU0hfT9RKcaVDtg9WNo1ERnmtbNQeGO01O2Kku0Ztlwewc9m7viTnEHXHmmCVBKlJFs4AFYTBBJgpy7ctjWR7SMrt7NTV6GbhpxIxlhbiS2YOE9aRMzBUToREVTx9y4FmxYdPeOMraxRdKUnGJhGGTt1v9GWv7VtXNux7o68VhKU9I6t3B0oAwmESYzI0jTSsi6SlPKNqlOMMM8wXaOBZDaHCQnEpJGacpz861uBoWlp1SsgpQjLWNaMtcSUhQKhBxDsP+/7pVgASAAAANhTvjePJNTYl5FyacEWCDSIqANSBp8TGNCXUdOrw9KMoS5HxleHpQbukHp7Z7Tafg7cf8SfQVeEjXeq7UD3K3Iz+En/EVYRvSC6HGWDCEKMCYrjuPlC1KQkkOLOUEgpI5V1hJOVcl7X2WFr3lClBeLCEjSNzO2cUajG/IG/+tnGXTji0hKlDCkABIEDIQNN4ETrQpMwM9ZOeVEOKJXiUkwqTpE7ZUMZHZWnhejHi37JJUrFikgzMgwZr0D2b469xdtLDygb1sAYiB8RIIOL+rLMb+deeDWr7S6fs3kP2zim3EGUrTtQbq1OOGM0Tdcsrr2dXx7hLx42h25MWqIefUDh6JAzJiCM89tds88njnEWOLJRc2LTrFoZA6clRWqZMyo6dnbWtc8bf47bMqs0AXSPxNsUQp1MjNEEgjXLXTlXNssi4uWm1IVZoxmHD8ozwqTupMxEiQIrIlDBsRsBEyAJ1jnNSFMkggFJkc6lWxFYikZMpZk2xqQFOQaepIHFBXX36u4elGUBdk9OruHpQb+kM09nuNmQLRj9JOXgKu1oSzkWjH6SfQUUkyg8xSC6HCO9CcVtE31k5bLUUpWBmkZjPajFJzkVBWonSpTwVaPK7wtPXTq0NMsBKgkNNtqgBORJHOBnPbQ1wu0dt7ZDDCmnkJUHlqVKXNwRyOo8q6v234SptQvLNLkPrh9CCYUQDCoA5YpM71xajKUDrQkZSZ1JOXIZ+cnetGpqSTRm2R0eGR7qscwhKEtuKUkgKWkiAF7x4RnRAsrk8HXfC2SbVL4QX56wVH2ddMxtrvtQiEKWrChJUc8gJ0En+wPlRE0yi4LrS4dtbht+3WUOtmUqG1br3Erbi7fXZdbviOuptQ+KRvpJ7s65wHKkNR2GaHZVGfYWFrjwi1QAUQEYAMsMZDsphFWm4LjeB3MgZKGp7+ffVQq0cpYZEsN5RICminApGpOQ1A3f36u4ego6hLr79Xh6UG/6oPT2e0Wg/lGP0k/4ir0nCaptR/KMfpJ9BVm1Irob9lxTnloarUOsO+pNKlOdRXksd9ccDcUsxfWFxaq/OggE7HY+cV5G8laHVodnpEqwLBMkFOUeER4V7R31wHt7wksXf8RaADbsBwb49JHePSmfGmk8MV8iGVsjCRxa7b4SrhhLarNclIWgEpOKSQds/Wh7Bll+6Q3cXCLdnMrcXsBnkNydANzFVktdGoBClKUlMLKowKBzy3BHOKqpvVYeOBTbnkkYxHBOGcsWsdtNTjSnAqx2BCpAVEU8xUFkS0pEmmBqUVBIs5M60JdAdOrw9KMiBQV0fjq8PSgX/AFQxT2e1Wmdkx+mn0FTquz/CMj/iR6VaKSXQ0+xkHCqncWCrLOKgdaioELSdpzqcEBBOVDX9oxxCydtbpOJtaYPMcj370QcwmNxSjqnurl/w54awzxy9tV2d29auKClsrKSUzB7RNUV1ntzwlbVwOJtJJacAS6R+VWgJ7DkK5OtSEto5MqcdZNEhpTzURTirEokBSikDSnOqslEgBFPGVRmpAVxYVA3YPTq7h6UfpQd19+rw9KBf9UHp7PZ7Ify7Aj/oo9BV0VkWPGrVNrbyl6Q2kHqjkO2iP43aAfYf/aPrSGyHNXkMUnOpASIrOPG7Q6If/aPrTp41aj8j37R9anZEas1CmGxG2lMQcJoFPHLT5Hv2j60v4zagEYXo/oH1qNkdqyy6bQ/brYfQFtLSUqSdwa8u4zwp3hN6bdcqQoY2lkfaTz79j/8ARXo6uLWal5i48Ej61je1T1nf8KcADoXbguNkoGRGo10I9BR6btHj9F76t1ldo4UCaUVULtrWF+Q+tIXbXJfkPrT28f0TVcn6LhpSiqzdtjZfkKb3trkvyH1qN4/pZVyRcE1YE0MLxrkvyH1pxeN8l+Q+tRvH9LKEggpoK6Hx1eHpV4vGuS/IfWgrq7bL6iMe35Ry76BdNNLAxTB5P//Z"/>
          <p:cNvSpPr>
            <a:spLocks noChangeAspect="1" noChangeArrowheads="1"/>
          </p:cNvSpPr>
          <p:nvPr/>
        </p:nvSpPr>
        <p:spPr bwMode="auto">
          <a:xfrm>
            <a:off x="215900" y="-455613"/>
            <a:ext cx="971550" cy="1247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7">
            <a:extLst>
              <a:ext uri="{FF2B5EF4-FFF2-40B4-BE49-F238E27FC236}">
                <a16:creationId xmlns:a16="http://schemas.microsoft.com/office/drawing/2014/main" id="{CCCFA910-D550-B760-F448-549AB5A9D164}"/>
              </a:ext>
            </a:extLst>
          </p:cNvPr>
          <p:cNvSpPr>
            <a:spLocks noGrp="1"/>
          </p:cNvSpPr>
          <p:nvPr>
            <p:ph type="ctrTitle"/>
          </p:nvPr>
        </p:nvSpPr>
        <p:spPr>
          <a:xfrm>
            <a:off x="554037" y="2148150"/>
            <a:ext cx="7773293" cy="1470049"/>
          </a:xfrm>
        </p:spPr>
        <p:txBody>
          <a:bodyPr/>
          <a:lstStyle/>
          <a:p>
            <a:pPr algn="ctr"/>
            <a:r>
              <a:rPr lang="en-US" dirty="0"/>
              <a:t>Snowboarding Official Rules</a:t>
            </a:r>
          </a:p>
        </p:txBody>
      </p:sp>
    </p:spTree>
    <p:extLst>
      <p:ext uri="{BB962C8B-B14F-4D97-AF65-F5344CB8AC3E}">
        <p14:creationId xmlns:p14="http://schemas.microsoft.com/office/powerpoint/2010/main" val="1648337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Competition Equipment</a:t>
            </a:r>
          </a:p>
        </p:txBody>
      </p:sp>
      <p:sp>
        <p:nvSpPr>
          <p:cNvPr id="3" name="Content Placeholder 2"/>
          <p:cNvSpPr>
            <a:spLocks noGrp="1"/>
          </p:cNvSpPr>
          <p:nvPr>
            <p:ph idx="1"/>
          </p:nvPr>
        </p:nvSpPr>
        <p:spPr/>
        <p:txBody>
          <a:bodyPr>
            <a:normAutofit fontScale="92500" lnSpcReduction="20000"/>
          </a:bodyPr>
          <a:lstStyle/>
          <a:p>
            <a:pPr marL="342900" indent="-342900">
              <a:buFont typeface="Arial" pitchFamily="34" charset="0"/>
              <a:buChar char="•"/>
            </a:pPr>
            <a:r>
              <a:rPr lang="en-US" sz="2600" dirty="0">
                <a:solidFill>
                  <a:schemeClr val="tx2"/>
                </a:solidFill>
              </a:rPr>
              <a:t>Athletes must use the same attire and equipment for </a:t>
            </a:r>
            <a:r>
              <a:rPr lang="en-US" sz="2600" dirty="0" err="1">
                <a:solidFill>
                  <a:schemeClr val="tx2"/>
                </a:solidFill>
              </a:rPr>
              <a:t>divisioning</a:t>
            </a:r>
            <a:r>
              <a:rPr lang="en-US" sz="2600" dirty="0">
                <a:solidFill>
                  <a:schemeClr val="tx2"/>
                </a:solidFill>
              </a:rPr>
              <a:t> and finals. Changes in attire (from a jacket to a speed suit for example), or in equipment (from a freestyle board to a race board), will result in disqualification. </a:t>
            </a:r>
          </a:p>
          <a:p>
            <a:pPr marL="342900" indent="-342900">
              <a:buFont typeface="Arial" pitchFamily="34" charset="0"/>
              <a:buChar char="•"/>
            </a:pPr>
            <a:r>
              <a:rPr lang="en-US" sz="2600" dirty="0">
                <a:solidFill>
                  <a:schemeClr val="tx2"/>
                </a:solidFill>
              </a:rPr>
              <a:t>An FIS (Federation </a:t>
            </a:r>
            <a:r>
              <a:rPr lang="en-US" sz="2600" dirty="0" err="1">
                <a:solidFill>
                  <a:schemeClr val="tx2"/>
                </a:solidFill>
              </a:rPr>
              <a:t>Internationale</a:t>
            </a:r>
            <a:r>
              <a:rPr lang="en-US" sz="2600" dirty="0">
                <a:solidFill>
                  <a:schemeClr val="tx2"/>
                </a:solidFill>
              </a:rPr>
              <a:t> du Ski) helmet approved for alpine ski racing or snowboarding is required on all forerunners and athletes in official training and competition for all ability levels in all events. </a:t>
            </a:r>
          </a:p>
          <a:p>
            <a:pPr marL="387350" lvl="1" indent="-342900">
              <a:buFont typeface="Arial" pitchFamily="34" charset="0"/>
              <a:buChar char="•"/>
            </a:pPr>
            <a:r>
              <a:rPr lang="en-US" sz="2200" dirty="0">
                <a:solidFill>
                  <a:schemeClr val="bg2">
                    <a:lumMod val="75000"/>
                  </a:schemeClr>
                </a:solidFill>
              </a:rPr>
              <a:t>Helmets are required for all coaches to be granted access to the field of play.</a:t>
            </a:r>
          </a:p>
        </p:txBody>
      </p:sp>
    </p:spTree>
    <p:extLst>
      <p:ext uri="{BB962C8B-B14F-4D97-AF65-F5344CB8AC3E}">
        <p14:creationId xmlns:p14="http://schemas.microsoft.com/office/powerpoint/2010/main" val="900000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80736"/>
            <a:ext cx="7305259" cy="1046064"/>
          </a:xfrm>
        </p:spPr>
        <p:txBody>
          <a:bodyPr/>
          <a:lstStyle/>
          <a:p>
            <a:pPr algn="ctr"/>
            <a:r>
              <a:rPr lang="en-US" dirty="0"/>
              <a:t>Boards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solidFill>
                  <a:schemeClr val="tx2"/>
                </a:solidFill>
              </a:rPr>
              <a:t>When picking out snowboarding equipment for your athlete, special care should be taken. Choosing the right equipment will help ensure safety as well as enhance performance and learning for the athlete. Consult a reputable shop when in doubt of a board that is constructed properly.</a:t>
            </a:r>
          </a:p>
        </p:txBody>
      </p:sp>
      <p:pic>
        <p:nvPicPr>
          <p:cNvPr id="1026" name="Picture 2" descr="http://www.thevillagenews.com/media/photo/2233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7399" y="3973513"/>
            <a:ext cx="3319214" cy="2728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88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Start</a:t>
            </a:r>
          </a:p>
        </p:txBody>
      </p:sp>
      <p:sp>
        <p:nvSpPr>
          <p:cNvPr id="3" name="Content Placeholder 2"/>
          <p:cNvSpPr>
            <a:spLocks noGrp="1"/>
          </p:cNvSpPr>
          <p:nvPr>
            <p:ph idx="1"/>
          </p:nvPr>
        </p:nvSpPr>
        <p:spPr>
          <a:xfrm>
            <a:off x="544513" y="1741487"/>
            <a:ext cx="7912100" cy="4749799"/>
          </a:xfrm>
        </p:spPr>
        <p:txBody>
          <a:bodyPr>
            <a:normAutofit fontScale="92500"/>
          </a:bodyPr>
          <a:lstStyle/>
          <a:p>
            <a:pPr marL="342900" indent="-342900">
              <a:buFont typeface="Arial" pitchFamily="34" charset="0"/>
              <a:buChar char="•"/>
            </a:pPr>
            <a:r>
              <a:rPr lang="en-US" sz="2600" dirty="0">
                <a:solidFill>
                  <a:schemeClr val="tx2"/>
                </a:solidFill>
              </a:rPr>
              <a:t>All start areas shall be flat enabling the athletes to stand in the start in either a relaxed or ready position. </a:t>
            </a:r>
          </a:p>
          <a:p>
            <a:pPr marL="387350" lvl="1" indent="-342900">
              <a:buFont typeface="Arial" pitchFamily="34" charset="0"/>
              <a:buChar char="•"/>
            </a:pPr>
            <a:r>
              <a:rPr lang="en-US" sz="2200" dirty="0">
                <a:solidFill>
                  <a:schemeClr val="bg2">
                    <a:lumMod val="75000"/>
                  </a:schemeClr>
                </a:solidFill>
              </a:rPr>
              <a:t>For all snowboard events, the start command shall be “5-4-3-2-1-Go!” The timer begins when the athlete’s front boot crosses the start line or electric timer is activated. Care should be given for providing easy access to this area as well as securing the area from the flow of general public skier traffic. </a:t>
            </a:r>
          </a:p>
          <a:p>
            <a:pPr marL="342900" indent="-342900">
              <a:buFont typeface="Arial" pitchFamily="34" charset="0"/>
              <a:buChar char="•"/>
            </a:pPr>
            <a:r>
              <a:rPr lang="en-US" sz="2600" dirty="0">
                <a:solidFill>
                  <a:schemeClr val="tx2"/>
                </a:solidFill>
              </a:rPr>
              <a:t>A gate has been passed correctly when both the competitor’s snowboard tip and both feet have passed across the gate closest to where the infraction occurred.</a:t>
            </a:r>
          </a:p>
          <a:p>
            <a:pPr marL="342900" indent="-342900">
              <a:buFont typeface="Arial" pitchFamily="34" charset="0"/>
              <a:buChar char="•"/>
            </a:pPr>
            <a:endParaRPr lang="en-US" dirty="0">
              <a:solidFill>
                <a:schemeClr val="tx2"/>
              </a:solidFill>
            </a:endParaRPr>
          </a:p>
        </p:txBody>
      </p:sp>
      <p:sp>
        <p:nvSpPr>
          <p:cNvPr id="4" name="AutoShape 4" descr="data:image/jpeg;base64,/9j/4AAQSkZJRgABAQAAAQABAAD/2wCEAAkGBhQSERUUExQWFBUVGB0aGBgVGBcXFxgXGhgdGhcXHh0YHCYfGBkjHB0YIC8gIycpLCwsGB8xNTAqNSYrLCkBCQoKDgwOGg8PGiwkHCQsLCwsLCwsLCwsLCwsLCwsKSwpLCwsLCwpLCwsLCwsLCwsKSwsKSksLCwsLCwsLCwsLP/AABEIAL4BCQMBIgACEQEDEQH/xAAcAAABBQEBAQAAAAAAAAAAAAAEAQIDBQYHAAj/xABMEAACAQIEAgcDCQQHBgUFAAABAhEAAwQSITEFQQYTIlFhcZEygaEHFCNCUrHB0fBicoLhFRYzU6LS8SRzkpSywmODk6TTFzREVKP/xAAaAQADAQEBAQAAAAAAAAAAAAAAAQIDBAUG/8QAJBEAAgICAgICAgMAAAAAAAAAAAECEQMxEiEEQRNRIjJhcYH/2gAMAwEAAhEDEQA/AOImnimlYp4OlSSKzSPEU0CvMK8KQEgeaa1KDzrzrrSEJNepRXqAPRSxXopaBjYrUcT6O9Rw/DY5nzNiXZery6BULDNmzansjlz8KzQro3yo2up4fwnD/Zsu58yE/EmmgMJZx1s+0pHjNGo9th2XjzqhIpMtMRoWsnwb3fr7qguYcHdT7jPw3qpt4hl2JokcWfnB86Bkj2o2aPORW/490FsIMSLS31GGwqX1vMQ9rEZgv7IybmMpMwdo1wA4kpGoj4itL/8AUK82GuYci2RcQIWUusKCDpbz9UGMCWCAnnNMOiTinQG7bvtYs3rV5ral7kk2RZSFZWc3ewJDCIY7Huqix/C71lmW9ZYZApYgZlAf2GzL2crciDB5Vb2OmjHE37uIRbq4pOrvIPosyQoBUicrLlBG4nzqyPS3C4i3iMOQ2EtNhbViyzBrxHUXTc7eQAktJAgQIFIOjDyp7x8aR1HKut4PDYPHYnEhEsXw72QrwC4UYdFYlSUZbWYGXttmVgZBFZu90Gw64MXBeAvGzeugm4ptt1Vxl6pVKgtIX2w0yRKwwpUFGFy0lbTiHybXFdltX7NxkdLbKxNlg91A1pRn7LMwMAKTqKy9zhF4IbjWbq21YqXKNkDqYK5oiZ0330pUFAdJT8wJ7p2jbypSlKhDIpCKdFONICMikinxSRQMRUmvERTwaaRNAiOKWlinQKYUDNTlE0txBOlKLdUMYvdT25GvGyZper0oAa9PL9kCvZKVrcCkIYKcBTaWgY6KWK8KWkBLhLZLyPqgsJMagEj3mIHiRW8+XC5lxOFsf3OEtqfMlvwVaxfCcJnxOHtjU3LtsEfvONPQitL8tuJz8YvgfUW2v/8AMN/3VaD0YUGkmvRXqBDppTa0mmVIqmgBgWky0Q1gxNMUUBZGHI5mpLrkHb8OVKauemiTiie+1YP/ALe3QBR9YP8AXWrTB9JcRbsvYS9cWzc9q2rnIZ3BXx5xvzmqcipsFgXu3Ft21LO5hQOZ/AePKgZqcP0/um5nuolzNibOIeOwWNhcqoIlQCPDermx06w72813rldLeJtiysNZvDEM7LnOYZSrPr2TOVSNorKXOCdbcFjBK18oPpLo9hn+swJgJaGwLHWJO4AXGcNw1i2wuYg3sRGi4cBrSH9u60Z/JAfOmBu7PDMJirgbPh73X3eHoqgjrQqqLeIBUQ1uSCDG+/dVeOjmBdDdyXbSGximAVzcytYvLbS4M5BM5oykxIrnYvCj8B0gvWSDbukQrIAYZQrmXXK4IgkA7bgHekFl/jOgN22FbOWV0uETauWmD2rPWsMt8ISkT2xzG06VRcQ4PfsBWvWbltX9lmU5WkBtG2OhB0NXL/KHdcN1lu0Sy3wWQFGL4i2Lb3DEgtAnYbnapeMdKbOLt3lOaybt5bi5hnUJawzJat9k6EvCzGzA8qKDoyucU6K3T4HDX2tqqYe5ZFvNaS0QmLuNbw2Z7b5NZe7M5paV7OhoS70Etk6XHsM8RbYZxbYYfr7qu0hgqCJMEjMBEg1PEKMhFKVqTi2AfD3MhIaUR1YSJR1DoYIBBgjQ0H19LiBNFNimdfXvnHhRTAkyZt9CedDtIMGpgdqS82Y+Wn41Qhgu/r9frSlDGTymoialJ0oGOcyBG4+NI96TtFPsrNRskGgBGNGcP4e95sqCTzJ2HnQM1t+jFlbeHDfWuGT5bAVE3SMM+T442tgdjoU/1nEfs7/Ggr3AHzDqw1xWYqsCWJHOBy0MHwNavEksuUEqXMLH1VGrN7h8SKKwuHyZcsjLBWDtHL8KyU2jjx+TJSTm+ig+TzA5uK4RGBBW8CQRBBQF9Ry2qbp50cxOK4jjL1hOvHXOuW0yPcXIckG2pzj2fs1ufk/wi3OJ2rj9q6FeCfqqqFY08W561xrjeLz4q9cB1a87gg66uWmffW8ZWrPWkkqp2gS9YZGKupVhuGBBHuOtMArQ4XpdiyoW4wxKDZMTbGIHuLgsv8LCi7VrD39GwOJsMfrYTPcSf91eBPpcFURRmEt0TZwTt7Kk/dWmu/J3dytdtkvaQZn6y1ew9xVGpOW4uVv4XNOt2BEV2eN43zW3oynLiZm5bcDUEe6oCa1r4Wq/FcOQ+0Vtjm5BIXX2iFBYjwANa5PCcU2mSsllA0VfdMWAxC+OHw5/9ulR2+GYOQDi7jkmALOGaSTyBuOv3VpOlHDbPXqtp7L3xZsgLiSUBUWlCZSYss5ESGaO6a842ow2C4Pdvk9WhIG7bIvmx7I9a0bCxw0XLNyb+Jbsv1TZba2yNbWeM3a+tlAMdmR2pHxWIvYcB8QW+caixaaAtqNDfyDsgjZABv2tgJzJaTrrJkk7zTGWXEOkN68vVyLdkbWbQyW/Mge0fFiT41W5aWa8XpCG0mWlr1AHsnjXpNLXpoAQXKLscWuICFuMAQ4ImR9ImS5oebLoTvoO6h8wimEUwC+IcQe9cNx2BYhQdI9lQg+AFDe6rTBcFRUF7ElktHVEX+1vfuA6KnfcbTuDHShcLwu7iGPze07DuUFgo8W295ikMEIpsVZ47ghsrL3rOf8Au0c3H95tgoPItVZNABVod9PusB2h5e/v99QMdJ7t6bn08KQhrLOsUofvohHB8hUV1YJ8DQBNgcBcuPltI7t9lAWMe7lUvFOGXbMC7ae2TtnBEiOXI+6tP0N4bw5rYfG4kLLt9FmcCMsBuxqDPmCNKtekXDOHjBxgsXnOZVa2Xzq0tGfqyMyssyCg5Gd6dDOZxW94Jw/JbVTqdJnvJkgVh7YHWAbjNE94murWsNbW39J7V4kIBJIQE9Zc8wOyJ5sDWU/o5PITlUQTAgMWucjKr+6Of8TSfILR+SrjH8etvZNpLAtiBlggZSvs6Be6R76qLbSAe+sGeZlUU/xdovegtjJisTiJ0t4VzHLNKnN5wsVxzh/THF2bYS1fZFEwAqczJ1yzvXZ+jwjBcSfb6HJPiyODHqK57e4NYs2LkfRhlIa4e0wHdqDuYBCgE7SK3jKoo9PBkUYQjL2UP9fOINp89xA/duFf+mKGxHSbGMe3i8S3neuH/uqpmKmCE7AmtuzqJG4ndJBa5caDPadjt5mtTg8SG5jyrKJgjz0++rvh2IAhWAECAfwrv8LKoSafsyyRtF0T7vxoLHcMa+hFu9YUgjMly4tto3Uy8CD3zUxYAEk1neIYK5dxIXcuFAJ1AAAEnuAjXlXV505KFL/SMSVhN3g97Bo129bZCezabdZI1uB1lTlGgIPtMD9U1adJMKou2r10TbXC4YBdutfqFi2P2ebHkPEigMPxw4V5tXXgCBattFsgc7pEq5J1KgHeJFLjenN28QbtnCvl0UNZBCj7K66CvFOkDtdKb4zB8l22xk2rqBrUwB2RobUAAAoVIAA5U84bCX/7NzhLh+peJeyT+zdAzJ5OpHe1KvSQn/8AEwZ/8mPuakfpEBvgsH/6bj7rlAFfxLg17Dx1qFVb2XENbcd6upKsPI0HWlwPTlrIZbeGwqq/tJlvFG80N0qT4kVJhOOYK4IvYO1acn+0UX3t699tbylR4qT+7QBlq9NavFYfKhuJgsJftDe5YfFOoH7Q6/Pb/jVarbGPt3GCpgbLM2wV8T/83xoCipUUka1e4zH4a3CrhrTv9Yi5fNoHuX6SXjm0gHlI1LMBxTE3WyYfJa0JJsqloKo3ZrgEqo5lmigQPhujOIeCLTKCYBuRbUnuBuET7pq4w3DcLgyxxVzrb66CzaUXEVu9yxCsR9nYHcNtVfiuLi1Isubl06PiWnN4razdpF/bPab9kaGpt4dm2GneaG6GXOM6SoXLrYV7h3uYluvfTaFhbSjuGUgDSgMZxnEXwBcuOyjZPZtjyVYUelImBA31+6pxbFQ5hQEuG79fuqTqf2V9KKCUvV1PIdAzkEsQsgmdd9f50PetqNjv76VH1maW84O+4599aEkSpSq/vnvp9uP9Kt+iHD1u4sZlDLbVrjq2xCCYjnrGlADMDghk7SA/fR/Duij33BsKQFPtk9hSPEj4CausL82JZltW7dtSCTddnkGdAmYLOh0JPLerbh3FyyX8jswtWXkZERJ2XKANN251vw6M77OVX8Kya7idGGx7vKuicPuF26wzsEWeSjU+UtNZvFWFZCBHZk+Q7/WBWm4cR1aRoMo0/hFcuZUcvlS/FFkw/XjUbXGGqAHwmNf505DpTnECfWuU8wu7OO6jgWMvOCM11Vjc+1bH4muP8a4+cTCwyoDoBrJ7z+XjXZOLWo4EiMf7a+d+ftx/0iuM274a0LCWx1jvme60SoUEBE+yupZjuTlH1e11wjdHs44R6/hIdwbhwbtMNtgdvP8AlWhRSBNNw+DCoFBIAH6NIXjedPKvpcGFYoV7JlLkxuOwasNu1G/4VRkfrxq9N3ST5/lQa4EGS0kmecASa5vK8fm04bLxzrZBh7sJmYnTbXcCq88YY2mXY3DDQPqDUCdzJ9AuntGrIjtAAdlfw2/Oo7JuZuqFhMQupVTblwOfbtxcEeJiuXyIyUF9IuNWUcUhFaf+rYbe3dwx/wDENt7fqSjqPc1DN0UuZ8oKMB9ZGkEb6aTNeeaAfCsMNC4aCQBEAHMY1Y6KN9adx1EkBA4AAMNl0LGY08Ad6ueFYPqySDEbrJGk7g8u41XcZcXXCu4tiTGhbTloJPkPzoeOSalXX2UssGnFPsz0UtWycItG1cuC8T1WXMotkE5myiCzd9Nwy2gM5SEH1rjFixHJEXLJ23JA5naWIH4WtzPmtObRTU3AxTIO8sNR5DU7AGrfE8a67Pa7ClgM19kFq64GpDC3AKtvDAkwJJ5BPx+6TktHqUJEJahddpJABZjzPwFX/Svorat2heR4dnClGbMTIMmSZmdTyipcknRcYOSbXoymAwiO8PdW2oBJZgTIAkhQN2PIEiTzo3EYkuvVWV6qxIJBPbuEbPcI9o9wHZXlrJMScOKP2gdJkwYnSAJA5EH3ii48KUpUSga1glHifH8qnC06KjtWGzSWmRyrO7GPCUhHfU3V05LYqbGDx5/rzpY8Pu/OierpclFhRmg1ORxTbh7RgV4Lp410kClYNXnRHia2b9zOYF2zct5oJylgIJA1iQBp31UdXPuojhrNbugqwUxo+vZ8dNfgedCYjS8PxZtqQ9q7mYau0gbyrDsmCBBEbyZ0itT0bwrY1Ma6tk6xRbUkllCqBMmJYkESx11rNcd4rfwt5LdvEXRbFtckMRKywDEDSSAJFOtfKRfChMy/tMyCX7wSIMH18a2+TkiXDjKgW7wq5Yfq7qwT2gQZV1PskHunlV5w49hfIVQcd6WHElLhAR1kECSpnUETqIiI9KZ/ThGHRUYC4zEToCANZ8J0HrXPl7iYZcLytRibK3T3aBXuDYO9iLSPbtM4ZQSVELMCRJ8atf6n4th/ZgeboPxrkpnnS8fJGTjWgzpWoHC8Cm2YM3M7rIOmuhcbVxOyoBYnck+7Xxrt3yj2WSzhgF7Nix2zp2S2VRp5oda4vibRW43LWR5V2xi6v0qPUhak1/RccPQ9XMnU/dp+dQ3XM+cflTcHiZSNQVPhGuv51MoBHcTr+Ir3sTvFFL6Jl+zHLbA3Mn9elJfcxpz0FeuNUZugAuTsJq2yUMIifCg7tvMCDz0/nQ2H4yp9sGZMEaiibOLUzBFYfJCapMumivwdk9aqlefwHOuk8DAe9ZX9oT5DU/CfWsOuIyOHABjlyPeK13DeLW16rEagQ0DQDNlZQNY0DRMdxrx8+PhNL0aJ32WnX2rzQMJbLNJkXHtSOcwNQfxpP6DwzsqGzcssxIFwMjiQJA3mIGkqPGgeG27JCFr5DyRAbJlGVoEsIjMElgfAeJS2AMRhmTENeBuldWHsy3IdwAJJ7xtIraWNVREZe2ZziHDbfU3XUMWAh0VsofKwPaAEkCCdIPjTeiPFcKBcscQt6XsuRmXsWwAQkZe1agkmR4z4kdLscuHxFwoszcbnpMy3xMe6sfxHGC6Q2XKwEaGQRXJGzZBmKwHVW8ybhgucMJkg7azBAOw89xV90Pt2TYufOMObomQ+YDKBbZsijMCXYBjMaCO+ay2HCmBcJhVIGX2iZJA1ny9w86ucXxl8OqJhZsAIvWOhBdrpHaYXR2ssQMoiIIIppVso1fG3sYrCK9kZblsBypDKSpLK8ZmbNGQ/WJ7HdFY2KMwPE8Res32uuXyKii5cJNwZ7gi2DMspUXDDTGsRJkPNpNZz2NHjHeBTkMkRr+tKi+cKCQdt509KlGJTXQaKDMDaNB51AyYW6etuvYO6rgEH9d3uMj3UYlnwqGUkDixTvm1WVjBzRX9HeFRzNVCznLW/uqB9CKmv/AH8KhuPMV3I5QnB4K66lkQsqkBoEwSCQI3Oik+6jsBwu6zH6FyCvNWUAd8mNpFX3QbpG2GwuINtEJUoTm7RbO+UkA6CBABHPnrFdN4703uKbaJhswezmZgmYIXBVZMQJ1jv0oKiu0ct+UCzGJt/7i1tt7An41mBhj3cq33TzjbWsWEyIfok3XUGGXl7jHhWaudI7hYEBAVHZIUaTIHuApR0PN+7Kc2j3VGErRYXpSwMtbtvvCsOyFJnKB4kn4VGnH1B1sWyNNCJA1k+v4VRmjsHyTXD8yUdxPxZh+ArcM1c16FYzJgrTKHNxnCi2hZdXdyJ1groZkbCuk7n31EdHTl/dmU+VNJweJgxFtZnbQqT8Ca+f7YljqOcE8/WvoD5T2/2LGnuQ/8AaPwr57StEznkHWLuVSRrPu2q1wqvcsdaEzKpyvBlkMaSDGh5ETQGGw2YbgSVGpMCRvv3/fRvRzpO+AZ8ttLqXlAZHnLI1nTWRJHvraHkZMfUWRxi9jExCv7JmqrjeNgdWD4n8qmx+LW5ca5AVnYsVtgqskzpJMDwAqquWGLyO1rOuvrO9a5PKco0JQpgp050+3eIMijLaOxICGf/AA8o/wBd++jLvRbFlOsNjElPtG05Gvjt8a4+SXs1psrTeLa7RVhg+FXr/ZRSYUsBPZjnBOgJ7qEfhFxSoa3dQMR2mtsuhPjuK6H0Xw4W2cogQNNd8zd9Kc2+wUQfoZwZWw9zrr4sutwple0X7KgHflqTp4UXgsNYsYgXetN0J7OWyUGYiJPanQTGnPwqe7cIzAAzrt67958qrsfbKqAdOfdr7qXzzriZOKuyh/pGzce5bvgki6517P1ydNdDqdJrz4KxBPViBI0JEeOlDYDg3znGOjHKDn7XjkOUxzExI86gxXClw5IzsTA27I1E7Dz76h1ey+LfaK0vLwonXQbz4QN6JwQl8rkIB2mzjQRrsdT+6NToKP6JYdXuk/Zhh5iaK6Z4Ttrc/ZCn1aD9/wAKu+6LUXQziHHla2tiwnV2EObtR1l25EG48aTvCjQTz5BLc0igLBokNUS2JA4GctOUdxYkRyB8ffQ4s6HTWM2/Ib6RvVrmBiQDRVlV+yvMbDY70c6CiXh/DjatGdyQdNfLujnWjwmGkDyrPXcZqANRGorYcBylQW0H6iPOuabezeARZwgUZjoBuTT/AOkbXj6fzrX8F6JfPFF1+zZHsr9vxnmveeew0ktD8xsfZH+CsHF7Z0xa0j55aw3d41H1J2j1q16jvr3UCvTs84K6HWJ+cKY1tof+HEWi3lpNdD6V9Lvm3VYVbYPWJh7jMWgBUX2Y5ydaxnRCyDeuL9qxcHoA3/bWt6fdE797EW79pTcFu3bTIgm4CEBBAkZhJ7+VO+rGjFfKLxMXOIO42yJuCDqubn+9Wb68Vq+J9FcfiLr3Hwd45jpFoqwE6CRvpprNBHoDipP+yYny6s/lQl0Emm7KDraksGTVuegWO5YPEHzttP3Va8G6BYsQbmHdFzqAHBBYkwJG4XNHrSZUK5Kzo3Qix1aIDv1lrWNx1d5PfqDXQMLuvifhM/kKwnRrhbWVMk5DeskFjJkMQ/kJYx510DAiWB8dPKiKroucuTcjJfKLBwGLJMAo/KfrED8K+eMKsxy7/Cu+/KZejhmI/aQAeGZ1rguGtETtVIxkErdCnTteem0wfjOtQ3L2YjTYR/P7qdk0oOzf1IPfpTJCKVNP50hNeoAiQkE8vz9/jrW8w3E79xM1liVMKVG6tlEwuxjYb7+cYW6p7pq24FxS5aBGcoAZygDfmdp2jaufJGzWDa0arFcWuunVXC7CIBJOUGNDGo0Ovuovg+HySszlAE66+OuvrVHY6W3UdTIcSO0yyymdDPP31e8PuszOWgEwdAAB5AeFTjVIqUrY27iIuFY8fwobiJ015c9qj4njguJS3sWUnXntH4+hqTiFnQN4EEemvu/GnXZiyo4BxGMerLAByqRqQTlkgz+0PhVVx9XvOWnNEwQoEiecc451NwPsY1Z/vV9GP860YwOGI0KHTvYcpHP31MpU7NoK0ZTod/atuIH40b049q14q33il4RYVMVcVNggJjYMWEj407psP7E8+0P+k1vtkaTM5g7JaY5VK1kjcUTw67kVMyM3WOQoQrmbYEgEEmDAHeSdRFavinR+xZyC/cup1jZVlBqfcPEetZTlTKjBtGOVSRO9PtsQauzw20uLtYVS7Fx2iMko0mBl59kSRIOojxvrvQiyBL3bo/gX4TzqJZEtlLHJ6MdhcMXaF5/dzPgB38q1fDrqIAjNmywDy3MAR3T3698UVwzoogQgPcQH6wClzrI3EQB8de40VgeCJh7qhLzNmZey9u0waAzHcToBOh51lKakbLHKKNOOmrLbAVoAG3dHLlpFUv8AWm13D/gP5UXiVW8Mknq+cKgDeA028fd31Vf1Ot/393/ht/lWfJPZfGS0c9LGKvOE9M3w9oW1sYZoJ7dyyruZM6k92wqga6usMfCQYPw0qJrw5R5SB99elR5/I3XCumeIxLvaY2VXqnJCWLa/ViJAnYnn3VpulvT3D4PEmybF52CqSyXcgnKO4jkKwPQIS98kRFqOWpZgOXlRHyqCeK3tNsoj+GmirLdvlOwvPC4r/mn/AM9NHylYT/8AVxf/ADTf56whQHlXjhgaoVm6PynYQH/7bF/82/8AnqfB9PbGJYWreFxZZtpxLFVIMhjJiAY3rm9zBzJBEjX9eNa/5POGL1d7E5u2D1aqPq9nOT4knKB5HvpMEzovBeNfObTHqL1nJctEdacyODeVWZDGoDAjSt1hzB8gT8Kx3zbqc9kaKiW3A/8AOs5v8auf4q17mEuHuRvu0pIs5v8AKzfy4Bl5u1pB5yGb4Ka4+3cK6f8AK/jli3a5s5ueQVSo9Sx9DXMTpVJEMixD5UJHdpVQE0mrDHXjA8TQQoYgnD3ZGvlRJTSZG8ePLl76rFfKZqwBoQDs0bUqXPA6/rvprGBNMF8VnNGkH0Ps49jeRRoMwBB8TFdH4f7b/rnXKVuxcDdzT6Ga6HguP2kDsXCt1eYA7klQVA+0Z5Ck0K+ym6QYgJxJWbYKvukET5SZrWXkm3HP+VYG9x3N1jXe3ee31eYQAozhphY1AEDzrW4LjhuW0cWyZAmFY9oCDs0bzUyQTjVO9lBeQpjrJggG7aM8jrrUmKYS4kaFh6BU/Gj+JYoyk2T2bisJVhBBkn2t4mqLiXEwL1wZF0uNvP257yOVFWODGYRvp7kZjmYjsuUOtwcx+udanEX7doh7yyGkwWNzKwGwVhl1HMd1ZjhGKzXpCKdc2iiYDAk86i4leuM+W8zqis0EoSdZ74zaab7Vp7IBeI4wG+blqVAbMkDKV1kQBtrUnGekF3EuGuOWVfYVtQAd99ydKExFhQAVJPaI1GWRAIMSY8tdqfhOGtcaJAUAFm1IUGI21LToFGpO1DrZa1QzC4F3uQsiNSfsjkSR7ttSYjUgV0Wzxtwqo5N42+yTc305NlPtd43gAEkzWa4vjRhVFu1pcjtHTMjAbsRobsGO5BoNZNAcJBye0RrrG4J0115KGNYzXNWzWP4a2dDXpmdjbBPcpb/QUO/Hrdy6GuWzpyBk+yRqYn6223fNZRMQ+kGPCB3j/NH8NMsY1pJMHf7l8fCsvjK+RnQl6RWv2h6U7+n7fe3pWDGMb9n9e+k+ft4en86j4y/kZcv0MJbsXyFJ0m2jQPfv60uH6HOfpRezqraAhUzgb+zqATK6fjW1v8KtkBBKFtSQs5EHtv7XdoPFhT8Hwa2WnKXQD6MBSOyPrb/oV6NHFRVt1dqFNvq3u5dEAiQ47J93Md3jWa+Uqf6VxJBju3+ztp361ruKcMVXXshSLlsr36k9+2nLwqDpfwHE38Vi2sYbD3VW7qz6XpKLIDZhK+Hn30AcsRo/lRgwodQUeZMQ2VDtOxbURudtRV9c6MYjqtcC/XF4nOotBCIBylswM85jyqTh/RnHKYSwia6MwtgR+9dJPuy8jSEZwWbiFSoIeFZQPagiVYQD4VtuifCbuEt9ffXMt1lITtKy5GnMQwEs2sA8jPOi8BwbiytD41LSrBItAEH7QhVGnKdta2GGwZa6VuE3UXNJYMVEpAGvM5j6eFJlJEmL4lav22e2wb6ByY3UdZbaD3GQdK094fRXN9QBr4tWQtdHfmz38k9XcsXSPBgAYPjznurTcWxOXCu50iDJ09ntye4aUyjgfT3i3zjH32B7Kt1a/up2ficx99Z0rTw8yTudT586RmqjOwe5gGuuqIOXp30VZ6OXQGEAzttOndrWl6CWC3XsUGQBRnM6HU5QfL8K1R4YjCSmYc4Mx+VSByi50fuJqwgftacvzqK3ZyiDuND3V0LpRw62MK5QQMyzMHnqP13CsNiMNlcq0LEciRMA6d+9MGD5Z0HPT1qRujF0alWjyNMttkurmBYBhoBq2uw89q63gsMbS5QFVyC0CWJQHUyslY2g0mCOTDgLgHsme8/yq94K90YW7bNksAjgtmQZdBrlbWAI2rUcZ4bfxA/2c2wUMvAAzbZVkajnyobh3Dr7ZLjr9BjFe2pXSDbUDMO4OAxB55J50mUtmJ4lhYsIShUlQ0kg5gWYAiPZGsQddPGjuiV97bG2wIVu0AwIg8yOfdW4HArgawEAiyACWCl2KyVGUjaSDIGn3UvSnHXL942GNzrbZ7Fw9i2jGAwAVZbuI11FLaE0WGIQRp+vWudcZwLLechSVJkEAxrqfjNG2OO4i0xW4WbkyMB3QIB2929XVvGO2GzW7TXDczAkKxVI0k6cxqBOnPlMxTQii6MH6cfut+FaDpq3+zL4Op/wtTOh3RLEPiJNp0UI0MywuYjsj37T/pVt0n4McotXJHbXVRmnwWBzkCdh7qb+y46MBgsAbupJCAjM0ZjJ2VR9dzyUfAa1acYxyWALdtR1gEcj1QOh1+vfPNtl2Xvq1waE3BaSFYAiU9iypH9mhjtXW+tcOp1A2oo9GFUaA689T6yNanuXfoq+PXswDaEc6Jwl3KCPH7xH3TWvudF0jb1A3+FCt0RXw159oD1BNUxKRSDG/rzk/ew9KfbxgjX9ak/lVg/Rc8iB75+8TQlzo9cWd9NTsdhqdDtUOJXI8uKWNz6n+dO+cj9BfzoG5hmB07X7usflUfVN3H0NTxKs+jLPDUcnMAM0Fh7JCfUTfmJJHiRVmLSAQJCztqfjQ2EwpKbLrJaBrPf+HpRHzYLqczeB2HpXUZAPG8DbZc+XtymXukMAPQE1McG1u9iGIT6W6WEuQQIA2CGDoTT+IYXRB9pk8dM6+lLjrd3EdZYUEWs79a2zXAT/AGQj2UjRjudhzNIAE460urX8MJ77pb4ZBQ93jeGBn51ZH7vWN9zCrI9FrMrmsWoA5W0Eeoq1s2barlVUIiIyxHhQBmR0sw51+cFyNiuHY+ksam/rMGU5BimnQ5MMon1U67Vplw6RoB3+VNdI00HcCTz99AFVbsl0di7NCOIYjQlDMgIuoiNaqemXFSnBszpka92MpMkFrbAeyDJ8PjWkcRsPbDKx7/o2In0GtevcPt38Jat3ULKwB03DAaNRQHzPjsDctxnXKSJjSQJgEjkJ01pptgodGLSIyjczpB3Pl410np70KdHN6wAyiAttixdoXUxOuU5THOfCsZ0ZtPbxFtupa5mJVVIdRnJykAjdgTGn2o03oINp0BthLXU3ka3ezZmWSZDKGFxhMLOg01203rVYnDBlKoNToTE6d0H8awHF+F4jFql+6bdnM7BLKAo6kNAJVR7U6SYJy710fh2MufN161GUqoDPcZFBjQMWnKQdDM86Cl2ZrpB0Y620VgEllMKoDEAy2qiACNz41jOK8CxF7dVZUtkKoyBkAiFY6ZtI8RpNdQficKXF22QDGXDDr3PpPaiPDShBi77kRgy7GYe6iWFVTMSzMzN4iPdSG4nIkw9+29o3kuIwPZacriNoM6ZdxG1aboxgij9Y+KVozTYQXLjnu7QEIJ5sw28a2t3otdv3EvXbeFW6h0dFuXG0MgjVAPj50Xg+i3VoV6+9BbMUnq1kkkwbYBG50k0CoznE+JY6GXDC1h03N1nFx/doQCPedN6z/CeiqujLcxLXrmUC2Mt64qACYUZSraQIkRBFdOtcCsgz1YnmTLn1adaPt2FiF/n9+1FFcq0Zno70VuWsNcQ3rgZTmtl8sroZUI2aFP2SSeem1B4vg+NZgHm4gEm3CZDLEz2MrAk75SDW1KTs5iOZpRaIjtTToT7OaXuGAs5bCWu2AIYu4BG5BbtLPOG399XfBcTftQttLKJ3ZkU+B0En36+NbB8EH9qCBtoNPHTegMVw5fDz1Knw12NKhUQS7iC6L35IHnyJ9Ipt3hqay2bTvZj/AIppDw8Hb3xofSdahucMMAhufMRRQwJ+BYcWntoloZ2DFspB0MjbaDrI76psZwnEBGUXRlgjMFl429o7Hy1rWLaRV7ZctOm0fn8aha7JHaM89NY7t+18aKAy3DcFatpkJcnvcnNr3aRHhpTjYUajTzkfgZrRthyeZI5CBE+IP4RQrYEDXLpO6T3aeWtFA+ykCWB7YY+GaJ9BQ9+0hMLty0E+orQJhlYxdt3JOxQGfOCBpVeeHAkhAWA8g3oTQIp+qCncjTkd/CNJqH5n4D/01/Kr2wCBBykEHSNR6j7qdmX+6H+P8qVCOgDGOPZC92oP50/Ds7yDB8RAihlDEmTJjUmiFMbzVlBK4YFdCWbMpnkAGBPwBqWwQpZtpdjIG4JMV5MWo0y/hT2xWbQDWgBUeftUjiNCI/XhTVYxE0oQE7a95/KgCTql3pzYlV3KjzIqr/q3acyM1v8A3bFfht8Khu9FroYdXiJHNbyhpHmmUj40DLDGcVtCNZjUQJ1KkR3c6AHHGa2otJOURLEKNBG0zvQ9vovfzEm+igfYtmZ82Y1650EFyOtxF59dg2Qf4dfjSH0UvEMU164ovPZQicoBuiQ0SZXRvjUXCOC2i5KYe/cKmFY3biKwOuYdZlgDQSAT2RvFbDhnRazhgTZtop79Sx/iMt8aOS4YkwR8aKE2VvB+FXFt5CLdhANAgN1z4s7gAtqfqnenP0UtsQbua/Gy3DKDuGRYT4VbWzOu1T5iRO3xpiKzD4AW1y20FpRyUAD0pep00I+APxFFOeZJPhUHWjuoAgyPy19wp9pmO6qfLQ1PmMSNvE/yqNnJ10/H4UAD4lc2mXL4kj8KgbhTaGAe/Ymjut79fOm9Zl9gkeB2oAFFoqNF+E+6p7WDVh2WAPMQAfLekF87/jSXWPtae7egBUtZSOc79w/XhS4lcohQIPn8aQOBTrl6RrQAHftKV9mI+ydPQ0I1oERqB6irYxA038KHvJ4+G36mgCp6gjQiR4j461BcsLyJB84FXNzDAjn4flpQV0Rp6+NIAI2iPzMx6j8qkNtx366ZlbMI8edSAmNPjUDYlp0Yj0/KgAl8U8AZoI8G+8a0Cj5mIuBw3L2SCPOAdakuYthG094kH3jah8Tcze0STyPOgBE4E9wNMEdzL2gJkAHeaF/oBu5/T+VWOA4o6NlJzchIB/KrH5437P8Aw/zoEf/Z"/>
          <p:cNvSpPr>
            <a:spLocks noChangeAspect="1" noChangeArrowheads="1"/>
          </p:cNvSpPr>
          <p:nvPr/>
        </p:nvSpPr>
        <p:spPr bwMode="auto">
          <a:xfrm>
            <a:off x="63500" y="-881063"/>
            <a:ext cx="2524125" cy="1809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1">
            <a:extLst>
              <a:ext uri="{FF2B5EF4-FFF2-40B4-BE49-F238E27FC236}">
                <a16:creationId xmlns:a16="http://schemas.microsoft.com/office/drawing/2014/main" id="{46CB31F1-BE80-4ED7-9A62-BFBB74DD7554}"/>
              </a:ext>
            </a:extLst>
          </p:cNvPr>
          <p:cNvSpPr txBox="1">
            <a:spLocks/>
          </p:cNvSpPr>
          <p:nvPr/>
        </p:nvSpPr>
        <p:spPr bwMode="auto">
          <a:xfrm>
            <a:off x="544513" y="353598"/>
            <a:ext cx="72042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defTabSz="914400"/>
            <a:r>
              <a:rPr lang="en-US" kern="0" dirty="0"/>
              <a:t>Starts</a:t>
            </a:r>
            <a:endParaRPr lang="en-US" sz="4000" kern="0" dirty="0"/>
          </a:p>
        </p:txBody>
      </p:sp>
    </p:spTree>
    <p:extLst>
      <p:ext uri="{BB962C8B-B14F-4D97-AF65-F5344CB8AC3E}">
        <p14:creationId xmlns:p14="http://schemas.microsoft.com/office/powerpoint/2010/main" val="3949845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Start</a:t>
            </a:r>
          </a:p>
        </p:txBody>
      </p:sp>
      <p:sp>
        <p:nvSpPr>
          <p:cNvPr id="3" name="Content Placeholder 2"/>
          <p:cNvSpPr>
            <a:spLocks noGrp="1"/>
          </p:cNvSpPr>
          <p:nvPr>
            <p:ph idx="1"/>
          </p:nvPr>
        </p:nvSpPr>
        <p:spPr>
          <a:xfrm>
            <a:off x="544513" y="1741487"/>
            <a:ext cx="7912100" cy="4749799"/>
          </a:xfrm>
        </p:spPr>
        <p:txBody>
          <a:bodyPr>
            <a:normAutofit lnSpcReduction="10000"/>
          </a:bodyPr>
          <a:lstStyle/>
          <a:p>
            <a:pPr marL="342900" indent="-342900">
              <a:buFont typeface="Arial" pitchFamily="34" charset="0"/>
              <a:buChar char="•"/>
            </a:pPr>
            <a:r>
              <a:rPr lang="en-US" sz="2600" dirty="0">
                <a:solidFill>
                  <a:schemeClr val="tx2"/>
                </a:solidFill>
              </a:rPr>
              <a:t>A gate has been passed correctly when both the competitor’s snowboard tip and both feet have passed across the gate closest to where the infraction occurred.</a:t>
            </a:r>
            <a:endParaRPr lang="en-US" sz="2600" dirty="0">
              <a:solidFill>
                <a:schemeClr val="tx2"/>
              </a:solidFill>
              <a:latin typeface="+mj-lt"/>
            </a:endParaRPr>
          </a:p>
          <a:p>
            <a:pPr marL="387350" lvl="1" indent="-342900">
              <a:buFont typeface="Arial" pitchFamily="34" charset="0"/>
              <a:buChar char="•"/>
            </a:pPr>
            <a:r>
              <a:rPr lang="en-US" sz="2000" dirty="0">
                <a:effectLst/>
                <a:ea typeface="Calibri" panose="020F0502020204030204" pitchFamily="34" charset="0"/>
              </a:rPr>
              <a:t>The start and finish lines are the same as a gate line. </a:t>
            </a:r>
          </a:p>
          <a:p>
            <a:pPr marL="342900" indent="-342900">
              <a:buFont typeface="Arial" pitchFamily="34" charset="0"/>
              <a:buChar char="•"/>
            </a:pPr>
            <a:r>
              <a:rPr lang="en-US" sz="2400" dirty="0">
                <a:effectLst/>
                <a:ea typeface="Calibri" panose="020F0502020204030204" pitchFamily="34" charset="0"/>
              </a:rPr>
              <a:t>In the event that a competitor removes a pole from its vertical position before the competitor’s snowboard tip and both feet have passed the gate line, the snowboard tip and feet must pass the original gate.   </a:t>
            </a:r>
          </a:p>
          <a:p>
            <a:pPr marL="342900" indent="-342900">
              <a:buFont typeface="Arial" pitchFamily="34" charset="0"/>
              <a:buChar char="•"/>
            </a:pPr>
            <a:r>
              <a:rPr lang="en-US" sz="2400" dirty="0">
                <a:effectLst/>
                <a:ea typeface="Calibri" panose="020F0502020204030204" pitchFamily="34" charset="0"/>
                <a:cs typeface="Times New Roman" panose="02020603050405020304" pitchFamily="18" charset="0"/>
              </a:rPr>
              <a:t>A competitor who receives assistance of any kind shall be disqualified</a:t>
            </a:r>
            <a:endParaRPr lang="en-US" sz="2400" dirty="0">
              <a:solidFill>
                <a:schemeClr val="tx2"/>
              </a:solidFill>
            </a:endParaRPr>
          </a:p>
          <a:p>
            <a:pPr marL="342900" indent="-342900">
              <a:buFont typeface="Arial" pitchFamily="34" charset="0"/>
              <a:buChar char="•"/>
            </a:pPr>
            <a:endParaRPr lang="en-US" dirty="0">
              <a:solidFill>
                <a:schemeClr val="tx2"/>
              </a:solidFill>
            </a:endParaRPr>
          </a:p>
        </p:txBody>
      </p:sp>
      <p:sp>
        <p:nvSpPr>
          <p:cNvPr id="4" name="AutoShape 4" descr="data:image/jpeg;base64,/9j/4AAQSkZJRgABAQAAAQABAAD/2wCEAAkGBhQSERUUExQWFBUVGB0aGBgVGBcXFxgXGhgdGhcXHh0YHCYfGBkjHB0YIC8gIycpLCwsGB8xNTAqNSYrLCkBCQoKDgwOGg8PGiwkHCQsLCwsLCwsLCwsLCwsLCwsKSwpLCwsLCwpLCwsLCwsLCwsKSwsKSksLCwsLCwsLCwsLP/AABEIAL4BCQMBIgACEQEDEQH/xAAcAAABBQEBAQAAAAAAAAAAAAAEAQIDBQYHAAj/xABMEAACAQIEAgcDCQQHBgUFAAABAhEAAwQSITEFQQYTIlFhcZEygaEHFCNCUrHB0fBicoLhFRYzU6LS8SRzkpSywmODk6TTFzREVKP/xAAaAQADAQEBAQAAAAAAAAAAAAAAAQIDBAUG/8QAJBEAAgICAgICAgMAAAAAAAAAAAECEQMxEiEEQRNRIjJhcYH/2gAMAwEAAhEDEQA/AOImnimlYp4OlSSKzSPEU0CvMK8KQEgeaa1KDzrzrrSEJNepRXqAPRSxXopaBjYrUcT6O9Rw/DY5nzNiXZery6BULDNmzansjlz8KzQro3yo2up4fwnD/Zsu58yE/EmmgMJZx1s+0pHjNGo9th2XjzqhIpMtMRoWsnwb3fr7qguYcHdT7jPw3qpt4hl2JokcWfnB86Bkj2o2aPORW/490FsIMSLS31GGwqX1vMQ9rEZgv7IybmMpMwdo1wA4kpGoj4itL/8AUK82GuYci2RcQIWUusKCDpbz9UGMCWCAnnNMOiTinQG7bvtYs3rV5ral7kk2RZSFZWc3ewJDCIY7Huqix/C71lmW9ZYZApYgZlAf2GzL2crciDB5Vb2OmjHE37uIRbq4pOrvIPosyQoBUicrLlBG4nzqyPS3C4i3iMOQ2EtNhbViyzBrxHUXTc7eQAktJAgQIFIOjDyp7x8aR1HKut4PDYPHYnEhEsXw72QrwC4UYdFYlSUZbWYGXttmVgZBFZu90Gw64MXBeAvGzeugm4ptt1Vxl6pVKgtIX2w0yRKwwpUFGFy0lbTiHybXFdltX7NxkdLbKxNlg91A1pRn7LMwMAKTqKy9zhF4IbjWbq21YqXKNkDqYK5oiZ0330pUFAdJT8wJ7p2jbypSlKhDIpCKdFONICMikinxSRQMRUmvERTwaaRNAiOKWlinQKYUDNTlE0txBOlKLdUMYvdT25GvGyZper0oAa9PL9kCvZKVrcCkIYKcBTaWgY6KWK8KWkBLhLZLyPqgsJMagEj3mIHiRW8+XC5lxOFsf3OEtqfMlvwVaxfCcJnxOHtjU3LtsEfvONPQitL8tuJz8YvgfUW2v/8AMN/3VaD0YUGkmvRXqBDppTa0mmVIqmgBgWky0Q1gxNMUUBZGHI5mpLrkHb8OVKauemiTiie+1YP/ALe3QBR9YP8AXWrTB9JcRbsvYS9cWzc9q2rnIZ3BXx5xvzmqcipsFgXu3Ft21LO5hQOZ/AePKgZqcP0/um5nuolzNibOIeOwWNhcqoIlQCPDermx06w72813rldLeJtiysNZvDEM7LnOYZSrPr2TOVSNorKXOCdbcFjBK18oPpLo9hn+swJgJaGwLHWJO4AXGcNw1i2wuYg3sRGi4cBrSH9u60Z/JAfOmBu7PDMJirgbPh73X3eHoqgjrQqqLeIBUQ1uSCDG+/dVeOjmBdDdyXbSGximAVzcytYvLbS4M5BM5oykxIrnYvCj8B0gvWSDbukQrIAYZQrmXXK4IgkA7bgHekFl/jOgN22FbOWV0uETauWmD2rPWsMt8ISkT2xzG06VRcQ4PfsBWvWbltX9lmU5WkBtG2OhB0NXL/KHdcN1lu0Sy3wWQFGL4i2Lb3DEgtAnYbnapeMdKbOLt3lOaybt5bi5hnUJawzJat9k6EvCzGzA8qKDoyucU6K3T4HDX2tqqYe5ZFvNaS0QmLuNbw2Z7b5NZe7M5paV7OhoS70Etk6XHsM8RbYZxbYYfr7qu0hgqCJMEjMBEg1PEKMhFKVqTi2AfD3MhIaUR1YSJR1DoYIBBgjQ0H19LiBNFNimdfXvnHhRTAkyZt9CedDtIMGpgdqS82Y+Wn41Qhgu/r9frSlDGTymoialJ0oGOcyBG4+NI96TtFPsrNRskGgBGNGcP4e95sqCTzJ2HnQM1t+jFlbeHDfWuGT5bAVE3SMM+T442tgdjoU/1nEfs7/Ggr3AHzDqw1xWYqsCWJHOBy0MHwNavEksuUEqXMLH1VGrN7h8SKKwuHyZcsjLBWDtHL8KyU2jjx+TJSTm+ig+TzA5uK4RGBBW8CQRBBQF9Ry2qbp50cxOK4jjL1hOvHXOuW0yPcXIckG2pzj2fs1ufk/wi3OJ2rj9q6FeCfqqqFY08W561xrjeLz4q9cB1a87gg66uWmffW8ZWrPWkkqp2gS9YZGKupVhuGBBHuOtMArQ4XpdiyoW4wxKDZMTbGIHuLgsv8LCi7VrD39GwOJsMfrYTPcSf91eBPpcFURRmEt0TZwTt7Kk/dWmu/J3dytdtkvaQZn6y1ew9xVGpOW4uVv4XNOt2BEV2eN43zW3oynLiZm5bcDUEe6oCa1r4Wq/FcOQ+0Vtjm5BIXX2iFBYjwANa5PCcU2mSsllA0VfdMWAxC+OHw5/9ulR2+GYOQDi7jkmALOGaSTyBuOv3VpOlHDbPXqtp7L3xZsgLiSUBUWlCZSYss5ESGaO6a842ow2C4Pdvk9WhIG7bIvmx7I9a0bCxw0XLNyb+Jbsv1TZba2yNbWeM3a+tlAMdmR2pHxWIvYcB8QW+caixaaAtqNDfyDsgjZABv2tgJzJaTrrJkk7zTGWXEOkN68vVyLdkbWbQyW/Mge0fFiT41W5aWa8XpCG0mWlr1AHsnjXpNLXpoAQXKLscWuICFuMAQ4ImR9ImS5oebLoTvoO6h8wimEUwC+IcQe9cNx2BYhQdI9lQg+AFDe6rTBcFRUF7ElktHVEX+1vfuA6KnfcbTuDHShcLwu7iGPze07DuUFgo8W295ikMEIpsVZ47ghsrL3rOf8Au0c3H95tgoPItVZNABVod9PusB2h5e/v99QMdJ7t6bn08KQhrLOsUofvohHB8hUV1YJ8DQBNgcBcuPltI7t9lAWMe7lUvFOGXbMC7ae2TtnBEiOXI+6tP0N4bw5rYfG4kLLt9FmcCMsBuxqDPmCNKtekXDOHjBxgsXnOZVa2Xzq0tGfqyMyssyCg5Gd6dDOZxW94Jw/JbVTqdJnvJkgVh7YHWAbjNE94murWsNbW39J7V4kIBJIQE9Zc8wOyJ5sDWU/o5PITlUQTAgMWucjKr+6Of8TSfILR+SrjH8etvZNpLAtiBlggZSvs6Be6R76qLbSAe+sGeZlUU/xdovegtjJisTiJ0t4VzHLNKnN5wsVxzh/THF2bYS1fZFEwAqczJ1yzvXZ+jwjBcSfb6HJPiyODHqK57e4NYs2LkfRhlIa4e0wHdqDuYBCgE7SK3jKoo9PBkUYQjL2UP9fOINp89xA/duFf+mKGxHSbGMe3i8S3neuH/uqpmKmCE7AmtuzqJG4ndJBa5caDPadjt5mtTg8SG5jyrKJgjz0++rvh2IAhWAECAfwrv8LKoSafsyyRtF0T7vxoLHcMa+hFu9YUgjMly4tto3Uy8CD3zUxYAEk1neIYK5dxIXcuFAJ1AAAEnuAjXlXV505KFL/SMSVhN3g97Bo129bZCezabdZI1uB1lTlGgIPtMD9U1adJMKou2r10TbXC4YBdutfqFi2P2ebHkPEigMPxw4V5tXXgCBattFsgc7pEq5J1KgHeJFLjenN28QbtnCvl0UNZBCj7K66CvFOkDtdKb4zB8l22xk2rqBrUwB2RobUAAAoVIAA5U84bCX/7NzhLh+peJeyT+zdAzJ5OpHe1KvSQn/8AEwZ/8mPuakfpEBvgsH/6bj7rlAFfxLg17Dx1qFVb2XENbcd6upKsPI0HWlwPTlrIZbeGwqq/tJlvFG80N0qT4kVJhOOYK4IvYO1acn+0UX3t699tbylR4qT+7QBlq9NavFYfKhuJgsJftDe5YfFOoH7Q6/Pb/jVarbGPt3GCpgbLM2wV8T/83xoCipUUka1e4zH4a3CrhrTv9Yi5fNoHuX6SXjm0gHlI1LMBxTE3WyYfJa0JJsqloKo3ZrgEqo5lmigQPhujOIeCLTKCYBuRbUnuBuET7pq4w3DcLgyxxVzrb66CzaUXEVu9yxCsR9nYHcNtVfiuLi1Isubl06PiWnN4razdpF/bPab9kaGpt4dm2GneaG6GXOM6SoXLrYV7h3uYluvfTaFhbSjuGUgDSgMZxnEXwBcuOyjZPZtjyVYUelImBA31+6pxbFQ5hQEuG79fuqTqf2V9KKCUvV1PIdAzkEsQsgmdd9f50PetqNjv76VH1maW84O+4599aEkSpSq/vnvp9uP9Kt+iHD1u4sZlDLbVrjq2xCCYjnrGlADMDghk7SA/fR/Duij33BsKQFPtk9hSPEj4CausL82JZltW7dtSCTddnkGdAmYLOh0JPLerbh3FyyX8jswtWXkZERJ2XKANN251vw6M77OVX8Kya7idGGx7vKuicPuF26wzsEWeSjU+UtNZvFWFZCBHZk+Q7/WBWm4cR1aRoMo0/hFcuZUcvlS/FFkw/XjUbXGGqAHwmNf505DpTnECfWuU8wu7OO6jgWMvOCM11Vjc+1bH4muP8a4+cTCwyoDoBrJ7z+XjXZOLWo4EiMf7a+d+ftx/0iuM274a0LCWx1jvme60SoUEBE+yupZjuTlH1e11wjdHs44R6/hIdwbhwbtMNtgdvP8AlWhRSBNNw+DCoFBIAH6NIXjedPKvpcGFYoV7JlLkxuOwasNu1G/4VRkfrxq9N3ST5/lQa4EGS0kmecASa5vK8fm04bLxzrZBh7sJmYnTbXcCq88YY2mXY3DDQPqDUCdzJ9AuntGrIjtAAdlfw2/Oo7JuZuqFhMQupVTblwOfbtxcEeJiuXyIyUF9IuNWUcUhFaf+rYbe3dwx/wDENt7fqSjqPc1DN0UuZ8oKMB9ZGkEb6aTNeeaAfCsMNC4aCQBEAHMY1Y6KN9adx1EkBA4AAMNl0LGY08Ad6ueFYPqySDEbrJGk7g8u41XcZcXXCu4tiTGhbTloJPkPzoeOSalXX2UssGnFPsz0UtWycItG1cuC8T1WXMotkE5myiCzd9Nwy2gM5SEH1rjFixHJEXLJ23JA5naWIH4WtzPmtObRTU3AxTIO8sNR5DU7AGrfE8a67Pa7ClgM19kFq64GpDC3AKtvDAkwJJ5BPx+6TktHqUJEJahddpJABZjzPwFX/Svorat2heR4dnClGbMTIMmSZmdTyipcknRcYOSbXoymAwiO8PdW2oBJZgTIAkhQN2PIEiTzo3EYkuvVWV6qxIJBPbuEbPcI9o9wHZXlrJMScOKP2gdJkwYnSAJA5EH3ii48KUpUSga1glHifH8qnC06KjtWGzSWmRyrO7GPCUhHfU3V05LYqbGDx5/rzpY8Pu/OierpclFhRmg1ORxTbh7RgV4Lp410kClYNXnRHia2b9zOYF2zct5oJylgIJA1iQBp31UdXPuojhrNbugqwUxo+vZ8dNfgedCYjS8PxZtqQ9q7mYau0gbyrDsmCBBEbyZ0itT0bwrY1Ma6tk6xRbUkllCqBMmJYkESx11rNcd4rfwt5LdvEXRbFtckMRKywDEDSSAJFOtfKRfChMy/tMyCX7wSIMH18a2+TkiXDjKgW7wq5Yfq7qwT2gQZV1PskHunlV5w49hfIVQcd6WHElLhAR1kECSpnUETqIiI9KZ/ThGHRUYC4zEToCANZ8J0HrXPl7iYZcLytRibK3T3aBXuDYO9iLSPbtM4ZQSVELMCRJ8atf6n4th/ZgeboPxrkpnnS8fJGTjWgzpWoHC8Cm2YM3M7rIOmuhcbVxOyoBYnck+7Xxrt3yj2WSzhgF7Nix2zp2S2VRp5oda4vibRW43LWR5V2xi6v0qPUhak1/RccPQ9XMnU/dp+dQ3XM+cflTcHiZSNQVPhGuv51MoBHcTr+Ir3sTvFFL6Jl+zHLbA3Mn9elJfcxpz0FeuNUZugAuTsJq2yUMIifCg7tvMCDz0/nQ2H4yp9sGZMEaiibOLUzBFYfJCapMumivwdk9aqlefwHOuk8DAe9ZX9oT5DU/CfWsOuIyOHABjlyPeK13DeLW16rEagQ0DQDNlZQNY0DRMdxrx8+PhNL0aJ32WnX2rzQMJbLNJkXHtSOcwNQfxpP6DwzsqGzcssxIFwMjiQJA3mIGkqPGgeG27JCFr5DyRAbJlGVoEsIjMElgfAeJS2AMRhmTENeBuldWHsy3IdwAJJ7xtIraWNVREZe2ZziHDbfU3XUMWAh0VsofKwPaAEkCCdIPjTeiPFcKBcscQt6XsuRmXsWwAQkZe1agkmR4z4kdLscuHxFwoszcbnpMy3xMe6sfxHGC6Q2XKwEaGQRXJGzZBmKwHVW8ybhgucMJkg7azBAOw89xV90Pt2TYufOMObomQ+YDKBbZsijMCXYBjMaCO+ay2HCmBcJhVIGX2iZJA1ny9w86ucXxl8OqJhZsAIvWOhBdrpHaYXR2ssQMoiIIIppVso1fG3sYrCK9kZblsBypDKSpLK8ZmbNGQ/WJ7HdFY2KMwPE8Res32uuXyKii5cJNwZ7gi2DMspUXDDTGsRJkPNpNZz2NHjHeBTkMkRr+tKi+cKCQdt509KlGJTXQaKDMDaNB51AyYW6etuvYO6rgEH9d3uMj3UYlnwqGUkDixTvm1WVjBzRX9HeFRzNVCznLW/uqB9CKmv/AH8KhuPMV3I5QnB4K66lkQsqkBoEwSCQI3Oik+6jsBwu6zH6FyCvNWUAd8mNpFX3QbpG2GwuINtEJUoTm7RbO+UkA6CBABHPnrFdN4703uKbaJhswezmZgmYIXBVZMQJ1jv0oKiu0ct+UCzGJt/7i1tt7An41mBhj3cq33TzjbWsWEyIfok3XUGGXl7jHhWaudI7hYEBAVHZIUaTIHuApR0PN+7Kc2j3VGErRYXpSwMtbtvvCsOyFJnKB4kn4VGnH1B1sWyNNCJA1k+v4VRmjsHyTXD8yUdxPxZh+ArcM1c16FYzJgrTKHNxnCi2hZdXdyJ1groZkbCuk7n31EdHTl/dmU+VNJweJgxFtZnbQqT8Ca+f7YljqOcE8/WvoD5T2/2LGnuQ/8AaPwr57StEznkHWLuVSRrPu2q1wqvcsdaEzKpyvBlkMaSDGh5ETQGGw2YbgSVGpMCRvv3/fRvRzpO+AZ8ttLqXlAZHnLI1nTWRJHvraHkZMfUWRxi9jExCv7JmqrjeNgdWD4n8qmx+LW5ca5AVnYsVtgqskzpJMDwAqquWGLyO1rOuvrO9a5PKco0JQpgp050+3eIMijLaOxICGf/AA8o/wBd++jLvRbFlOsNjElPtG05Gvjt8a4+SXs1psrTeLa7RVhg+FXr/ZRSYUsBPZjnBOgJ7qEfhFxSoa3dQMR2mtsuhPjuK6H0Xw4W2cogQNNd8zd9Kc2+wUQfoZwZWw9zrr4sutwple0X7KgHflqTp4UXgsNYsYgXetN0J7OWyUGYiJPanQTGnPwqe7cIzAAzrt67958qrsfbKqAdOfdr7qXzzriZOKuyh/pGzce5bvgki6517P1ydNdDqdJrz4KxBPViBI0JEeOlDYDg3znGOjHKDn7XjkOUxzExI86gxXClw5IzsTA27I1E7Dz76h1ey+LfaK0vLwonXQbz4QN6JwQl8rkIB2mzjQRrsdT+6NToKP6JYdXuk/Zhh5iaK6Z4Ttrc/ZCn1aD9/wAKu+6LUXQziHHla2tiwnV2EObtR1l25EG48aTvCjQTz5BLc0igLBokNUS2JA4GctOUdxYkRyB8ffQ4s6HTWM2/Ib6RvVrmBiQDRVlV+yvMbDY70c6CiXh/DjatGdyQdNfLujnWjwmGkDyrPXcZqANRGorYcBylQW0H6iPOuabezeARZwgUZjoBuTT/AOkbXj6fzrX8F6JfPFF1+zZHsr9vxnmveeew0ktD8xsfZH+CsHF7Z0xa0j55aw3d41H1J2j1q16jvr3UCvTs84K6HWJ+cKY1tof+HEWi3lpNdD6V9Lvm3VYVbYPWJh7jMWgBUX2Y5ydaxnRCyDeuL9qxcHoA3/bWt6fdE797EW79pTcFu3bTIgm4CEBBAkZhJ7+VO+rGjFfKLxMXOIO42yJuCDqubn+9Wb68Vq+J9FcfiLr3Hwd45jpFoqwE6CRvpprNBHoDipP+yYny6s/lQl0Emm7KDraksGTVuegWO5YPEHzttP3Va8G6BYsQbmHdFzqAHBBYkwJG4XNHrSZUK5Kzo3Qix1aIDv1lrWNx1d5PfqDXQMLuvifhM/kKwnRrhbWVMk5DeskFjJkMQ/kJYx510DAiWB8dPKiKroucuTcjJfKLBwGLJMAo/KfrED8K+eMKsxy7/Cu+/KZejhmI/aQAeGZ1rguGtETtVIxkErdCnTteem0wfjOtQ3L2YjTYR/P7qdk0oOzf1IPfpTJCKVNP50hNeoAiQkE8vz9/jrW8w3E79xM1liVMKVG6tlEwuxjYb7+cYW6p7pq24FxS5aBGcoAZygDfmdp2jaufJGzWDa0arFcWuunVXC7CIBJOUGNDGo0Ovuovg+HySszlAE66+OuvrVHY6W3UdTIcSO0yyymdDPP31e8PuszOWgEwdAAB5AeFTjVIqUrY27iIuFY8fwobiJ015c9qj4njguJS3sWUnXntH4+hqTiFnQN4EEemvu/GnXZiyo4BxGMerLAByqRqQTlkgz+0PhVVx9XvOWnNEwQoEiecc451NwPsY1Z/vV9GP860YwOGI0KHTvYcpHP31MpU7NoK0ZTod/atuIH40b049q14q33il4RYVMVcVNggJjYMWEj407psP7E8+0P+k1vtkaTM5g7JaY5VK1kjcUTw67kVMyM3WOQoQrmbYEgEEmDAHeSdRFavinR+xZyC/cup1jZVlBqfcPEetZTlTKjBtGOVSRO9PtsQauzw20uLtYVS7Fx2iMko0mBl59kSRIOojxvrvQiyBL3bo/gX4TzqJZEtlLHJ6MdhcMXaF5/dzPgB38q1fDrqIAjNmywDy3MAR3T3698UVwzoogQgPcQH6wClzrI3EQB8de40VgeCJh7qhLzNmZey9u0waAzHcToBOh51lKakbLHKKNOOmrLbAVoAG3dHLlpFUv8AWm13D/gP5UXiVW8Mknq+cKgDeA028fd31Vf1Ot/393/ht/lWfJPZfGS0c9LGKvOE9M3w9oW1sYZoJ7dyyruZM6k92wqga6usMfCQYPw0qJrw5R5SB99elR5/I3XCumeIxLvaY2VXqnJCWLa/ViJAnYnn3VpulvT3D4PEmybF52CqSyXcgnKO4jkKwPQIS98kRFqOWpZgOXlRHyqCeK3tNsoj+GmirLdvlOwvPC4r/mn/AM9NHylYT/8AVxf/ADTf56whQHlXjhgaoVm6PynYQH/7bF/82/8AnqfB9PbGJYWreFxZZtpxLFVIMhjJiAY3rm9zBzJBEjX9eNa/5POGL1d7E5u2D1aqPq9nOT4knKB5HvpMEzovBeNfObTHqL1nJctEdacyODeVWZDGoDAjSt1hzB8gT8Kx3zbqc9kaKiW3A/8AOs5v8auf4q17mEuHuRvu0pIs5v8AKzfy4Bl5u1pB5yGb4Ka4+3cK6f8AK/jli3a5s5ueQVSo9Sx9DXMTpVJEMixD5UJHdpVQE0mrDHXjA8TQQoYgnD3ZGvlRJTSZG8ePLl76rFfKZqwBoQDs0bUqXPA6/rvprGBNMF8VnNGkH0Ps49jeRRoMwBB8TFdH4f7b/rnXKVuxcDdzT6Ga6HguP2kDsXCt1eYA7klQVA+0Z5Ck0K+ym6QYgJxJWbYKvukET5SZrWXkm3HP+VYG9x3N1jXe3ee31eYQAozhphY1AEDzrW4LjhuW0cWyZAmFY9oCDs0bzUyQTjVO9lBeQpjrJggG7aM8jrrUmKYS4kaFh6BU/Gj+JYoyk2T2bisJVhBBkn2t4mqLiXEwL1wZF0uNvP257yOVFWODGYRvp7kZjmYjsuUOtwcx+udanEX7doh7yyGkwWNzKwGwVhl1HMd1ZjhGKzXpCKdc2iiYDAk86i4leuM+W8zqis0EoSdZ74zaab7Vp7IBeI4wG+blqVAbMkDKV1kQBtrUnGekF3EuGuOWVfYVtQAd99ydKExFhQAVJPaI1GWRAIMSY8tdqfhOGtcaJAUAFm1IUGI21LToFGpO1DrZa1QzC4F3uQsiNSfsjkSR7ttSYjUgV0Wzxtwqo5N42+yTc305NlPtd43gAEkzWa4vjRhVFu1pcjtHTMjAbsRobsGO5BoNZNAcJBye0RrrG4J0115KGNYzXNWzWP4a2dDXpmdjbBPcpb/QUO/Hrdy6GuWzpyBk+yRqYn6223fNZRMQ+kGPCB3j/NH8NMsY1pJMHf7l8fCsvjK+RnQl6RWv2h6U7+n7fe3pWDGMb9n9e+k+ft4en86j4y/kZcv0MJbsXyFJ0m2jQPfv60uH6HOfpRezqraAhUzgb+zqATK6fjW1v8KtkBBKFtSQs5EHtv7XdoPFhT8Hwa2WnKXQD6MBSOyPrb/oV6NHFRVt1dqFNvq3u5dEAiQ47J93Md3jWa+Uqf6VxJBju3+ztp361ruKcMVXXshSLlsr36k9+2nLwqDpfwHE38Vi2sYbD3VW7qz6XpKLIDZhK+Hn30AcsRo/lRgwodQUeZMQ2VDtOxbURudtRV9c6MYjqtcC/XF4nOotBCIBylswM85jyqTh/RnHKYSwia6MwtgR+9dJPuy8jSEZwWbiFSoIeFZQPagiVYQD4VtuifCbuEt9ffXMt1lITtKy5GnMQwEs2sA8jPOi8BwbiytD41LSrBItAEH7QhVGnKdta2GGwZa6VuE3UXNJYMVEpAGvM5j6eFJlJEmL4lav22e2wb6ByY3UdZbaD3GQdK094fRXN9QBr4tWQtdHfmz38k9XcsXSPBgAYPjznurTcWxOXCu50iDJ09ntye4aUyjgfT3i3zjH32B7Kt1a/up2ficx99Z0rTw8yTudT586RmqjOwe5gGuuqIOXp30VZ6OXQGEAzttOndrWl6CWC3XsUGQBRnM6HU5QfL8K1R4YjCSmYc4Mx+VSByi50fuJqwgftacvzqK3ZyiDuND3V0LpRw62MK5QQMyzMHnqP13CsNiMNlcq0LEciRMA6d+9MGD5Z0HPT1qRujF0alWjyNMttkurmBYBhoBq2uw89q63gsMbS5QFVyC0CWJQHUyslY2g0mCOTDgLgHsme8/yq94K90YW7bNksAjgtmQZdBrlbWAI2rUcZ4bfxA/2c2wUMvAAzbZVkajnyobh3Dr7ZLjr9BjFe2pXSDbUDMO4OAxB55J50mUtmJ4lhYsIShUlQ0kg5gWYAiPZGsQddPGjuiV97bG2wIVu0AwIg8yOfdW4HArgawEAiyACWCl2KyVGUjaSDIGn3UvSnHXL942GNzrbZ7Fw9i2jGAwAVZbuI11FLaE0WGIQRp+vWudcZwLLechSVJkEAxrqfjNG2OO4i0xW4WbkyMB3QIB2929XVvGO2GzW7TXDczAkKxVI0k6cxqBOnPlMxTQii6MH6cfut+FaDpq3+zL4Op/wtTOh3RLEPiJNp0UI0MywuYjsj37T/pVt0n4McotXJHbXVRmnwWBzkCdh7qb+y46MBgsAbupJCAjM0ZjJ2VR9dzyUfAa1acYxyWALdtR1gEcj1QOh1+vfPNtl2Xvq1waE3BaSFYAiU9iypH9mhjtXW+tcOp1A2oo9GFUaA689T6yNanuXfoq+PXswDaEc6Jwl3KCPH7xH3TWvudF0jb1A3+FCt0RXw159oD1BNUxKRSDG/rzk/ew9KfbxgjX9ak/lVg/Rc8iB75+8TQlzo9cWd9NTsdhqdDtUOJXI8uKWNz6n+dO+cj9BfzoG5hmB07X7usflUfVN3H0NTxKs+jLPDUcnMAM0Fh7JCfUTfmJJHiRVmLSAQJCztqfjQ2EwpKbLrJaBrPf+HpRHzYLqczeB2HpXUZAPG8DbZc+XtymXukMAPQE1McG1u9iGIT6W6WEuQQIA2CGDoTT+IYXRB9pk8dM6+lLjrd3EdZYUEWs79a2zXAT/AGQj2UjRjudhzNIAE460urX8MJ77pb4ZBQ93jeGBn51ZH7vWN9zCrI9FrMrmsWoA5W0Eeoq1s2barlVUIiIyxHhQBmR0sw51+cFyNiuHY+ksam/rMGU5BimnQ5MMon1U67Vplw6RoB3+VNdI00HcCTz99AFVbsl0di7NCOIYjQlDMgIuoiNaqemXFSnBszpka92MpMkFrbAeyDJ8PjWkcRsPbDKx7/o2In0GtevcPt38Jat3ULKwB03DAaNRQHzPjsDctxnXKSJjSQJgEjkJ01pptgodGLSIyjczpB3Pl410np70KdHN6wAyiAttixdoXUxOuU5THOfCsZ0ZtPbxFtupa5mJVVIdRnJykAjdgTGn2o03oINp0BthLXU3ka3ezZmWSZDKGFxhMLOg01203rVYnDBlKoNToTE6d0H8awHF+F4jFql+6bdnM7BLKAo6kNAJVR7U6SYJy710fh2MufN161GUqoDPcZFBjQMWnKQdDM86Cl2ZrpB0Y620VgEllMKoDEAy2qiACNz41jOK8CxF7dVZUtkKoyBkAiFY6ZtI8RpNdQficKXF22QDGXDDr3PpPaiPDShBi77kRgy7GYe6iWFVTMSzMzN4iPdSG4nIkw9+29o3kuIwPZacriNoM6ZdxG1aboxgij9Y+KVozTYQXLjnu7QEIJ5sw28a2t3otdv3EvXbeFW6h0dFuXG0MgjVAPj50Xg+i3VoV6+9BbMUnq1kkkwbYBG50k0CoznE+JY6GXDC1h03N1nFx/doQCPedN6z/CeiqujLcxLXrmUC2Mt64qACYUZSraQIkRBFdOtcCsgz1YnmTLn1adaPt2FiF/n9+1FFcq0Zno70VuWsNcQ3rgZTmtl8sroZUI2aFP2SSeem1B4vg+NZgHm4gEm3CZDLEz2MrAk75SDW1KTs5iOZpRaIjtTToT7OaXuGAs5bCWu2AIYu4BG5BbtLPOG399XfBcTftQttLKJ3ZkU+B0En36+NbB8EH9qCBtoNPHTegMVw5fDz1Knw12NKhUQS7iC6L35IHnyJ9Ipt3hqay2bTvZj/AIppDw8Hb3xofSdahucMMAhufMRRQwJ+BYcWntoloZ2DFspB0MjbaDrI76psZwnEBGUXRlgjMFl429o7Hy1rWLaRV7ZctOm0fn8aha7JHaM89NY7t+18aKAy3DcFatpkJcnvcnNr3aRHhpTjYUajTzkfgZrRthyeZI5CBE+IP4RQrYEDXLpO6T3aeWtFA+ykCWB7YY+GaJ9BQ9+0hMLty0E+orQJhlYxdt3JOxQGfOCBpVeeHAkhAWA8g3oTQIp+qCncjTkd/CNJqH5n4D/01/Kr2wCBBykEHSNR6j7qdmX+6H+P8qVCOgDGOPZC92oP50/Ds7yDB8RAihlDEmTJjUmiFMbzVlBK4YFdCWbMpnkAGBPwBqWwQpZtpdjIG4JMV5MWo0y/hT2xWbQDWgBUeftUjiNCI/XhTVYxE0oQE7a95/KgCTql3pzYlV3KjzIqr/q3acyM1v8A3bFfht8Khu9FroYdXiJHNbyhpHmmUj40DLDGcVtCNZjUQJ1KkR3c6AHHGa2otJOURLEKNBG0zvQ9vovfzEm+igfYtmZ82Y1650EFyOtxF59dg2Qf4dfjSH0UvEMU164ovPZQicoBuiQ0SZXRvjUXCOC2i5KYe/cKmFY3biKwOuYdZlgDQSAT2RvFbDhnRazhgTZtop79Sx/iMt8aOS4YkwR8aKE2VvB+FXFt5CLdhANAgN1z4s7gAtqfqnenP0UtsQbua/Gy3DKDuGRYT4VbWzOu1T5iRO3xpiKzD4AW1y20FpRyUAD0pep00I+APxFFOeZJPhUHWjuoAgyPy19wp9pmO6qfLQ1PmMSNvE/yqNnJ10/H4UAD4lc2mXL4kj8KgbhTaGAe/Ymjut79fOm9Zl9gkeB2oAFFoqNF+E+6p7WDVh2WAPMQAfLekF87/jSXWPtae7egBUtZSOc79w/XhS4lcohQIPn8aQOBTrl6RrQAHftKV9mI+ydPQ0I1oERqB6irYxA038KHvJ4+G36mgCp6gjQiR4j461BcsLyJB84FXNzDAjn4flpQV0Rp6+NIAI2iPzMx6j8qkNtx366ZlbMI8edSAmNPjUDYlp0Yj0/KgAl8U8AZoI8G+8a0Cj5mIuBw3L2SCPOAdakuYthG094kH3jah8Tcze0STyPOgBE4E9wNMEdzL2gJkAHeaF/oBu5/T+VWOA4o6NlJzchIB/KrH5437P8Aw/zoEf/Z"/>
          <p:cNvSpPr>
            <a:spLocks noChangeAspect="1" noChangeArrowheads="1"/>
          </p:cNvSpPr>
          <p:nvPr/>
        </p:nvSpPr>
        <p:spPr bwMode="auto">
          <a:xfrm>
            <a:off x="63500" y="-881063"/>
            <a:ext cx="2524125" cy="1809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1">
            <a:extLst>
              <a:ext uri="{FF2B5EF4-FFF2-40B4-BE49-F238E27FC236}">
                <a16:creationId xmlns:a16="http://schemas.microsoft.com/office/drawing/2014/main" id="{46CB31F1-BE80-4ED7-9A62-BFBB74DD7554}"/>
              </a:ext>
            </a:extLst>
          </p:cNvPr>
          <p:cNvSpPr txBox="1">
            <a:spLocks/>
          </p:cNvSpPr>
          <p:nvPr/>
        </p:nvSpPr>
        <p:spPr bwMode="auto">
          <a:xfrm>
            <a:off x="544513" y="353598"/>
            <a:ext cx="72042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a:lstStyle>
          <a:p>
            <a:pPr algn="ctr" defTabSz="914400"/>
            <a:r>
              <a:rPr lang="en-US" sz="4000" kern="0" dirty="0"/>
              <a:t>Correct Passage</a:t>
            </a:r>
          </a:p>
        </p:txBody>
      </p:sp>
    </p:spTree>
    <p:extLst>
      <p:ext uri="{BB962C8B-B14F-4D97-AF65-F5344CB8AC3E}">
        <p14:creationId xmlns:p14="http://schemas.microsoft.com/office/powerpoint/2010/main" val="31658931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400" dirty="0"/>
              <a:t> One</a:t>
            </a:r>
            <a:r>
              <a:rPr lang="en-US" dirty="0"/>
              <a:t>-Minute Rule</a:t>
            </a:r>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a:solidFill>
                  <a:schemeClr val="tx2"/>
                </a:solidFill>
              </a:rPr>
              <a:t>During competition, if the competitor moves out of the general direction of the line of the course (falls or misses a gate), he/she has one minute from the time of deviation to re-enter the course. </a:t>
            </a:r>
          </a:p>
          <a:p>
            <a:pPr marL="387350" lvl="1" indent="-342900">
              <a:buFont typeface="Arial" pitchFamily="34" charset="0"/>
              <a:buChar char="•"/>
            </a:pPr>
            <a:r>
              <a:rPr lang="en-US" sz="2200" dirty="0">
                <a:solidFill>
                  <a:schemeClr val="bg2">
                    <a:lumMod val="75000"/>
                  </a:schemeClr>
                </a:solidFill>
              </a:rPr>
              <a:t>A competitor who fails to adhere to this time limit, or receives assistance of any kind, shall be disqualified. </a:t>
            </a:r>
          </a:p>
          <a:p>
            <a:pPr marL="387350" lvl="1" indent="-342900">
              <a:buFont typeface="Arial" pitchFamily="34" charset="0"/>
              <a:buChar char="•"/>
            </a:pPr>
            <a:r>
              <a:rPr lang="en-US" sz="2200" dirty="0">
                <a:solidFill>
                  <a:schemeClr val="bg2">
                    <a:lumMod val="75000"/>
                  </a:schemeClr>
                </a:solidFill>
              </a:rPr>
              <a:t>Disqualification shall be determined on the gate card by the gate judge assigned to the gate closest to where the infraction occurred. </a:t>
            </a:r>
          </a:p>
          <a:p>
            <a:pPr marL="387350" lvl="1" indent="-342900">
              <a:buFont typeface="Arial" pitchFamily="34" charset="0"/>
              <a:buChar char="•"/>
            </a:pPr>
            <a:r>
              <a:rPr lang="en-US" sz="2200" dirty="0">
                <a:solidFill>
                  <a:schemeClr val="bg2">
                    <a:lumMod val="75000"/>
                  </a:schemeClr>
                </a:solidFill>
              </a:rPr>
              <a:t>The gate judge is responsible for timing the two minutes</a:t>
            </a:r>
            <a:r>
              <a:rPr lang="en-US" dirty="0">
                <a:solidFill>
                  <a:schemeClr val="tx2"/>
                </a:solidFill>
              </a:rPr>
              <a:t>.</a:t>
            </a:r>
          </a:p>
          <a:p>
            <a:pPr marL="342900" indent="-342900">
              <a:buFont typeface="Arial" pitchFamily="34" charset="0"/>
              <a:buChar char="•"/>
            </a:pPr>
            <a:endParaRPr lang="en-US" dirty="0">
              <a:solidFill>
                <a:schemeClr val="tx2"/>
              </a:solidFill>
            </a:endParaRPr>
          </a:p>
        </p:txBody>
      </p:sp>
      <p:sp>
        <p:nvSpPr>
          <p:cNvPr id="4" name="AutoShape 2" descr="data:image/jpeg;base64,/9j/4AAQSkZJRgABAQAAAQABAAD/2wBDAAkGBwgHBgkIBwgKCgkLDRYPDQwMDRsUFRAWIB0iIiAdHx8kKDQsJCYxJx8fLT0tMTU3Ojo6Iys/RD84QzQ5Ojf/2wBDAQoKCg0MDRoPDxo3JR8lNzc3Nzc3Nzc3Nzc3Nzc3Nzc3Nzc3Nzc3Nzc3Nzc3Nzc3Nzc3Nzc3Nzc3Nzc3Nzc3Nzf/wAARCACCAMcDASIAAhEBAxEB/8QAHAABAAIDAQEBAAAAAAAAAAAAAAUGBAcIAQID/8QAPhAAAQMDAgMGAgcGBQUAAAAAAQACAwQFEQYhEjFBBxNRYXGBFCIjMkKRobHBFTNDU2KCFiREVZJzwtLw8f/EABQBAQAAAAAAAAAAAAAAAAAAAAD/xAAUEQEAAAAAAAAAAAAAAAAAAAAA/9oADAMBAAIRAxEAPwDRqIiAiIgIiICIiAiIgIiICIiAiIgIiICIiAiIgIiICIiAiIgIiICIiAiIgLKt1vrLnVMpbfSzVNQ/lHEwuPrt081aOz/s/uGsKsuHFT22J2JqojOTt8rR1dj2H57+sNktem6P4LT1HHH/ADKhwy+Q+Jdzdz9PyQaisnYpeKuFs16rqe2MO5jx3rwPPBAB91aqTsm0bSAtq66srH53+fH4NC2CacyO4qgukd/Wcge3Ieyx7pURWu01le+IuZS08kxY3mQ1pdj8EFOf2a6BcMCGtj/q7yT9RhRFf2MWWtJNi1C6F38qoYHj7wQfzV80zXyXOB/xRj75rI5DG2B8RY17cjZ+5HPDtuW4BUrLQU8wxJEw+rcoOcdT9m2pdOB8tRQmppG/6mlPG0DzHMe4VPII6c11wI62i3pZTJH1hmdxA+/MfkqHrDs4tOqYpavT8bLZeIwTJS8IbHN7DYEn7Q233QaCRZNfRVNurJqOthfBUQuLZI3jBafBYyAiIgIiICIiAiIgIiICIiAiIgKyaD0pPq6/xW+Jzo4QO8qZgM93GD08zyCra6W7ItO/4f0bFNMzhrrj9NITza0j5B7N39SgtFHQ0tuoYbXbIWQUUA4A1v4/eeZ6rE1E1g09cA6pFK007w6oLXERAjBdhuDsDzBGOey+a+8to71bLYyndKauUxySB2Gwju3vbnxJ4DgeAJ8MzTdigr2jJ21FvqO7dBNDFUvZFVUznGKobhvzN4nOOASWnc7tKnZYY5oXwysD43tLXtcMgg7EL9OfNe4QR1ps1HaWPbRsky9rGl0srpHcLBhrQXEkADkPM+KkBkEL1ejmgq9hoYRfrtUUs9aYaaQUfdTVcsrDJwtke7DnED67QMAYwfFSVbS94Wywl0czDlj28wfDzHl1UoQBnAA9lH3ir/Z1sqq3ujKIIy/gG2cfogo/aPpNmsbPLcKWEMv9vZ9Ixg/fsGTw+e27fcLn0+S6itl0dUQsu7GRDuZXwymnl72OVjThxY7ALgN+YG4K052zacZZNVuq6VobR3NpqIwOQd9sfec/3INfoiICIiAiIgIiICIiAiIgIiIJPTVtN4v9vtu5bU1DI3Y5hpPzH7srrmVrWcDGANaxoa0DoP8A5hcy9j8Xe9olozjDHPfv5Mcul7hK6nhmmjp5Kh7AS2GLHE89AMkDPqUEJU6TtVReYbtwTx1cdSKl5ZUyBsrwwsGWcXDyxyAzjByCQc+9UtfV0YZari6hqWPD2Sd02RrsfZeD9k9cYPmvbRcY7pSOnjjdHwSyQuaXNd8zHcJwWkgjbnn1wQQM4IK/a9ScNYy16ip2225vOIsvzBVb/wAJ5xk/0nB9VZMBYN0tlDeKJ9FcqaOop382PHI+IPMHzCrr5bzpAZldPebEHfXxmqomY6/zWDx+sB4oLDQV4rKq4wiLg+CqRBnizx5ijkz5fvMeyzQFS7Dqq0SVV4kt05uUtbXCWnpqMccrm/DwtyQcBgywjLiB5qW/ZdzvOH32oNJS/wC20Mp33/iTABzvRvCOeeJB7Vahjknko7HAbpWMcWPEL8QwuHMSSbhp5fKMu8uZHw6zVlfQVkF4uLpDVgcLKeNrI6bG44Mglx5ZL8g45AbKdpaOno6ZlNSQxwwRjDI42BrWjyAX2WFBCUVrFFDUh88lTLUzOmmkka0cTiANg0AAAADYfiqR2tW74/s6bOQTNaaoAHGTwE8OPuLT7K4V2oYaa5yUbqaUwwVENNPUhzcRyygGNvDnJHzMBI5cQ54OMHV0QdovVkbuXwxkHqGj/wAUHMKIiAiIgIiICIiAiIgIiICIiC29lNT8L2g2aQuwHTFhz14mkAfeQunLjFNLDIymn7iYgFkhYHgHY7tPMdFx7RVMtFVwVcBxLBI2RhPRzTkfkuwrfWxXS2UtwpzmKoibI0jwIz+v4IMGy251tp5mPkY9807pnCJnBGwnHysbk4G2ee5JPVSKjrjdorfPEyanqnRvfGx0zGDgYZHhjASTuS4jlnGQThSIQehYF4oKm4wtp4bhJRwOyJzA0d69vg15+p13AJ8MHdZ4X0gpFFoeO01s9bpOsfbatrxHIyYumgqG8LTiRpOc5yQQQck+KvLRtusel+tOR1l/QLJag+gF6QgWFc7tS2x1Kyp70vqZWxM4Iy7BJxlx5NG/M+XVBEXvS8N1usFbUvgLIpIZcfCtMvFE4uaBJzDSTuMHYuAI4iorXdQyl0PqmZ7sCSIQNJ6khox97sKyWu+Ud1pJaiBssTGsbJiZoaTG5vE14GTsR477HPJa07cboaHSlts4OJ7jMamZvgxpyAfdw/4oNFIiICIiAiIgIiICIiAiIgIiIC3t2B6qZPQS6Zq5AJoeKWlz9phOXN9QTn0PktErKt1fVW2ugraGZ0NTA8Pjkbzaf/eiDq642Z9XeqW4OrHiOlH0dI+Nro2vzvJ48XCS0HoCcDdSgO/r0Vc0DrSg1na2yMcyG4xDFRTE7t8x4tPj05KfqqZtRDJTzGRrJGlruB5YcHnhwII9QQg+4ZI5WccT2vbkjLXAjIOCPYr7UHo2lfRafipnwPg7ueoDY3tLSG9/Jw7HfGMEHqFmXy7Q2S01NxqY5pYqeMvcyCMvcQBnkOXLcnYDc7IMumxiX/qlfuDhRUF2a67NtzqSeJ8kckscjuHhkaxzA44ByB84wSN9+W2ZGVpkjdGJHRlwxxsAy3zGds+qD9wevTxWLdbfHcqaKCWR7Gx1EU/y43LHh3Dv0OMH1VdsNHVU9banyy15jjp6mN7Z3OLWkObwlxI3cdyC4k+Csplc93dQDLx9Zx5M9fPyQQlts1PZ2SRPrZJaeGGMVE1QQAyGJvyNJAwepJPPJ6bDnTtD1KdVarq7kwu+G2ipmuGOGJvL7zk+6vPbBr6GeF+mtPzl8Af/AJ6qY4YmPVgPUZ5+mOS1AUBERAREQEREBERAREQEREBERAREQZtpuldaK6OtttVJTVMe7ZGHf0I5EeRW9dFdsVrusbKPUwZQVewFQD9DJ55+x6HI81z6veiDsyMRzxtlpZmSxuGQ5pBB9+Sxbrb23G21lvqe8ZFVQPhe5mxDXNLSRkYzgrlG0ajvNkc11pudXS8JzwxykMPq3kfcK5UXbRqyma1sxo6kDmZIcOP/ABIH4IN22+zfA3eruJuNZO+r2dFM2MhoH1WtIYHBrd8N4sZJJySSpYudybG8+ZGFoqTt0v7mkMt9A0+OHn9VB3btY1fcozGLg2jYQQRRxiMn+7dwPoQg6Bvd4tlgpjU324w0kQHys4vnf6Abk+QC0pr3tZq7zDJbdOsdb7aSWvkBxLOP+0eQ3Pj0Wtqqrqa2YzVlRLPKeckry9x9yvxQEREBERAREQEREBERAREQEREBERAREQEREBERAREQEREBERAREQEREBERAREQEREBERAREQEREBERAREQEREBERAREQEREBERAREQEREH/9k="/>
          <p:cNvSpPr>
            <a:spLocks noChangeAspect="1" noChangeArrowheads="1"/>
          </p:cNvSpPr>
          <p:nvPr/>
        </p:nvSpPr>
        <p:spPr bwMode="auto">
          <a:xfrm>
            <a:off x="63500" y="-569913"/>
            <a:ext cx="1771650" cy="1162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28460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Event Modifications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solidFill>
                  <a:schemeClr val="tx2"/>
                </a:solidFill>
              </a:rPr>
              <a:t>Slalom and Giant Slalom:</a:t>
            </a:r>
          </a:p>
          <a:p>
            <a:pPr marL="387350" lvl="1" indent="-342900">
              <a:buFont typeface="Arial" pitchFamily="34" charset="0"/>
              <a:buChar char="•"/>
            </a:pPr>
            <a:r>
              <a:rPr lang="en-US" sz="2000" dirty="0">
                <a:solidFill>
                  <a:schemeClr val="bg2">
                    <a:lumMod val="75000"/>
                  </a:schemeClr>
                </a:solidFill>
              </a:rPr>
              <a:t>Events will consist of two-timed runs. The combined time will determine the results for awards. During time trials, snowboarders disqualified in their initial run may have a second run. </a:t>
            </a:r>
          </a:p>
          <a:p>
            <a:pPr marL="342900" indent="-342900">
              <a:buFont typeface="Arial" pitchFamily="34" charset="0"/>
              <a:buChar char="•"/>
            </a:pPr>
            <a:r>
              <a:rPr lang="en-US" sz="2400" dirty="0">
                <a:solidFill>
                  <a:schemeClr val="tx2"/>
                </a:solidFill>
              </a:rPr>
              <a:t>Super G: </a:t>
            </a:r>
          </a:p>
          <a:p>
            <a:pPr marL="387350" lvl="1" indent="-342900">
              <a:buFont typeface="Arial" pitchFamily="34" charset="0"/>
              <a:buChar char="•"/>
            </a:pPr>
            <a:r>
              <a:rPr lang="en-US" sz="2000" dirty="0">
                <a:solidFill>
                  <a:schemeClr val="bg2">
                    <a:lumMod val="75000"/>
                  </a:schemeClr>
                </a:solidFill>
              </a:rPr>
              <a:t>One training run prior to the race is required.  Event will consist of one timed run. </a:t>
            </a:r>
          </a:p>
        </p:txBody>
      </p:sp>
      <p:pic>
        <p:nvPicPr>
          <p:cNvPr id="2050" name="Picture 2" descr="http://www.specialolympics.org/uploadedImages/Sections/Sports-and-Games/Coaching_Guides/300x200-Snowboarding.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3304" y="4757265"/>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68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chemeClr val="bg1"/>
                </a:solidFill>
              </a:rPr>
              <a:t> </a:t>
            </a:r>
            <a:r>
              <a:rPr lang="en-US" sz="4000" dirty="0"/>
              <a:t>Injuries</a:t>
            </a:r>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a:solidFill>
                  <a:schemeClr val="tx2"/>
                </a:solidFill>
              </a:rPr>
              <a:t>The most common injuries, especially for beginners, occur in the fingers and wrists because they take the brunt of the fall’s impact. Making a fist keeps your fingers from splaying out and your wrists from hyperextending. No matter which way you fall, always make a fist. </a:t>
            </a:r>
          </a:p>
          <a:p>
            <a:pPr marL="342900" indent="-342900">
              <a:buFont typeface="Arial" pitchFamily="34" charset="0"/>
              <a:buChar char="•"/>
            </a:pPr>
            <a:r>
              <a:rPr lang="en-US" sz="2400" dirty="0">
                <a:solidFill>
                  <a:schemeClr val="tx2"/>
                </a:solidFill>
              </a:rPr>
              <a:t>Absorbing impact with your knees helps to lessen the force with which you fall. By landing on your bent knees, you avoid the “Tim-</a:t>
            </a:r>
            <a:r>
              <a:rPr lang="en-US" sz="2400" dirty="0" err="1">
                <a:solidFill>
                  <a:schemeClr val="tx2"/>
                </a:solidFill>
              </a:rPr>
              <a:t>berrrrr</a:t>
            </a:r>
            <a:r>
              <a:rPr lang="en-US" sz="2400" dirty="0">
                <a:solidFill>
                  <a:schemeClr val="tx2"/>
                </a:solidFill>
              </a:rPr>
              <a:t>!” effect of falling straight over face first. </a:t>
            </a:r>
          </a:p>
          <a:p>
            <a:pPr marL="342900" indent="-342900">
              <a:buFont typeface="Arial" pitchFamily="34" charset="0"/>
              <a:buChar char="•"/>
            </a:pPr>
            <a:endParaRPr lang="en-US" sz="1900" dirty="0">
              <a:solidFill>
                <a:schemeClr val="tx2"/>
              </a:solidFill>
            </a:endParaRPr>
          </a:p>
          <a:p>
            <a:endParaRPr lang="en-US" dirty="0"/>
          </a:p>
        </p:txBody>
      </p:sp>
      <p:sp>
        <p:nvSpPr>
          <p:cNvPr id="4" name="AutoShape 4" descr="data:image/jpeg;base64,/9j/4AAQSkZJRgABAQAAAQABAAD/2wBDAAkGBwgHBgkIBwgKCgkLDRYPDQwMDRsUFRAWIB0iIiAdHx8kKDQsJCYxJx8fLT0tMTU3Ojo6Iys/RD84QzQ5Ojf/2wBDAQoKCg0MDRoPDxo3JR8lNzc3Nzc3Nzc3Nzc3Nzc3Nzc3Nzc3Nzc3Nzc3Nzc3Nzc3Nzc3Nzc3Nzc3Nzc3Nzc3Nzf/wAARCABiAQcDASIAAhEBAxEB/8QAHAAAAQUBAQEAAAAAAAAAAAAABgADBAUHAgEI/8QAPhAAAgECBAMFBQcCBQQDAAAAAQIDBBEABRIhBjFBEyJRYXEHFDKBkRUjQqGxwdFi4RZScvDxJTNTkmOCsv/EABkBAAIDAQAAAAAAAAAAAAAAAAEDAAIEBf/EACoRAAICAgICAQMEAgMAAAAAAAABAhEDMRIhBEFhEzJRFCIjQgUkQ3Gh/9oADAMBAAIRAxEAPwC+k9p9Q20OWRAnkXlP7DFe/tKzqRiIY6OMc7CJmP8A+v2wLxxPBVxpNF2bLILh7jrinymgqFzSrqJQVAkcR94WZTrufyT/ANsctK07dUdJwhFqo2HEvHvEMg7tSqj+mFR+2IVVxpnKSmGfM5kk27uoA78uXriq0G5FzjriWlhrp8tlo1RWhgVJ2bu6nB29dsVhTf7mMyRUV+2JoXs0nlqM2zF6qR5Z2jW7O5Y7G2JnH1CcyhrKQKDIqCeE/wBQHeHzW/zAxTezF1HEtWigWaBzcHnZhg0zK6ZyjrbUIyQSOulv4wz/AIzNJL6r/wCjFOCaz7L4pptbfdTXha/I35H6gfXGuSOtgI1sMZPxllYy3OHekUxxNplgt+EHkB6EEfLGoZLVLmWU0lctiJYwzDz6j63x0/BnytWYvOjVSSHnc7XHLGSZ7DU5RxNLVKhEkdSZVB63Nx9QfzxtDdkVAZTfAdx5k4raKCriX72FNMnmuo2PyO3zGB5kqUX8k8RdtMJKCZKqjgq6dgY5Yw6keBF8TAUtum/jgV9m9Z2uUSUM7WkpHso/oPL6G4wXhA3wnGyElkgpGKSeKbiyMy3vbHSwhl88dDvEhQSfIY4ftlHdB+mDJtLoEVFvs6FOAN8cNCLE47EdQwF9vG+OxAxG5uMBSmGSx1RDaIDnhplUdcWDUqnoceinVeSjDlNmdxRWG3UH6YWykOVOlTc28MWRhFtxhqoXsoJZLbKhblfkCcSUnWwRST0dZXmtFWVKwxLKhLC2oAbet8Wcaqy2DKSP8pxTZVGZIhNNpQMqydl7uitHpezjUtr3FsdZQ2WU8KS5cYkgqogyyK1yTve48eWOY8z3Z01hTSRaIy97UCbAnbfDtE6xrNPJqTe5DrpAHS18MQRGOpNmuCrMTf6Yg8RxVNVlTrlrRmcON2N1sOd/TBnkd0vYMceuy/imgnRXFhq5Xx7UXWnbsUDNbYFtIPz6Yy2iz6pqvacKCsmhaH3FkpzESI1busbdCTY79Lbc8HU9TJBk9VMKuNpY43cI5vZbEgX53sMB2i/o9yKuqKgzLOsAkU20LOW2+mLoqrpugB88ZbmFFXQ5BT54ko7F41lZ42IdQ3L1G+IuXcU53SGCIVK1EFz2wmTTZfnvYeRwyONuNxYt5EpUzWHRRYbAnmQbYakpyw2dbDnbnjNMx4qkkprLK0LRAEO52a3O217c+t+WAyLi6prakGilnsW+9BJG3juf74tDFJ93RWU4+kbRmOY0eXqe3qqaBjII07eUIXY8rX54o6zOgkjKJYif6JQf0xknEmcVFRAsExkDJIGQsPXcYrM4rqlKimZJWUpEpujdTfmPli0eKbsPGU110anmHEnu7Issih3+GO92I8fTCxjeeTmaqhmVmbXApJP+be+Fi0siTpIp9B+2azllbxFWOkWdZFFUK5FnEeoi/jpJ/b5Y6k4Dz5p5BHCixazpLyqNunU4d4wmqaWegSmq5qeKQEOUkZRtbnbn1wL1FVVFjprZ5Bbe7t++OLkalKmjr4YSjG0wmj9nmbuwUzUYbw7W5/TDo4BliuKnN8viI5gycsM+zORzxQmtiS0D8zfw/jFTxQqniLMrudqqQcuXeOK0qXRfnPk1f/gYcP0OX8LVkmYVWe0M6rCy9jAQXe9thvc8uWKjOOOJ80zNqCkIymslASnqXTthyuARawY3IvuB54puF8mTP8zWnkJEStZmIB33/jE3MzluWx1FBV0UVewk1xmcArGqmxBBvsbW8vkMdiHgRWGmv3bMEs95N9A3RyZ3mtVPlGbmWWahikltKBriCsoYXHMXbxPlg89mlSPsyoy+U2NPJrUf0tvt87/XA1wjxFk2TJVVtXHUyvNGaeOAnWzq5BNzfYALuTz9TibwxJUU2fisoKSqqKCYNGZNBAI6En1GMeNvHlTS6L5IrJjcWaYIww1dMNx0hdxDUqskM9PKGK+F+Vj13x1R10MiJ2oandmCiKQczva3jff6Yh5pxVlmVVVNTVMrMoDiZkGox7C2w3N9+W+2NGdxy0jJgUsdtgDl9R/hrjPsJ5B2UhMUluZUi6G3mdP1xplBWUlTGXik5NpIbY3xVVOYUVRmEtJ2gi1UyVEMiyFGaMjvMT+G23Mi+H8sqaQQSe+1MUrIdL6pQ5J2FrXawNgbeN8JxzeOPGzTkgssuTRb6FQ2IA7t9hh6n7F4UV2XW17f7OK+mzKmrK2NY5fvtLnkbMF58/UYqa3O44uII4onn0ihkkbRFqAAbc3wz63KkmJWHjdoKZYI1iYtdgBfui/6Yi0PYVtOHjLRi5WzKQbjbqBimGb008Mvu9Y8tUYBHFGqsVV2uLG225W3lbpfESryriagj7bK6ztA6DXEjAb25gHbb13xaM5N1dAlCMVolVnEdFR57PlkxW0EAdpQ5J1nkmm3Ow8eoxZ0E7VtBBVmneAyoGMTkFo/IkbXGMmySKSOorqacuatJ5FlMh7xbqT53xJouLMypaX3OKdREBrK6B+K5O56XvjTOLi4pPZjxOM3O1o0yetpoZTE8q9qBcpqF7eNsQKnOaRY3VCrOykKHawJ6X8r4xf7bziLjCs96rJZjOt9UnPTsygc9hyt6nqbzZM1afNqOkmZJlmkWOxGldTMANuZxI1xfJjXjakuKCGLiyeeTMMrrI6WlRFeGaOjFiyHZyrc72B5evTEPh3MPs6P7JpZZU1ytJE0ICqytqUFjz2KgHnYW8LYMx7PYYWL09JlySG/3giud7+I88ex8DzRgBZIVtyCnSBfmNhsOeMTwxaqzc8vSaRV5NmWcVnBtTWxTCJ4rh4ioPYurHUu25HdC89rnwwL5HxXmr8QyUUsTTwzBo6WnMugK9r6ySL2ZQx9SBtjRKfhOrplaOF4FXc6De1z5Y5bhWt7TWBSF+hGxH5YZDDj9sW8svSAfjXh45VWZbVUksSyNXJT05Ml3KuDu5vsB1J/zHywfPltDHRV8K1dHGauJUdkl1EGxDWv0ItiureEKyoEYqIYpOzbUhWXSQfHpjyTJc2sR7u5HI2kB/fDlhg/7C3mmvRCyjMDT8B0WWVNVHJLVMYit9RQtKdQF+ekEj5Yg5rLSUeU0s8fOKo7KeN0uojDvcDYAE3/ALbYsPsCsiWy5a6qNxpQW+WGJMsqYQxNJInU/dEb4asMa6kKeVt20FnFZoq7gfNYaSSAutA4iYi5BCmxFt7+mPn2hkWmlnYdrI6q2mOMWLMGGnVfkLXPiLdcadJDIoF1ZfUYpZ+HqWSUyq8yOXZyySaTqNr79OQwF47XaZHlUumhquyqjruFXzA9qma0FQsdZRSW+7N9J8yNwQb2OKrO+GKzLsuFazQT0raG1xyKSl7GxB9cXMfD9GkryyNPM7gBzLKW1W5XxO92h0heyQqvIEDbE/St+yPOlKzMa+mkhrZaYKQ8OyqRut97W9DhY03sEXkij0AGFi/6X5C/JT9BDnZpKxsoaM0tQqzEVKsynRGSN9ztgPpZqlM9khqo6BaZRMo0xppJ0nQb733A+uLPJqjLoKakjqshpp5J9QSeeYKHINufTFrNSIZo3bL8ioxJTSgXmJGxAuRYWbw+eOL1ujoU7qyV7LKp2kkjzRqJqyYCSBaeMXVALMGIUWNzy6+YwuLaioyvjJKodi9JIVUxSCyg6SWa/ofyGGsgr4aLO6eVnpmUI6lKSCx3C9SfLBRxg9NU8I5jVRxxq5g2kdQSt7DnuL2J5YZBX6FzdPYB8J51T0dVVyRxt7xI8kkVrWLEm1/BQCcU9ZSVNSakySI9VKSCXUFCb3ta/wAPph3IsgjZmbt3ZdV1VLLq+Z6/zi7no0p4S0cMiC5ALG5dbkfqMdrB5WKUlip8n0Zp45Vy9AlSZXl0NbBFWmeVdQkKRyaDYMAwv5Ei9t7Hxxo8MmXJQ5vSLAqUdFU2iMcBYKrKCCukG5BPPnfAhmXAnE2Z5g1dl1KqxsPujPUhdiOdh0v+2CDhfgLP8ty/sK+qp17xfTBUON+hvpGOdludLVGi4xbrtErh7i+jqM0rqBY20rCHgmSM3kP4yRYEC9uY8cA/EwqavMoHyunmdgTM5ijMjamYjvWvba/p8sGUns7da01EccLj3dYBGKht1GrmSBfZrWxoGW0sVLQU9MsKII41Uiw5gC+/X1wpY+LTbCslJpIyLhfKuKqr3oV+X1cVPKumNpApIXe1t7gC/LF/S8O5tRVbVi1FXJVlAmplRdgtjy8Rb6Y0LRGQCsKEHfkMMlINXei0km1wg/bF+ntFVKUVSYA0OU5hl9bFUGJpmjilhtOS5KSMrEXuNgVFsQKDIIctr46ns5KhFiaPsaka13sRy32t+uNOTsdII1W8e8MN1klFT08k9VUCGOMFnd5ioUedzi8eC/qUal+QNps0ho10wUNNEoYMQqsCx6H4vM/XDknEMrA6AIyQQWQePqThyq4r4cAJgzConPRI6cPf0LLb88M5fnWUZnO0XapTS2JtWUkYBt4EHGnhStwEtSv7j2gy6nciqlhSaesjlmmkcd5tI0g9Oe2/lgL9nmdwU80lHnlEtZS1dMJIdUSnSyMVYb78rYI80z+myB6K2YJmSgOghgiAZozcadV7Cx9Ttig4nMmuCj4cyGBKtEeaQM5eyC1yguPn8rA45vi+Jlxcp5bq+vgdKS1HZWT5RDNxfWsiTU9C5LwAx6woIA03vbx69ccnh+qOe5XLTGF4oa2JmLd0lQ6nlv4eODThKCj4iyKOuWOsilDFJVQqy6ha9r72sQd/HFvBw9TdtHIJqkFJFPfj22I543/w0xSeVBDm+f0WU3WodnkYXVEB3+Z2wIV/GeYVuqKjK08Z/Epu4/8At/Axe8b5dUVORPDk1NH71I6jaMatN72G1h6na18Z7UUeZZYIYs5SCColF0SOQNtsBcfhNza3rhWNQvsvPlXRf5bxPmeXJpeRauG+4lJJHz/5xc03G9IWDTUk0LWsVUhl/bAfHA8JUTtp18gT/u2B+fOSuayQyTARpskdMLu557seXXp/dk/p+hcPqezY6birLagWbtYVJsDIhAv64uidI0ux5demMc4d4ereKszgnrqRqTK6Z9RleVjJOVO3kRex5WxqfuM+lj9o1K3N/wAJ/bCKQ62Tt7rZjuOQOPHZtYKvvaxDHbFY9HXKp/6jKdPTQt/+cc6Kzs0l+0CDyKywi6jx2wVD8MnL4LJhZyGCMLXNxyw09NC62aNQf9A/cYiFMzezQ1lK4PI9jz+hwzJLmdLHJO81DoVbsz6lUDz32wUm9MF/A82XKpLL8F//ABqbD6HEV8tp5W1WYi3MIv8AGKT/ABzTtmPucdTRzTC4+5EpX62t9MVef+0x8rNoaBKqQ/GTIyKnhclb7+n0w2UMsVb0VTi3QVtklK5HelU87WX+MLA5wr7RXz6oFIcuSKr0lgBPdWA8CR4YWKqU2tkaiuqHsi4BpFZhmUtQJtbKyL3QVBspJF+YAO+Cqk4UyihqIJqWmjXslYEMoOu/Unyt+uKeHieqo2MNTRIGB7wuyH874tYuJqN2UVCT07Ny7Re6Ppij8eUVov8AXi3ss0y2ijcOtNCHW+hlQDSDjjN8qpc3yuXL6p5RDKACUbcWNxb5jEqneKeMPFIkkfMMhuMO6gOXLxxTtP8ABbZ8811TX8N5zVZXNHoenksASdDpe6tba4I/P0xYPxTPWpCtRCgjQjX2bkFh69MaF7SuFI+IcrerpVUZnSJeFr21qDcofUXtfkbeeMWopCVW4I8QcMlmm5c/ZFFVR9F5JmlJmWUw1GWHXFYIEY2ZCB8Lc7EYfkrJY1PaUcwFuaMrfvfGU+y/NHg4jkoF1NFOp1DoCBcN9Lj541wESMWYg25gG9sLT/JH8EE5xRIwWaaSI/8AyRsv6jE6OVXVSpDRsAQw6+eEQGSzqGBNrEXGM8qquamzCp7CWSICZ7BWItucNx4lk0KnkcNhLxRXToiU9G2l42EkjWvyNwPyufIYpeG+M5pa1qbOnijctYoI9BiW5Afn3ozYd7axPUb4iUtW80tQ1TKX7Vd9R8P+BgHzTMo2kq1ii3BRY5wdJQgnUR46gbHe2wwqUXFtMZGXJJm9xSq4JRgefw2N/pjEPa5xO2b5+cip5icvo7CQISBLN1vbnpuB638MQMj4qreHKeogmg+0KXsmFMTYS07W2Or8SXtseWAyhLSI8juXl13ZjzYnmT+uD0u0Gnph/wAK96OOVkR9LBZelje358/ni9z2gjq2VmRopIw2hl35jfbw67eGBzhmgzWMxV9PStPQGQx1ARSSm3Mgb26XwRe+pBVHtXmWNxcR9kwCsOl+Y+WG+RkyZHCWPaRIRik0ygmodSpVTVKyRvFpXe4QEW0+Hj9DiZBT5QkVHVZxWyU8tNKRT1KvbswRyBIN9+h8fLFJnk7QTzpE7lJHEgDIF03vcAD159cS82y2vqchydNaLTysZ1kAvZgCuk7+f5/LGxynl8Zxn91iU4xyJrRqfC9OIsttHXU9XJMxlqJKdV0GQ8yLcuQ288W0Uk5ZSGQhT/lIPMeeM39mFLHkVJUPXVZHbPZYdBGwPxkHkT4eGDiXNKQxO0VTCGVTo74vfmOfnbGFQlqi7nHt2EAbuXfbvfU4EPaHwrT57Re/CRlno0dwgtplAFwDsfTbxOIA4jzMm7zhjy7yLvh1eJ63szFKIZFYWIK2uMMfjTF/qIGHy11RWdl22mRb6fvV1W8AL8hi2oZVp3T3eKCIgbskQ+dsU8/ZRSTQrZQJ2AHLcMRt9MWFI+4/0kgemEStdGhJM3nhLMTVcN5dOTc2MbgHcspIP7fXFXxd7QMs4ejlpY5Pecz06UghKuI2I2Lm+w8ueMum43zTJshbKcu7OP3h2cztu0YIAIUcgfP12wJ00LIWupDhdSk9bkXv488BaI12FWT8R5rXyutTmNUZD3tImYfocXtBRHM2K1TyyO9wDLISDYb8/lgWy2JafNqSdWARmBlBPwkG30II/wDXGgZbSq0sq/CUD/MNYX/LG7Nl/wBPnHpoVGP8lMH8xmzTJlikyirqVoVjKrDqIjIvbYeYO3jipOZV+YRF6+sqJo5WKpAJCS6jmSCbW2t6+mDbNqFswNVl4YBlRdDE2CtZSPzBNvPAJHeurXLQLaJuyO+kC21tuZJuThHieTkySUatl8mOKVk+CCWnaKopiIJlBIKi436EHpiVLLmlLm9NxDRUPbwkdhPE0ZddQ+LbxFxv6Ym0Mc2ZVcdHSqJpie+Ix8Phc/tgo4aq2HvGVUUNNppqotPUmXmbEbC3kBe9rWxv/wAg6x1HYnAk53LQG0+W5ZJxDQ1+UVehJNZqIGjZXhk0sDZRyBve3n4YWD6ly2SizGrzGnp6eSara8kuonkABbwFgOXzwscuMHQ6co8nRacX07tRRywxa9D/AHjaASoA2354D9Z0gamsOQvi0zLM80ZzFVTSQ7WMarpB/nFQRYgCx/fHRwxcY0zDlalLol0OY1NBIXppCuoWYHcN6jDmZe0d8rkWKth94lKhhHGCpt0N+VsU89QVgiliUPG7lC3IJY23vy3v5YF+J6Stoc7kjzGaWSykwGVtX3d+gvsPLpa2M2fJj0l2PwwntvojZ7nWa5/Uzz1lbUGCR2ZaUSHs0QnZdI2a3iRviHSwSGddPaM7bKqjck+nPB3w/wCz+TNKKKqatjjWQG2hdQUg2sTfc+mDvhrhmh4fj1rEk1TzM8igkdLKegxkuzVVEX2fcPDJ8varraYR5hUAhtXxKnRfXqfp0wWatIJKhRbYYjFS3xMNiLG17eeHJHViI1vY7glTt1wSrO1dZJGXclVvpPUeOAvMskrmqppVWNw7sw0tvzvgxUiKTWGIN7W8Dhk6EkJJPUADc+eGQm4PoXOCnsyvihqjKqOUTAwSSJdCxA7viMVFPkYkysPUmaKolYyqbCyqVUKhB32te9+uNdqaGhnk7XM6KGSSkZWhd49dkvsfUXxaVKQxwOhijYMNXZ6QdXrfbfBlO3bWyRjSpM+dK6CalKpOhVTybmCfX0xFoqaP3s6QFEwsQASNQ5AAeO+PoCpyDJ6kss2XwMrL3lKAaSfQc/5xDoeDsjoqyOqp6FY5YmLKO0awPPle21sJfwNTfsr+HuG6rK8vp2pa8wVJQGWMxhgSeY54IYo6rToq2p5wdrqjKfWxvf8ALExR2dgb2L7FRy3/AC3xy7dk6qNjJsvnbn6YtbaopSsG+J+DqXOaJootFPObGN9F7EHcEeBBtiB/hGtRaennrhNHCtkRhpTzNtyTsPywbgi41WBVt9TWv52w3VG8bSXsB8Xlvv67YbDNkiqsrKEWBacP5gIxpjWRbX1Iwt+dsRJaGpi+OCRRa9yuDwEx6ZdQZSe624v4Dfb+ccVsfa08qxqt3jICrtuR/OGx8mV9iXgRnRffHJksdzidUZNmEC/eUkw6XUah+V8VtREybOCrDodjjUpp6M/FrZmvFFK1Jn8pG0cr9rHb+o7/AJ3+uHKOTWZZuQJCr4AYLczyynr7e8R6yvInp6YEuwNN2tK+2iRtr8x0P0scYc8OLs3Yp2qPKuMVE1Oum6lWufp/GJTxXqxqUCwsfqLfpiRRxvVVWhF1Fe4kai5cm3IdcHnDfAM01Qk2dDslY393VgXFuWrwH54ytj/VmdVzdjTyG47QrpVTvqvz28MHlBPMKCGSFXklNKqathc8yT8rYI6v2b8PvVFT7xqtcL2xBO/if9nD8fCdIgen11csZ7nZPPouPFSAL+l8Wb5Q4WBOpcjOuLc1jaNqRZ0lqJWDTmBz3LWsC3ieVvAYj8N5dXZtURUNMDBA7gO0Yu+/Pf036Y0ST2a8PVKh6anqKQ3swie2k9SdV/3xOo+CstplRUeoIXZQkxXWetyLDGzxsmLDF1sVkUpMBZa6t4YjraXL6qKmgWV6ftoIQ7yPbuknmLnz2O+IfsrpK48TRdnBO0aB+1cgiwtzJPnbzxocHCmVU2YySQe8QgEOskMxPZnlvuel98XlNqoY+yVu2RCLaiS9r9Wvv6+eF55/UlaJFUqJMWlF7PUyn8Rj2JscLHs7l01QkK5P4vwj054WEUy1ntTBT1CBKiFGH4VkFtvHbe2B2v4bsGkoG1IPwMNJv4A4JowiMxFgSPhQXPzPLCYhhZ1XfaxNyPXDIzlHRSUVLYDRwvOtTS1CrFVka4jINDA33II5i3MeQI8Mc0FBJxbJMcwkVkpSsQq4wAzbAslje5sQQfO+DSpo6aojtNGkiLuLi9vMYdoqeGnhWloY0SGIHuqtwL7nfx3wuUeTsZGTiqImT5VBklCKChLmNXLKZWBN2NzyAAxMaJnYg7gH64eUlB3YgLnw3bDMpAN52YpexCjb++CkVsQKmZUBJOk7KL+GOzdn0jZdtz+f0xzMygpdLiOQBrHlfb6b4cmZge6B2h28hv8Axg0SziV2K6kCkk7eAthlXAmCNIiat/M+n1x2ysk5jR3keZhqu2yeBw9ojjZWI76gna3M4JBioiDoikczouxv06+vLfDgIiZY0UySKoQC4uBy3OOZ9dSJEjQA203fxG4w9G6iJXcLGLd4dQet8QA2IezicE2d3BZ+pGOO81yO7p5nr64d19t39BW/Ruf0wtJvoUdcSgnCENoD6vIg7DoNscyJdwCDsfhw6W7FTfZWPe6bYbS0zF00mJebDqcSgWNSkJcohLuRuTYC3ifnh8AkCORuR5aefp4Y6bSBodw0jbgDpjgi2gqwElyPlgk0MyABFjRS0BuACLi39seR60bQr7C2k9QD4/z/AM4UBjjLWFg5uwvzPjjmVJFctGzWB+EXJ5/liV6B8jkkmqUwgG9uY5A+vjhsRL77HHK14lW5XRdX9fADDqxgPa92ve5/X1xysgGpY1Zid2cCy/ybeWK0Wsj1eR5bVSXkoodL/wCSMqQPE2OKDNeBMg1LI0EpmchFCSn8R/jBknadmFV03/E24+m2+GapQpBU6nQk79Ta374lt9MlL8FXS5BleS0TSUdCkKogY6d3a1rbnfFjFbYr3kuCp6G+OopAyuz99CLi3MDbb9cNUkUqU7QMPvIjoUHbUo3B/b5YHFUGxydLaSxG298Q6ktHYlVenN+0BJDA9CuJUzsjhIgZXGz72VR4YbrIDJGyIrvbmoYAg9MFLsDdo4p4RLLecq80a6kc7Mq32Defn1xIkeysxYIAdy3jiBU18WXwtqKy1JGkhNgp88SeHYpJI5K6oZyZjpRWYmw8T88WcerYFJaIMUJVqv3iRoaRyWWVRpYHqN97fLE+CSmloL0SBkhbTrYkkehOGs7geogKxx65lbY3387dMc5a6jKKilhjeOSM3ZZLXscHcbK6dD6q0jjswRz2AvhYgxVTJBaXSVckprvfbyty/vhYHFoPItoyTGLk/wDdthzSLtsNj4eeFhYqWEeS4TMexTc/F44WFgoDOafefffvNz9DhDeWK+/e/nCwsQh3Vd5p1bcBb2OHGFncjYi36nCwsQhGpmYyMSxJ33vjipJSBipKm43G3XCwsEHokxKBTqwAB08wPPEV+8tTq37/AF/0jCwsQhOoQPcodhutz54bTfT6nCwsD2H0NsiEBiq6grb236YjyuxpkuxNyt9/I4WFiyAyVTgCOUgbgbeWPJwAWsLb9MLCxUjGKkDtQLbBhbHU52Q9dS74WFizAM1e8L38MTIwDT79FXCwsVLIhVDN9mzNqOoId774mSqO3p9h8Ph64WFiBI7EhYLf+T9zidAqlVYqCx5kjfCwsT0Q4qgA8lvEfocMKe8x/qH6DCwsAiKPiJVEqEKATqvt5YvcuJFHRgHbsCbfMYWFhs/sQqH3sbru6hK7dzphiqAFcCNiRYkdRYYWFii0WeyPXAGQ3APL9MLCwsMWip//2Q=="/>
          <p:cNvSpPr>
            <a:spLocks noChangeAspect="1" noChangeArrowheads="1"/>
          </p:cNvSpPr>
          <p:nvPr/>
        </p:nvSpPr>
        <p:spPr bwMode="auto">
          <a:xfrm>
            <a:off x="63500" y="-287338"/>
            <a:ext cx="1533525" cy="571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ata:image/jpeg;base64,/9j/4AAQSkZJRgABAQAAAQABAAD/2wBDAAkGBwgHBgkIBwgKCgkLDRYPDQwMDRsUFRAWIB0iIiAdHx8kKDQsJCYxJx8fLT0tMTU3Ojo6Iys/RD84QzQ5Ojf/2wBDAQoKCg0MDRoPDxo3JR8lNzc3Nzc3Nzc3Nzc3Nzc3Nzc3Nzc3Nzc3Nzc3Nzc3Nzc3Nzc3Nzc3Nzc3Nzc3Nzc3Nzf/wAARCABiAQcDASIAAhEBAxEB/8QAHAAAAQUBAQEAAAAAAAAAAAAABgADBAUHAgEI/8QAPhAAAgECBAMFBQcCBQQDAAAAAQIDBBEABRIhBjFBEyJRYXEHFDKBkRUjQqGxwdFi4RZScvDxJTNTkmOCsv/EABkBAAIDAQAAAAAAAAAAAAAAAAEDAAIEBf/EACoRAAICAgICAQMEAgMAAAAAAAABAhEDMRIhBEFhEzJRFCIjQgUkQ3Gh/9oADAMBAAIRAxEAPwC+k9p9Q20OWRAnkXlP7DFe/tKzqRiIY6OMc7CJmP8A+v2wLxxPBVxpNF2bLILh7jrinymgqFzSrqJQVAkcR94WZTrufyT/ANsctK07dUdJwhFqo2HEvHvEMg7tSqj+mFR+2IVVxpnKSmGfM5kk27uoA78uXriq0G5FzjriWlhrp8tlo1RWhgVJ2bu6nB29dsVhTf7mMyRUV+2JoXs0nlqM2zF6qR5Z2jW7O5Y7G2JnH1CcyhrKQKDIqCeE/wBQHeHzW/zAxTezF1HEtWigWaBzcHnZhg0zK6ZyjrbUIyQSOulv4wz/AIzNJL6r/wCjFOCaz7L4pptbfdTXha/I35H6gfXGuSOtgI1sMZPxllYy3OHekUxxNplgt+EHkB6EEfLGoZLVLmWU0lctiJYwzDz6j63x0/BnytWYvOjVSSHnc7XHLGSZ7DU5RxNLVKhEkdSZVB63Nx9QfzxtDdkVAZTfAdx5k4raKCriX72FNMnmuo2PyO3zGB5kqUX8k8RdtMJKCZKqjgq6dgY5Yw6keBF8TAUtum/jgV9m9Z2uUSUM7WkpHso/oPL6G4wXhA3wnGyElkgpGKSeKbiyMy3vbHSwhl88dDvEhQSfIY4ftlHdB+mDJtLoEVFvs6FOAN8cNCLE47EdQwF9vG+OxAxG5uMBSmGSx1RDaIDnhplUdcWDUqnoceinVeSjDlNmdxRWG3UH6YWykOVOlTc28MWRhFtxhqoXsoJZLbKhblfkCcSUnWwRST0dZXmtFWVKwxLKhLC2oAbet8Wcaqy2DKSP8pxTZVGZIhNNpQMqydl7uitHpezjUtr3FsdZQ2WU8KS5cYkgqogyyK1yTve48eWOY8z3Z01hTSRaIy97UCbAnbfDtE6xrNPJqTe5DrpAHS18MQRGOpNmuCrMTf6Yg8RxVNVlTrlrRmcON2N1sOd/TBnkd0vYMceuy/imgnRXFhq5Xx7UXWnbsUDNbYFtIPz6Yy2iz6pqvacKCsmhaH3FkpzESI1busbdCTY79Lbc8HU9TJBk9VMKuNpY43cI5vZbEgX53sMB2i/o9yKuqKgzLOsAkU20LOW2+mLoqrpugB88ZbmFFXQ5BT54ko7F41lZ42IdQ3L1G+IuXcU53SGCIVK1EFz2wmTTZfnvYeRwyONuNxYt5EpUzWHRRYbAnmQbYakpyw2dbDnbnjNMx4qkkprLK0LRAEO52a3O217c+t+WAyLi6prakGilnsW+9BJG3juf74tDFJ93RWU4+kbRmOY0eXqe3qqaBjII07eUIXY8rX54o6zOgkjKJYif6JQf0xknEmcVFRAsExkDJIGQsPXcYrM4rqlKimZJWUpEpujdTfmPli0eKbsPGU110anmHEnu7Issih3+GO92I8fTCxjeeTmaqhmVmbXApJP+be+Fi0siTpIp9B+2azllbxFWOkWdZFFUK5FnEeoi/jpJ/b5Y6k4Dz5p5BHCixazpLyqNunU4d4wmqaWegSmq5qeKQEOUkZRtbnbn1wL1FVVFjprZ5Bbe7t++OLkalKmjr4YSjG0wmj9nmbuwUzUYbw7W5/TDo4BliuKnN8viI5gycsM+zORzxQmtiS0D8zfw/jFTxQqniLMrudqqQcuXeOK0qXRfnPk1f/gYcP0OX8LVkmYVWe0M6rCy9jAQXe9thvc8uWKjOOOJ80zNqCkIymslASnqXTthyuARawY3IvuB54puF8mTP8zWnkJEStZmIB33/jE3MzluWx1FBV0UVewk1xmcArGqmxBBvsbW8vkMdiHgRWGmv3bMEs95N9A3RyZ3mtVPlGbmWWahikltKBriCsoYXHMXbxPlg89mlSPsyoy+U2NPJrUf0tvt87/XA1wjxFk2TJVVtXHUyvNGaeOAnWzq5BNzfYALuTz9TibwxJUU2fisoKSqqKCYNGZNBAI6En1GMeNvHlTS6L5IrJjcWaYIww1dMNx0hdxDUqskM9PKGK+F+Vj13x1R10MiJ2oandmCiKQczva3jff6Yh5pxVlmVVVNTVMrMoDiZkGox7C2w3N9+W+2NGdxy0jJgUsdtgDl9R/hrjPsJ5B2UhMUluZUi6G3mdP1xplBWUlTGXik5NpIbY3xVVOYUVRmEtJ2gi1UyVEMiyFGaMjvMT+G23Mi+H8sqaQQSe+1MUrIdL6pQ5J2FrXawNgbeN8JxzeOPGzTkgssuTRb6FQ2IA7t9hh6n7F4UV2XW17f7OK+mzKmrK2NY5fvtLnkbMF58/UYqa3O44uII4onn0ihkkbRFqAAbc3wz63KkmJWHjdoKZYI1iYtdgBfui/6Yi0PYVtOHjLRi5WzKQbjbqBimGb008Mvu9Y8tUYBHFGqsVV2uLG225W3lbpfESryriagj7bK6ztA6DXEjAb25gHbb13xaM5N1dAlCMVolVnEdFR57PlkxW0EAdpQ5J1nkmm3Ow8eoxZ0E7VtBBVmneAyoGMTkFo/IkbXGMmySKSOorqacuatJ5FlMh7xbqT53xJouLMypaX3OKdREBrK6B+K5O56XvjTOLi4pPZjxOM3O1o0yetpoZTE8q9qBcpqF7eNsQKnOaRY3VCrOykKHawJ6X8r4xf7bziLjCs96rJZjOt9UnPTsygc9hyt6nqbzZM1afNqOkmZJlmkWOxGldTMANuZxI1xfJjXjakuKCGLiyeeTMMrrI6WlRFeGaOjFiyHZyrc72B5evTEPh3MPs6P7JpZZU1ytJE0ICqytqUFjz2KgHnYW8LYMx7PYYWL09JlySG/3giud7+I88ex8DzRgBZIVtyCnSBfmNhsOeMTwxaqzc8vSaRV5NmWcVnBtTWxTCJ4rh4ioPYurHUu25HdC89rnwwL5HxXmr8QyUUsTTwzBo6WnMugK9r6ySL2ZQx9SBtjRKfhOrplaOF4FXc6De1z5Y5bhWt7TWBSF+hGxH5YZDDj9sW8svSAfjXh45VWZbVUksSyNXJT05Ml3KuDu5vsB1J/zHywfPltDHRV8K1dHGauJUdkl1EGxDWv0ItiureEKyoEYqIYpOzbUhWXSQfHpjyTJc2sR7u5HI2kB/fDlhg/7C3mmvRCyjMDT8B0WWVNVHJLVMYit9RQtKdQF+ekEj5Yg5rLSUeU0s8fOKo7KeN0uojDvcDYAE3/ALbYsPsCsiWy5a6qNxpQW+WGJMsqYQxNJInU/dEb4asMa6kKeVt20FnFZoq7gfNYaSSAutA4iYi5BCmxFt7+mPn2hkWmlnYdrI6q2mOMWLMGGnVfkLXPiLdcadJDIoF1ZfUYpZ+HqWSUyq8yOXZyySaTqNr79OQwF47XaZHlUumhquyqjruFXzA9qma0FQsdZRSW+7N9J8yNwQb2OKrO+GKzLsuFazQT0raG1xyKSl7GxB9cXMfD9GkryyNPM7gBzLKW1W5XxO92h0heyQqvIEDbE/St+yPOlKzMa+mkhrZaYKQ8OyqRut97W9DhY03sEXkij0AGFi/6X5C/JT9BDnZpKxsoaM0tQqzEVKsynRGSN9ztgPpZqlM9khqo6BaZRMo0xppJ0nQb733A+uLPJqjLoKakjqshpp5J9QSeeYKHINufTFrNSIZo3bL8ioxJTSgXmJGxAuRYWbw+eOL1ujoU7qyV7LKp2kkjzRqJqyYCSBaeMXVALMGIUWNzy6+YwuLaioyvjJKodi9JIVUxSCyg6SWa/ofyGGsgr4aLO6eVnpmUI6lKSCx3C9SfLBRxg9NU8I5jVRxxq5g2kdQSt7DnuL2J5YZBX6FzdPYB8J51T0dVVyRxt7xI8kkVrWLEm1/BQCcU9ZSVNSakySI9VKSCXUFCb3ta/wAPph3IsgjZmbt3ZdV1VLLq+Z6/zi7no0p4S0cMiC5ALG5dbkfqMdrB5WKUlip8n0Zp45Vy9AlSZXl0NbBFWmeVdQkKRyaDYMAwv5Ei9t7Hxxo8MmXJQ5vSLAqUdFU2iMcBYKrKCCukG5BPPnfAhmXAnE2Z5g1dl1KqxsPujPUhdiOdh0v+2CDhfgLP8ty/sK+qp17xfTBUON+hvpGOdludLVGi4xbrtErh7i+jqM0rqBY20rCHgmSM3kP4yRYEC9uY8cA/EwqavMoHyunmdgTM5ijMjamYjvWvba/p8sGUns7da01EccLj3dYBGKht1GrmSBfZrWxoGW0sVLQU9MsKII41Uiw5gC+/X1wpY+LTbCslJpIyLhfKuKqr3oV+X1cVPKumNpApIXe1t7gC/LF/S8O5tRVbVi1FXJVlAmplRdgtjy8Rb6Y0LRGQCsKEHfkMMlINXei0km1wg/bF+ntFVKUVSYA0OU5hl9bFUGJpmjilhtOS5KSMrEXuNgVFsQKDIIctr46ns5KhFiaPsaka13sRy32t+uNOTsdII1W8e8MN1klFT08k9VUCGOMFnd5ioUedzi8eC/qUal+QNps0ho10wUNNEoYMQqsCx6H4vM/XDknEMrA6AIyQQWQePqThyq4r4cAJgzConPRI6cPf0LLb88M5fnWUZnO0XapTS2JtWUkYBt4EHGnhStwEtSv7j2gy6nciqlhSaesjlmmkcd5tI0g9Oe2/lgL9nmdwU80lHnlEtZS1dMJIdUSnSyMVYb78rYI80z+myB6K2YJmSgOghgiAZozcadV7Cx9Ttig4nMmuCj4cyGBKtEeaQM5eyC1yguPn8rA45vi+Jlxcp5bq+vgdKS1HZWT5RDNxfWsiTU9C5LwAx6woIA03vbx69ccnh+qOe5XLTGF4oa2JmLd0lQ6nlv4eODThKCj4iyKOuWOsilDFJVQqy6ha9r72sQd/HFvBw9TdtHIJqkFJFPfj22I543/w0xSeVBDm+f0WU3WodnkYXVEB3+Z2wIV/GeYVuqKjK08Z/Epu4/8At/Axe8b5dUVORPDk1NH71I6jaMatN72G1h6na18Z7UUeZZYIYs5SCColF0SOQNtsBcfhNza3rhWNQvsvPlXRf5bxPmeXJpeRauG+4lJJHz/5xc03G9IWDTUk0LWsVUhl/bAfHA8JUTtp18gT/u2B+fOSuayQyTARpskdMLu557seXXp/dk/p+hcPqezY6birLagWbtYVJsDIhAv64uidI0ux5demMc4d4ereKszgnrqRqTK6Z9RleVjJOVO3kRex5WxqfuM+lj9o1K3N/wAJ/bCKQ62Tt7rZjuOQOPHZtYKvvaxDHbFY9HXKp/6jKdPTQt/+cc6Kzs0l+0CDyKywi6jx2wVD8MnL4LJhZyGCMLXNxyw09NC62aNQf9A/cYiFMzezQ1lK4PI9jz+hwzJLmdLHJO81DoVbsz6lUDz32wUm9MF/A82XKpLL8F//ABqbD6HEV8tp5W1WYi3MIv8AGKT/ABzTtmPucdTRzTC4+5EpX62t9MVef+0x8rNoaBKqQ/GTIyKnhclb7+n0w2UMsVb0VTi3QVtklK5HelU87WX+MLA5wr7RXz6oFIcuSKr0lgBPdWA8CR4YWKqU2tkaiuqHsi4BpFZhmUtQJtbKyL3QVBspJF+YAO+Cqk4UyihqIJqWmjXslYEMoOu/Unyt+uKeHieqo2MNTRIGB7wuyH874tYuJqN2UVCT07Ny7Re6Ppij8eUVov8AXi3ss0y2ijcOtNCHW+hlQDSDjjN8qpc3yuXL6p5RDKACUbcWNxb5jEqneKeMPFIkkfMMhuMO6gOXLxxTtP8ABbZ8811TX8N5zVZXNHoenksASdDpe6tba4I/P0xYPxTPWpCtRCgjQjX2bkFh69MaF7SuFI+IcrerpVUZnSJeFr21qDcofUXtfkbeeMWopCVW4I8QcMlmm5c/ZFFVR9F5JmlJmWUw1GWHXFYIEY2ZCB8Lc7EYfkrJY1PaUcwFuaMrfvfGU+y/NHg4jkoF1NFOp1DoCBcN9Lj541wESMWYg25gG9sLT/JH8EE5xRIwWaaSI/8AyRsv6jE6OVXVSpDRsAQw6+eEQGSzqGBNrEXGM8qquamzCp7CWSICZ7BWItucNx4lk0KnkcNhLxRXToiU9G2l42EkjWvyNwPyufIYpeG+M5pa1qbOnijctYoI9BiW5Afn3ozYd7axPUb4iUtW80tQ1TKX7Vd9R8P+BgHzTMo2kq1ii3BRY5wdJQgnUR46gbHe2wwqUXFtMZGXJJm9xSq4JRgefw2N/pjEPa5xO2b5+cip5icvo7CQISBLN1vbnpuB638MQMj4qreHKeogmg+0KXsmFMTYS07W2Or8SXtseWAyhLSI8juXl13ZjzYnmT+uD0u0Gnph/wAK96OOVkR9LBZelje358/ni9z2gjq2VmRopIw2hl35jfbw67eGBzhmgzWMxV9PStPQGQx1ARSSm3Mgb26XwRe+pBVHtXmWNxcR9kwCsOl+Y+WG+RkyZHCWPaRIRik0ygmodSpVTVKyRvFpXe4QEW0+Hj9DiZBT5QkVHVZxWyU8tNKRT1KvbswRyBIN9+h8fLFJnk7QTzpE7lJHEgDIF03vcAD159cS82y2vqchydNaLTysZ1kAvZgCuk7+f5/LGxynl8Zxn91iU4xyJrRqfC9OIsttHXU9XJMxlqJKdV0GQ8yLcuQ288W0Uk5ZSGQhT/lIPMeeM39mFLHkVJUPXVZHbPZYdBGwPxkHkT4eGDiXNKQxO0VTCGVTo74vfmOfnbGFQlqi7nHt2EAbuXfbvfU4EPaHwrT57Re/CRlno0dwgtplAFwDsfTbxOIA4jzMm7zhjy7yLvh1eJ63szFKIZFYWIK2uMMfjTF/qIGHy11RWdl22mRb6fvV1W8AL8hi2oZVp3T3eKCIgbskQ+dsU8/ZRSTQrZQJ2AHLcMRt9MWFI+4/0kgemEStdGhJM3nhLMTVcN5dOTc2MbgHcspIP7fXFXxd7QMs4ejlpY5Pecz06UghKuI2I2Lm+w8ueMum43zTJshbKcu7OP3h2cztu0YIAIUcgfP12wJ00LIWupDhdSk9bkXv488BaI12FWT8R5rXyutTmNUZD3tImYfocXtBRHM2K1TyyO9wDLISDYb8/lgWy2JafNqSdWARmBlBPwkG30II/wDXGgZbSq0sq/CUD/MNYX/LG7Nl/wBPnHpoVGP8lMH8xmzTJlikyirqVoVjKrDqIjIvbYeYO3jipOZV+YRF6+sqJo5WKpAJCS6jmSCbW2t6+mDbNqFswNVl4YBlRdDE2CtZSPzBNvPAJHeurXLQLaJuyO+kC21tuZJuThHieTkySUatl8mOKVk+CCWnaKopiIJlBIKi436EHpiVLLmlLm9NxDRUPbwkdhPE0ZddQ+LbxFxv6Ym0Mc2ZVcdHSqJpie+Ix8Phc/tgo4aq2HvGVUUNNppqotPUmXmbEbC3kBe9rWxv/wAg6x1HYnAk53LQG0+W5ZJxDQ1+UVehJNZqIGjZXhk0sDZRyBve3n4YWD6ly2SizGrzGnp6eSara8kuonkABbwFgOXzwscuMHQ6co8nRacX07tRRywxa9D/AHjaASoA2354D9Z0gamsOQvi0zLM80ZzFVTSQ7WMarpB/nFQRYgCx/fHRwxcY0zDlalLol0OY1NBIXppCuoWYHcN6jDmZe0d8rkWKth94lKhhHGCpt0N+VsU89QVgiliUPG7lC3IJY23vy3v5YF+J6Stoc7kjzGaWSykwGVtX3d+gvsPLpa2M2fJj0l2PwwntvojZ7nWa5/Uzz1lbUGCR2ZaUSHs0QnZdI2a3iRviHSwSGddPaM7bKqjck+nPB3w/wCz+TNKKKqatjjWQG2hdQUg2sTfc+mDvhrhmh4fj1rEk1TzM8igkdLKegxkuzVVEX2fcPDJ8varraYR5hUAhtXxKnRfXqfp0wWatIJKhRbYYjFS3xMNiLG17eeHJHViI1vY7glTt1wSrO1dZJGXclVvpPUeOAvMskrmqppVWNw7sw0tvzvgxUiKTWGIN7W8Dhk6EkJJPUADc+eGQm4PoXOCnsyvihqjKqOUTAwSSJdCxA7viMVFPkYkysPUmaKolYyqbCyqVUKhB32te9+uNdqaGhnk7XM6KGSSkZWhd49dkvsfUXxaVKQxwOhijYMNXZ6QdXrfbfBlO3bWyRjSpM+dK6CalKpOhVTybmCfX0xFoqaP3s6QFEwsQASNQ5AAeO+PoCpyDJ6kss2XwMrL3lKAaSfQc/5xDoeDsjoqyOqp6FY5YmLKO0awPPle21sJfwNTfsr+HuG6rK8vp2pa8wVJQGWMxhgSeY54IYo6rToq2p5wdrqjKfWxvf8ALExR2dgb2L7FRy3/AC3xy7dk6qNjJsvnbn6YtbaopSsG+J+DqXOaJootFPObGN9F7EHcEeBBtiB/hGtRaennrhNHCtkRhpTzNtyTsPywbgi41WBVt9TWv52w3VG8bSXsB8Xlvv67YbDNkiqsrKEWBacP5gIxpjWRbX1Iwt+dsRJaGpi+OCRRa9yuDwEx6ZdQZSe624v4Dfb+ccVsfa08qxqt3jICrtuR/OGx8mV9iXgRnRffHJksdzidUZNmEC/eUkw6XUah+V8VtREybOCrDodjjUpp6M/FrZmvFFK1Jn8pG0cr9rHb+o7/AJ3+uHKOTWZZuQJCr4AYLczyynr7e8R6yvInp6YEuwNN2tK+2iRtr8x0P0scYc8OLs3Yp2qPKuMVE1Oum6lWufp/GJTxXqxqUCwsfqLfpiRRxvVVWhF1Fe4kai5cm3IdcHnDfAM01Qk2dDslY393VgXFuWrwH54ytj/VmdVzdjTyG47QrpVTvqvz28MHlBPMKCGSFXklNKqathc8yT8rYI6v2b8PvVFT7xqtcL2xBO/if9nD8fCdIgen11csZ7nZPPouPFSAL+l8Wb5Q4WBOpcjOuLc1jaNqRZ0lqJWDTmBz3LWsC3ieVvAYj8N5dXZtURUNMDBA7gO0Yu+/Pf036Y0ST2a8PVKh6anqKQ3swie2k9SdV/3xOo+CstplRUeoIXZQkxXWetyLDGzxsmLDF1sVkUpMBZa6t4YjraXL6qKmgWV6ftoIQ7yPbuknmLnz2O+IfsrpK48TRdnBO0aB+1cgiwtzJPnbzxocHCmVU2YySQe8QgEOskMxPZnlvuel98XlNqoY+yVu2RCLaiS9r9Wvv6+eF55/UlaJFUqJMWlF7PUyn8Rj2JscLHs7l01QkK5P4vwj054WEUy1ntTBT1CBKiFGH4VkFtvHbe2B2v4bsGkoG1IPwMNJv4A4JowiMxFgSPhQXPzPLCYhhZ1XfaxNyPXDIzlHRSUVLYDRwvOtTS1CrFVka4jINDA33II5i3MeQI8Mc0FBJxbJMcwkVkpSsQq4wAzbAslje5sQQfO+DSpo6aojtNGkiLuLi9vMYdoqeGnhWloY0SGIHuqtwL7nfx3wuUeTsZGTiqImT5VBklCKChLmNXLKZWBN2NzyAAxMaJnYg7gH64eUlB3YgLnw3bDMpAN52YpexCjb++CkVsQKmZUBJOk7KL+GOzdn0jZdtz+f0xzMygpdLiOQBrHlfb6b4cmZge6B2h28hv8Axg0SziV2K6kCkk7eAthlXAmCNIiat/M+n1x2ysk5jR3keZhqu2yeBw9ojjZWI76gna3M4JBioiDoikczouxv06+vLfDgIiZY0UySKoQC4uBy3OOZ9dSJEjQA203fxG4w9G6iJXcLGLd4dQet8QA2IezicE2d3BZ+pGOO81yO7p5nr64d19t39BW/Ruf0wtJvoUdcSgnCENoD6vIg7DoNscyJdwCDsfhw6W7FTfZWPe6bYbS0zF00mJebDqcSgWNSkJcohLuRuTYC3ifnh8AkCORuR5aefp4Y6bSBodw0jbgDpjgi2gqwElyPlgk0MyABFjRS0BuACLi39seR60bQr7C2k9QD4/z/AM4UBjjLWFg5uwvzPjjmVJFctGzWB+EXJ5/liV6B8jkkmqUwgG9uY5A+vjhsRL77HHK14lW5XRdX9fADDqxgPa92ve5/X1xysgGpY1Zid2cCy/ybeWK0Wsj1eR5bVSXkoodL/wCSMqQPE2OKDNeBMg1LI0EpmchFCSn8R/jBknadmFV03/E24+m2+GapQpBU6nQk79Ta374lt9MlL8FXS5BleS0TSUdCkKogY6d3a1rbnfFjFbYr3kuCp6G+OopAyuz99CLi3MDbb9cNUkUqU7QMPvIjoUHbUo3B/b5YHFUGxydLaSxG298Q6ktHYlVenN+0BJDA9CuJUzsjhIgZXGz72VR4YbrIDJGyIrvbmoYAg9MFLsDdo4p4RLLecq80a6kc7Mq32Defn1xIkeysxYIAdy3jiBU18WXwtqKy1JGkhNgp88SeHYpJI5K6oZyZjpRWYmw8T88WcerYFJaIMUJVqv3iRoaRyWWVRpYHqN97fLE+CSmloL0SBkhbTrYkkehOGs7geogKxx65lbY3387dMc5a6jKKilhjeOSM3ZZLXscHcbK6dD6q0jjswRz2AvhYgxVTJBaXSVckprvfbyty/vhYHFoPItoyTGLk/wDdthzSLtsNj4eeFhYqWEeS4TMexTc/F44WFgoDOafefffvNz9DhDeWK+/e/nCwsQh3Vd5p1bcBb2OHGFncjYi36nCwsQhGpmYyMSxJ33vjipJSBipKm43G3XCwsEHokxKBTqwAB08wPPEV+8tTq37/AF/0jCwsQhOoQPcodhutz54bTfT6nCwsD2H0NsiEBiq6grb236YjyuxpkuxNyt9/I4WFiyAyVTgCOUgbgbeWPJwAWsLb9MLCxUjGKkDtQLbBhbHU52Q9dS74WFizAM1e8L38MTIwDT79FXCwsVLIhVDN9mzNqOoId774mSqO3p9h8Ph64WFiBI7EhYLf+T9zidAqlVYqCx5kjfCwsT0Q4qgA8lvEfocMKe8x/qH6DCwsAiKPiJVEqEKATqvt5YvcuJFHRgHbsCbfMYWFhs/sQqH3sbru6hK7dzphiqAFcCNiRYkdRYYWFii0WeyPXAGQ3APL9MLCwsMWip//2Q=="/>
          <p:cNvSpPr>
            <a:spLocks noChangeAspect="1" noChangeArrowheads="1"/>
          </p:cNvSpPr>
          <p:nvPr/>
        </p:nvSpPr>
        <p:spPr bwMode="auto">
          <a:xfrm>
            <a:off x="215900" y="-134938"/>
            <a:ext cx="1533525" cy="571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108190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chemeClr val="bg1"/>
                </a:solidFill>
              </a:rPr>
              <a:t> </a:t>
            </a:r>
            <a:r>
              <a:rPr lang="en-US" sz="4000" dirty="0"/>
              <a:t>Injuries</a:t>
            </a:r>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dirty="0">
                <a:solidFill>
                  <a:schemeClr val="tx2"/>
                </a:solidFill>
              </a:rPr>
              <a:t>Along with making fists, using your forearms (instead of just your hands) helps to keep your wrists from hyperextending. Putting your forearms down also helps protect your face from slamming into the snow. </a:t>
            </a:r>
          </a:p>
          <a:p>
            <a:pPr marL="342900" indent="-342900">
              <a:buFont typeface="Arial" pitchFamily="34" charset="0"/>
              <a:buChar char="•"/>
            </a:pPr>
            <a:endParaRPr lang="en-US" sz="1900" dirty="0">
              <a:solidFill>
                <a:schemeClr val="tx2"/>
              </a:solidFill>
            </a:endParaRPr>
          </a:p>
          <a:p>
            <a:endParaRPr lang="en-US" dirty="0"/>
          </a:p>
        </p:txBody>
      </p:sp>
      <p:sp>
        <p:nvSpPr>
          <p:cNvPr id="4" name="AutoShape 4" descr="data:image/jpeg;base64,/9j/4AAQSkZJRgABAQAAAQABAAD/2wBDAAkGBwgHBgkIBwgKCgkLDRYPDQwMDRsUFRAWIB0iIiAdHx8kKDQsJCYxJx8fLT0tMTU3Ojo6Iys/RD84QzQ5Ojf/2wBDAQoKCg0MDRoPDxo3JR8lNzc3Nzc3Nzc3Nzc3Nzc3Nzc3Nzc3Nzc3Nzc3Nzc3Nzc3Nzc3Nzc3Nzc3Nzc3Nzc3Nzf/wAARCABiAQcDASIAAhEBAxEB/8QAHAAAAQUBAQEAAAAAAAAAAAAABgADBAUHAgEI/8QAPhAAAgECBAMFBQcCBQQDAAAAAQIDBBEABRIhBjFBEyJRYXEHFDKBkRUjQqGxwdFi4RZScvDxJTNTkmOCsv/EABkBAAIDAQAAAAAAAAAAAAAAAAEDAAIEBf/EACoRAAICAgICAQMEAgMAAAAAAAABAhEDMRIhBEFhEzJRFCIjQgUkQ3Gh/9oADAMBAAIRAxEAPwC+k9p9Q20OWRAnkXlP7DFe/tKzqRiIY6OMc7CJmP8A+v2wLxxPBVxpNF2bLILh7jrinymgqFzSrqJQVAkcR94WZTrufyT/ANsctK07dUdJwhFqo2HEvHvEMg7tSqj+mFR+2IVVxpnKSmGfM5kk27uoA78uXriq0G5FzjriWlhrp8tlo1RWhgVJ2bu6nB29dsVhTf7mMyRUV+2JoXs0nlqM2zF6qR5Z2jW7O5Y7G2JnH1CcyhrKQKDIqCeE/wBQHeHzW/zAxTezF1HEtWigWaBzcHnZhg0zK6ZyjrbUIyQSOulv4wz/AIzNJL6r/wCjFOCaz7L4pptbfdTXha/I35H6gfXGuSOtgI1sMZPxllYy3OHekUxxNplgt+EHkB6EEfLGoZLVLmWU0lctiJYwzDz6j63x0/BnytWYvOjVSSHnc7XHLGSZ7DU5RxNLVKhEkdSZVB63Nx9QfzxtDdkVAZTfAdx5k4raKCriX72FNMnmuo2PyO3zGB5kqUX8k8RdtMJKCZKqjgq6dgY5Yw6keBF8TAUtum/jgV9m9Z2uUSUM7WkpHso/oPL6G4wXhA3wnGyElkgpGKSeKbiyMy3vbHSwhl88dDvEhQSfIY4ftlHdB+mDJtLoEVFvs6FOAN8cNCLE47EdQwF9vG+OxAxG5uMBSmGSx1RDaIDnhplUdcWDUqnoceinVeSjDlNmdxRWG3UH6YWykOVOlTc28MWRhFtxhqoXsoJZLbKhblfkCcSUnWwRST0dZXmtFWVKwxLKhLC2oAbet8Wcaqy2DKSP8pxTZVGZIhNNpQMqydl7uitHpezjUtr3FsdZQ2WU8KS5cYkgqogyyK1yTve48eWOY8z3Z01hTSRaIy97UCbAnbfDtE6xrNPJqTe5DrpAHS18MQRGOpNmuCrMTf6Yg8RxVNVlTrlrRmcON2N1sOd/TBnkd0vYMceuy/imgnRXFhq5Xx7UXWnbsUDNbYFtIPz6Yy2iz6pqvacKCsmhaH3FkpzESI1busbdCTY79Lbc8HU9TJBk9VMKuNpY43cI5vZbEgX53sMB2i/o9yKuqKgzLOsAkU20LOW2+mLoqrpugB88ZbmFFXQ5BT54ko7F41lZ42IdQ3L1G+IuXcU53SGCIVK1EFz2wmTTZfnvYeRwyONuNxYt5EpUzWHRRYbAnmQbYakpyw2dbDnbnjNMx4qkkprLK0LRAEO52a3O217c+t+WAyLi6prakGilnsW+9BJG3juf74tDFJ93RWU4+kbRmOY0eXqe3qqaBjII07eUIXY8rX54o6zOgkjKJYif6JQf0xknEmcVFRAsExkDJIGQsPXcYrM4rqlKimZJWUpEpujdTfmPli0eKbsPGU110anmHEnu7Issih3+GO92I8fTCxjeeTmaqhmVmbXApJP+be+Fi0siTpIp9B+2azllbxFWOkWdZFFUK5FnEeoi/jpJ/b5Y6k4Dz5p5BHCixazpLyqNunU4d4wmqaWegSmq5qeKQEOUkZRtbnbn1wL1FVVFjprZ5Bbe7t++OLkalKmjr4YSjG0wmj9nmbuwUzUYbw7W5/TDo4BliuKnN8viI5gycsM+zORzxQmtiS0D8zfw/jFTxQqniLMrudqqQcuXeOK0qXRfnPk1f/gYcP0OX8LVkmYVWe0M6rCy9jAQXe9thvc8uWKjOOOJ80zNqCkIymslASnqXTthyuARawY3IvuB54puF8mTP8zWnkJEStZmIB33/jE3MzluWx1FBV0UVewk1xmcArGqmxBBvsbW8vkMdiHgRWGmv3bMEs95N9A3RyZ3mtVPlGbmWWahikltKBriCsoYXHMXbxPlg89mlSPsyoy+U2NPJrUf0tvt87/XA1wjxFk2TJVVtXHUyvNGaeOAnWzq5BNzfYALuTz9TibwxJUU2fisoKSqqKCYNGZNBAI6En1GMeNvHlTS6L5IrJjcWaYIww1dMNx0hdxDUqskM9PKGK+F+Vj13x1R10MiJ2oandmCiKQczva3jff6Yh5pxVlmVVVNTVMrMoDiZkGox7C2w3N9+W+2NGdxy0jJgUsdtgDl9R/hrjPsJ5B2UhMUluZUi6G3mdP1xplBWUlTGXik5NpIbY3xVVOYUVRmEtJ2gi1UyVEMiyFGaMjvMT+G23Mi+H8sqaQQSe+1MUrIdL6pQ5J2FrXawNgbeN8JxzeOPGzTkgssuTRb6FQ2IA7t9hh6n7F4UV2XW17f7OK+mzKmrK2NY5fvtLnkbMF58/UYqa3O44uII4onn0ihkkbRFqAAbc3wz63KkmJWHjdoKZYI1iYtdgBfui/6Yi0PYVtOHjLRi5WzKQbjbqBimGb008Mvu9Y8tUYBHFGqsVV2uLG225W3lbpfESryriagj7bK6ztA6DXEjAb25gHbb13xaM5N1dAlCMVolVnEdFR57PlkxW0EAdpQ5J1nkmm3Ow8eoxZ0E7VtBBVmneAyoGMTkFo/IkbXGMmySKSOorqacuatJ5FlMh7xbqT53xJouLMypaX3OKdREBrK6B+K5O56XvjTOLi4pPZjxOM3O1o0yetpoZTE8q9qBcpqF7eNsQKnOaRY3VCrOykKHawJ6X8r4xf7bziLjCs96rJZjOt9UnPTsygc9hyt6nqbzZM1afNqOkmZJlmkWOxGldTMANuZxI1xfJjXjakuKCGLiyeeTMMrrI6WlRFeGaOjFiyHZyrc72B5evTEPh3MPs6P7JpZZU1ytJE0ICqytqUFjz2KgHnYW8LYMx7PYYWL09JlySG/3giud7+I88ex8DzRgBZIVtyCnSBfmNhsOeMTwxaqzc8vSaRV5NmWcVnBtTWxTCJ4rh4ioPYurHUu25HdC89rnwwL5HxXmr8QyUUsTTwzBo6WnMugK9r6ySL2ZQx9SBtjRKfhOrplaOF4FXc6De1z5Y5bhWt7TWBSF+hGxH5YZDDj9sW8svSAfjXh45VWZbVUksSyNXJT05Ml3KuDu5vsB1J/zHywfPltDHRV8K1dHGauJUdkl1EGxDWv0ItiureEKyoEYqIYpOzbUhWXSQfHpjyTJc2sR7u5HI2kB/fDlhg/7C3mmvRCyjMDT8B0WWVNVHJLVMYit9RQtKdQF+ekEj5Yg5rLSUeU0s8fOKo7KeN0uojDvcDYAE3/ALbYsPsCsiWy5a6qNxpQW+WGJMsqYQxNJInU/dEb4asMa6kKeVt20FnFZoq7gfNYaSSAutA4iYi5BCmxFt7+mPn2hkWmlnYdrI6q2mOMWLMGGnVfkLXPiLdcadJDIoF1ZfUYpZ+HqWSUyq8yOXZyySaTqNr79OQwF47XaZHlUumhquyqjruFXzA9qma0FQsdZRSW+7N9J8yNwQb2OKrO+GKzLsuFazQT0raG1xyKSl7GxB9cXMfD9GkryyNPM7gBzLKW1W5XxO92h0heyQqvIEDbE/St+yPOlKzMa+mkhrZaYKQ8OyqRut97W9DhY03sEXkij0AGFi/6X5C/JT9BDnZpKxsoaM0tQqzEVKsynRGSN9ztgPpZqlM9khqo6BaZRMo0xppJ0nQb733A+uLPJqjLoKakjqshpp5J9QSeeYKHINufTFrNSIZo3bL8ioxJTSgXmJGxAuRYWbw+eOL1ujoU7qyV7LKp2kkjzRqJqyYCSBaeMXVALMGIUWNzy6+YwuLaioyvjJKodi9JIVUxSCyg6SWa/ofyGGsgr4aLO6eVnpmUI6lKSCx3C9SfLBRxg9NU8I5jVRxxq5g2kdQSt7DnuL2J5YZBX6FzdPYB8J51T0dVVyRxt7xI8kkVrWLEm1/BQCcU9ZSVNSakySI9VKSCXUFCb3ta/wAPph3IsgjZmbt3ZdV1VLLq+Z6/zi7no0p4S0cMiC5ALG5dbkfqMdrB5WKUlip8n0Zp45Vy9AlSZXl0NbBFWmeVdQkKRyaDYMAwv5Ei9t7Hxxo8MmXJQ5vSLAqUdFU2iMcBYKrKCCukG5BPPnfAhmXAnE2Z5g1dl1KqxsPujPUhdiOdh0v+2CDhfgLP8ty/sK+qp17xfTBUON+hvpGOdludLVGi4xbrtErh7i+jqM0rqBY20rCHgmSM3kP4yRYEC9uY8cA/EwqavMoHyunmdgTM5ijMjamYjvWvba/p8sGUns7da01EccLj3dYBGKht1GrmSBfZrWxoGW0sVLQU9MsKII41Uiw5gC+/X1wpY+LTbCslJpIyLhfKuKqr3oV+X1cVPKumNpApIXe1t7gC/LF/S8O5tRVbVi1FXJVlAmplRdgtjy8Rb6Y0LRGQCsKEHfkMMlINXei0km1wg/bF+ntFVKUVSYA0OU5hl9bFUGJpmjilhtOS5KSMrEXuNgVFsQKDIIctr46ns5KhFiaPsaka13sRy32t+uNOTsdII1W8e8MN1klFT08k9VUCGOMFnd5ioUedzi8eC/qUal+QNps0ho10wUNNEoYMQqsCx6H4vM/XDknEMrA6AIyQQWQePqThyq4r4cAJgzConPRI6cPf0LLb88M5fnWUZnO0XapTS2JtWUkYBt4EHGnhStwEtSv7j2gy6nciqlhSaesjlmmkcd5tI0g9Oe2/lgL9nmdwU80lHnlEtZS1dMJIdUSnSyMVYb78rYI80z+myB6K2YJmSgOghgiAZozcadV7Cx9Ttig4nMmuCj4cyGBKtEeaQM5eyC1yguPn8rA45vi+Jlxcp5bq+vgdKS1HZWT5RDNxfWsiTU9C5LwAx6woIA03vbx69ccnh+qOe5XLTGF4oa2JmLd0lQ6nlv4eODThKCj4iyKOuWOsilDFJVQqy6ha9r72sQd/HFvBw9TdtHIJqkFJFPfj22I543/w0xSeVBDm+f0WU3WodnkYXVEB3+Z2wIV/GeYVuqKjK08Z/Epu4/8At/Axe8b5dUVORPDk1NH71I6jaMatN72G1h6na18Z7UUeZZYIYs5SCColF0SOQNtsBcfhNza3rhWNQvsvPlXRf5bxPmeXJpeRauG+4lJJHz/5xc03G9IWDTUk0LWsVUhl/bAfHA8JUTtp18gT/u2B+fOSuayQyTARpskdMLu557seXXp/dk/p+hcPqezY6birLagWbtYVJsDIhAv64uidI0ux5demMc4d4ereKszgnrqRqTK6Z9RleVjJOVO3kRex5WxqfuM+lj9o1K3N/wAJ/bCKQ62Tt7rZjuOQOPHZtYKvvaxDHbFY9HXKp/6jKdPTQt/+cc6Kzs0l+0CDyKywi6jx2wVD8MnL4LJhZyGCMLXNxyw09NC62aNQf9A/cYiFMzezQ1lK4PI9jz+hwzJLmdLHJO81DoVbsz6lUDz32wUm9MF/A82XKpLL8F//ABqbD6HEV8tp5W1WYi3MIv8AGKT/ABzTtmPucdTRzTC4+5EpX62t9MVef+0x8rNoaBKqQ/GTIyKnhclb7+n0w2UMsVb0VTi3QVtklK5HelU87WX+MLA5wr7RXz6oFIcuSKr0lgBPdWA8CR4YWKqU2tkaiuqHsi4BpFZhmUtQJtbKyL3QVBspJF+YAO+Cqk4UyihqIJqWmjXslYEMoOu/Unyt+uKeHieqo2MNTRIGB7wuyH874tYuJqN2UVCT07Ny7Re6Ppij8eUVov8AXi3ss0y2ijcOtNCHW+hlQDSDjjN8qpc3yuXL6p5RDKACUbcWNxb5jEqneKeMPFIkkfMMhuMO6gOXLxxTtP8ABbZ8811TX8N5zVZXNHoenksASdDpe6tba4I/P0xYPxTPWpCtRCgjQjX2bkFh69MaF7SuFI+IcrerpVUZnSJeFr21qDcofUXtfkbeeMWopCVW4I8QcMlmm5c/ZFFVR9F5JmlJmWUw1GWHXFYIEY2ZCB8Lc7EYfkrJY1PaUcwFuaMrfvfGU+y/NHg4jkoF1NFOp1DoCBcN9Lj541wESMWYg25gG9sLT/JH8EE5xRIwWaaSI/8AyRsv6jE6OVXVSpDRsAQw6+eEQGSzqGBNrEXGM8qquamzCp7CWSICZ7BWItucNx4lk0KnkcNhLxRXToiU9G2l42EkjWvyNwPyufIYpeG+M5pa1qbOnijctYoI9BiW5Afn3ozYd7axPUb4iUtW80tQ1TKX7Vd9R8P+BgHzTMo2kq1ii3BRY5wdJQgnUR46gbHe2wwqUXFtMZGXJJm9xSq4JRgefw2N/pjEPa5xO2b5+cip5icvo7CQISBLN1vbnpuB638MQMj4qreHKeogmg+0KXsmFMTYS07W2Or8SXtseWAyhLSI8juXl13ZjzYnmT+uD0u0Gnph/wAK96OOVkR9LBZelje358/ni9z2gjq2VmRopIw2hl35jfbw67eGBzhmgzWMxV9PStPQGQx1ARSSm3Mgb26XwRe+pBVHtXmWNxcR9kwCsOl+Y+WG+RkyZHCWPaRIRik0ygmodSpVTVKyRvFpXe4QEW0+Hj9DiZBT5QkVHVZxWyU8tNKRT1KvbswRyBIN9+h8fLFJnk7QTzpE7lJHEgDIF03vcAD159cS82y2vqchydNaLTysZ1kAvZgCuk7+f5/LGxynl8Zxn91iU4xyJrRqfC9OIsttHXU9XJMxlqJKdV0GQ8yLcuQ288W0Uk5ZSGQhT/lIPMeeM39mFLHkVJUPXVZHbPZYdBGwPxkHkT4eGDiXNKQxO0VTCGVTo74vfmOfnbGFQlqi7nHt2EAbuXfbvfU4EPaHwrT57Re/CRlno0dwgtplAFwDsfTbxOIA4jzMm7zhjy7yLvh1eJ63szFKIZFYWIK2uMMfjTF/qIGHy11RWdl22mRb6fvV1W8AL8hi2oZVp3T3eKCIgbskQ+dsU8/ZRSTQrZQJ2AHLcMRt9MWFI+4/0kgemEStdGhJM3nhLMTVcN5dOTc2MbgHcspIP7fXFXxd7QMs4ejlpY5Pecz06UghKuI2I2Lm+w8ueMum43zTJshbKcu7OP3h2cztu0YIAIUcgfP12wJ00LIWupDhdSk9bkXv488BaI12FWT8R5rXyutTmNUZD3tImYfocXtBRHM2K1TyyO9wDLISDYb8/lgWy2JafNqSdWARmBlBPwkG30II/wDXGgZbSq0sq/CUD/MNYX/LG7Nl/wBPnHpoVGP8lMH8xmzTJlikyirqVoVjKrDqIjIvbYeYO3jipOZV+YRF6+sqJo5WKpAJCS6jmSCbW2t6+mDbNqFswNVl4YBlRdDE2CtZSPzBNvPAJHeurXLQLaJuyO+kC21tuZJuThHieTkySUatl8mOKVk+CCWnaKopiIJlBIKi436EHpiVLLmlLm9NxDRUPbwkdhPE0ZddQ+LbxFxv6Ym0Mc2ZVcdHSqJpie+Ix8Phc/tgo4aq2HvGVUUNNppqotPUmXmbEbC3kBe9rWxv/wAg6x1HYnAk53LQG0+W5ZJxDQ1+UVehJNZqIGjZXhk0sDZRyBve3n4YWD6ly2SizGrzGnp6eSara8kuonkABbwFgOXzwscuMHQ6co8nRacX07tRRywxa9D/AHjaASoA2354D9Z0gamsOQvi0zLM80ZzFVTSQ7WMarpB/nFQRYgCx/fHRwxcY0zDlalLol0OY1NBIXppCuoWYHcN6jDmZe0d8rkWKth94lKhhHGCpt0N+VsU89QVgiliUPG7lC3IJY23vy3v5YF+J6Stoc7kjzGaWSykwGVtX3d+gvsPLpa2M2fJj0l2PwwntvojZ7nWa5/Uzz1lbUGCR2ZaUSHs0QnZdI2a3iRviHSwSGddPaM7bKqjck+nPB3w/wCz+TNKKKqatjjWQG2hdQUg2sTfc+mDvhrhmh4fj1rEk1TzM8igkdLKegxkuzVVEX2fcPDJ8varraYR5hUAhtXxKnRfXqfp0wWatIJKhRbYYjFS3xMNiLG17eeHJHViI1vY7glTt1wSrO1dZJGXclVvpPUeOAvMskrmqppVWNw7sw0tvzvgxUiKTWGIN7W8Dhk6EkJJPUADc+eGQm4PoXOCnsyvihqjKqOUTAwSSJdCxA7viMVFPkYkysPUmaKolYyqbCyqVUKhB32te9+uNdqaGhnk7XM6KGSSkZWhd49dkvsfUXxaVKQxwOhijYMNXZ6QdXrfbfBlO3bWyRjSpM+dK6CalKpOhVTybmCfX0xFoqaP3s6QFEwsQASNQ5AAeO+PoCpyDJ6kss2XwMrL3lKAaSfQc/5xDoeDsjoqyOqp6FY5YmLKO0awPPle21sJfwNTfsr+HuG6rK8vp2pa8wVJQGWMxhgSeY54IYo6rToq2p5wdrqjKfWxvf8ALExR2dgb2L7FRy3/AC3xy7dk6qNjJsvnbn6YtbaopSsG+J+DqXOaJootFPObGN9F7EHcEeBBtiB/hGtRaennrhNHCtkRhpTzNtyTsPywbgi41WBVt9TWv52w3VG8bSXsB8Xlvv67YbDNkiqsrKEWBacP5gIxpjWRbX1Iwt+dsRJaGpi+OCRRa9yuDwEx6ZdQZSe624v4Dfb+ccVsfa08qxqt3jICrtuR/OGx8mV9iXgRnRffHJksdzidUZNmEC/eUkw6XUah+V8VtREybOCrDodjjUpp6M/FrZmvFFK1Jn8pG0cr9rHb+o7/AJ3+uHKOTWZZuQJCr4AYLczyynr7e8R6yvInp6YEuwNN2tK+2iRtr8x0P0scYc8OLs3Yp2qPKuMVE1Oum6lWufp/GJTxXqxqUCwsfqLfpiRRxvVVWhF1Fe4kai5cm3IdcHnDfAM01Qk2dDslY393VgXFuWrwH54ytj/VmdVzdjTyG47QrpVTvqvz28MHlBPMKCGSFXklNKqathc8yT8rYI6v2b8PvVFT7xqtcL2xBO/if9nD8fCdIgen11csZ7nZPPouPFSAL+l8Wb5Q4WBOpcjOuLc1jaNqRZ0lqJWDTmBz3LWsC3ieVvAYj8N5dXZtURUNMDBA7gO0Yu+/Pf036Y0ST2a8PVKh6anqKQ3swie2k9SdV/3xOo+CstplRUeoIXZQkxXWetyLDGzxsmLDF1sVkUpMBZa6t4YjraXL6qKmgWV6ftoIQ7yPbuknmLnz2O+IfsrpK48TRdnBO0aB+1cgiwtzJPnbzxocHCmVU2YySQe8QgEOskMxPZnlvuel98XlNqoY+yVu2RCLaiS9r9Wvv6+eF55/UlaJFUqJMWlF7PUyn8Rj2JscLHs7l01QkK5P4vwj054WEUy1ntTBT1CBKiFGH4VkFtvHbe2B2v4bsGkoG1IPwMNJv4A4JowiMxFgSPhQXPzPLCYhhZ1XfaxNyPXDIzlHRSUVLYDRwvOtTS1CrFVka4jINDA33II5i3MeQI8Mc0FBJxbJMcwkVkpSsQq4wAzbAslje5sQQfO+DSpo6aojtNGkiLuLi9vMYdoqeGnhWloY0SGIHuqtwL7nfx3wuUeTsZGTiqImT5VBklCKChLmNXLKZWBN2NzyAAxMaJnYg7gH64eUlB3YgLnw3bDMpAN52YpexCjb++CkVsQKmZUBJOk7KL+GOzdn0jZdtz+f0xzMygpdLiOQBrHlfb6b4cmZge6B2h28hv8Axg0SziV2K6kCkk7eAthlXAmCNIiat/M+n1x2ysk5jR3keZhqu2yeBw9ojjZWI76gna3M4JBioiDoikczouxv06+vLfDgIiZY0UySKoQC4uBy3OOZ9dSJEjQA203fxG4w9G6iJXcLGLd4dQet8QA2IezicE2d3BZ+pGOO81yO7p5nr64d19t39BW/Ruf0wtJvoUdcSgnCENoD6vIg7DoNscyJdwCDsfhw6W7FTfZWPe6bYbS0zF00mJebDqcSgWNSkJcohLuRuTYC3ifnh8AkCORuR5aefp4Y6bSBodw0jbgDpjgi2gqwElyPlgk0MyABFjRS0BuACLi39seR60bQr7C2k9QD4/z/AM4UBjjLWFg5uwvzPjjmVJFctGzWB+EXJ5/liV6B8jkkmqUwgG9uY5A+vjhsRL77HHK14lW5XRdX9fADDqxgPa92ve5/X1xysgGpY1Zid2cCy/ybeWK0Wsj1eR5bVSXkoodL/wCSMqQPE2OKDNeBMg1LI0EpmchFCSn8R/jBknadmFV03/E24+m2+GapQpBU6nQk79Ta374lt9MlL8FXS5BleS0TSUdCkKogY6d3a1rbnfFjFbYr3kuCp6G+OopAyuz99CLi3MDbb9cNUkUqU7QMPvIjoUHbUo3B/b5YHFUGxydLaSxG298Q6ktHYlVenN+0BJDA9CuJUzsjhIgZXGz72VR4YbrIDJGyIrvbmoYAg9MFLsDdo4p4RLLecq80a6kc7Mq32Defn1xIkeysxYIAdy3jiBU18WXwtqKy1JGkhNgp88SeHYpJI5K6oZyZjpRWYmw8T88WcerYFJaIMUJVqv3iRoaRyWWVRpYHqN97fLE+CSmloL0SBkhbTrYkkehOGs7geogKxx65lbY3387dMc5a6jKKilhjeOSM3ZZLXscHcbK6dD6q0jjswRz2AvhYgxVTJBaXSVckprvfbyty/vhYHFoPItoyTGLk/wDdthzSLtsNj4eeFhYqWEeS4TMexTc/F44WFgoDOafefffvNz9DhDeWK+/e/nCwsQh3Vd5p1bcBb2OHGFncjYi36nCwsQhGpmYyMSxJ33vjipJSBipKm43G3XCwsEHokxKBTqwAB08wPPEV+8tTq37/AF/0jCwsQhOoQPcodhutz54bTfT6nCwsD2H0NsiEBiq6grb236YjyuxpkuxNyt9/I4WFiyAyVTgCOUgbgbeWPJwAWsLb9MLCxUjGKkDtQLbBhbHU52Q9dS74WFizAM1e8L38MTIwDT79FXCwsVLIhVDN9mzNqOoId774mSqO3p9h8Ph64WFiBI7EhYLf+T9zidAqlVYqCx5kjfCwsT0Q4qgA8lvEfocMKe8x/qH6DCwsAiKPiJVEqEKATqvt5YvcuJFHRgHbsCbfMYWFhs/sQqH3sbru6hK7dzphiqAFcCNiRYkdRYYWFii0WeyPXAGQ3APL9MLCwsMWip//2Q=="/>
          <p:cNvSpPr>
            <a:spLocks noChangeAspect="1" noChangeArrowheads="1"/>
          </p:cNvSpPr>
          <p:nvPr/>
        </p:nvSpPr>
        <p:spPr bwMode="auto">
          <a:xfrm>
            <a:off x="63500" y="-287338"/>
            <a:ext cx="1533525" cy="571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ata:image/jpeg;base64,/9j/4AAQSkZJRgABAQAAAQABAAD/2wBDAAkGBwgHBgkIBwgKCgkLDRYPDQwMDRsUFRAWIB0iIiAdHx8kKDQsJCYxJx8fLT0tMTU3Ojo6Iys/RD84QzQ5Ojf/2wBDAQoKCg0MDRoPDxo3JR8lNzc3Nzc3Nzc3Nzc3Nzc3Nzc3Nzc3Nzc3Nzc3Nzc3Nzc3Nzc3Nzc3Nzc3Nzc3Nzc3Nzf/wAARCABiAQcDASIAAhEBAxEB/8QAHAAAAQUBAQEAAAAAAAAAAAAABgADBAUHAgEI/8QAPhAAAgECBAMFBQcCBQQDAAAAAQIDBBEABRIhBjFBEyJRYXEHFDKBkRUjQqGxwdFi4RZScvDxJTNTkmOCsv/EABkBAAIDAQAAAAAAAAAAAAAAAAEDAAIEBf/EACoRAAICAgICAQMEAgMAAAAAAAABAhEDMRIhBEFhEzJRFCIjQgUkQ3Gh/9oADAMBAAIRAxEAPwC+k9p9Q20OWRAnkXlP7DFe/tKzqRiIY6OMc7CJmP8A+v2wLxxPBVxpNF2bLILh7jrinymgqFzSrqJQVAkcR94WZTrufyT/ANsctK07dUdJwhFqo2HEvHvEMg7tSqj+mFR+2IVVxpnKSmGfM5kk27uoA78uXriq0G5FzjriWlhrp8tlo1RWhgVJ2bu6nB29dsVhTf7mMyRUV+2JoXs0nlqM2zF6qR5Z2jW7O5Y7G2JnH1CcyhrKQKDIqCeE/wBQHeHzW/zAxTezF1HEtWigWaBzcHnZhg0zK6ZyjrbUIyQSOulv4wz/AIzNJL6r/wCjFOCaz7L4pptbfdTXha/I35H6gfXGuSOtgI1sMZPxllYy3OHekUxxNplgt+EHkB6EEfLGoZLVLmWU0lctiJYwzDz6j63x0/BnytWYvOjVSSHnc7XHLGSZ7DU5RxNLVKhEkdSZVB63Nx9QfzxtDdkVAZTfAdx5k4raKCriX72FNMnmuo2PyO3zGB5kqUX8k8RdtMJKCZKqjgq6dgY5Yw6keBF8TAUtum/jgV9m9Z2uUSUM7WkpHso/oPL6G4wXhA3wnGyElkgpGKSeKbiyMy3vbHSwhl88dDvEhQSfIY4ftlHdB+mDJtLoEVFvs6FOAN8cNCLE47EdQwF9vG+OxAxG5uMBSmGSx1RDaIDnhplUdcWDUqnoceinVeSjDlNmdxRWG3UH6YWykOVOlTc28MWRhFtxhqoXsoJZLbKhblfkCcSUnWwRST0dZXmtFWVKwxLKhLC2oAbet8Wcaqy2DKSP8pxTZVGZIhNNpQMqydl7uitHpezjUtr3FsdZQ2WU8KS5cYkgqogyyK1yTve48eWOY8z3Z01hTSRaIy97UCbAnbfDtE6xrNPJqTe5DrpAHS18MQRGOpNmuCrMTf6Yg8RxVNVlTrlrRmcON2N1sOd/TBnkd0vYMceuy/imgnRXFhq5Xx7UXWnbsUDNbYFtIPz6Yy2iz6pqvacKCsmhaH3FkpzESI1busbdCTY79Lbc8HU9TJBk9VMKuNpY43cI5vZbEgX53sMB2i/o9yKuqKgzLOsAkU20LOW2+mLoqrpugB88ZbmFFXQ5BT54ko7F41lZ42IdQ3L1G+IuXcU53SGCIVK1EFz2wmTTZfnvYeRwyONuNxYt5EpUzWHRRYbAnmQbYakpyw2dbDnbnjNMx4qkkprLK0LRAEO52a3O217c+t+WAyLi6prakGilnsW+9BJG3juf74tDFJ93RWU4+kbRmOY0eXqe3qqaBjII07eUIXY8rX54o6zOgkjKJYif6JQf0xknEmcVFRAsExkDJIGQsPXcYrM4rqlKimZJWUpEpujdTfmPli0eKbsPGU110anmHEnu7Issih3+GO92I8fTCxjeeTmaqhmVmbXApJP+be+Fi0siTpIp9B+2azllbxFWOkWdZFFUK5FnEeoi/jpJ/b5Y6k4Dz5p5BHCixazpLyqNunU4d4wmqaWegSmq5qeKQEOUkZRtbnbn1wL1FVVFjprZ5Bbe7t++OLkalKmjr4YSjG0wmj9nmbuwUzUYbw7W5/TDo4BliuKnN8viI5gycsM+zORzxQmtiS0D8zfw/jFTxQqniLMrudqqQcuXeOK0qXRfnPk1f/gYcP0OX8LVkmYVWe0M6rCy9jAQXe9thvc8uWKjOOOJ80zNqCkIymslASnqXTthyuARawY3IvuB54puF8mTP8zWnkJEStZmIB33/jE3MzluWx1FBV0UVewk1xmcArGqmxBBvsbW8vkMdiHgRWGmv3bMEs95N9A3RyZ3mtVPlGbmWWahikltKBriCsoYXHMXbxPlg89mlSPsyoy+U2NPJrUf0tvt87/XA1wjxFk2TJVVtXHUyvNGaeOAnWzq5BNzfYALuTz9TibwxJUU2fisoKSqqKCYNGZNBAI6En1GMeNvHlTS6L5IrJjcWaYIww1dMNx0hdxDUqskM9PKGK+F+Vj13x1R10MiJ2oandmCiKQczva3jff6Yh5pxVlmVVVNTVMrMoDiZkGox7C2w3N9+W+2NGdxy0jJgUsdtgDl9R/hrjPsJ5B2UhMUluZUi6G3mdP1xplBWUlTGXik5NpIbY3xVVOYUVRmEtJ2gi1UyVEMiyFGaMjvMT+G23Mi+H8sqaQQSe+1MUrIdL6pQ5J2FrXawNgbeN8JxzeOPGzTkgssuTRb6FQ2IA7t9hh6n7F4UV2XW17f7OK+mzKmrK2NY5fvtLnkbMF58/UYqa3O44uII4onn0ihkkbRFqAAbc3wz63KkmJWHjdoKZYI1iYtdgBfui/6Yi0PYVtOHjLRi5WzKQbjbqBimGb008Mvu9Y8tUYBHFGqsVV2uLG225W3lbpfESryriagj7bK6ztA6DXEjAb25gHbb13xaM5N1dAlCMVolVnEdFR57PlkxW0EAdpQ5J1nkmm3Ow8eoxZ0E7VtBBVmneAyoGMTkFo/IkbXGMmySKSOorqacuatJ5FlMh7xbqT53xJouLMypaX3OKdREBrK6B+K5O56XvjTOLi4pPZjxOM3O1o0yetpoZTE8q9qBcpqF7eNsQKnOaRY3VCrOykKHawJ6X8r4xf7bziLjCs96rJZjOt9UnPTsygc9hyt6nqbzZM1afNqOkmZJlmkWOxGldTMANuZxI1xfJjXjakuKCGLiyeeTMMrrI6WlRFeGaOjFiyHZyrc72B5evTEPh3MPs6P7JpZZU1ytJE0ICqytqUFjz2KgHnYW8LYMx7PYYWL09JlySG/3giud7+I88ex8DzRgBZIVtyCnSBfmNhsOeMTwxaqzc8vSaRV5NmWcVnBtTWxTCJ4rh4ioPYurHUu25HdC89rnwwL5HxXmr8QyUUsTTwzBo6WnMugK9r6ySL2ZQx9SBtjRKfhOrplaOF4FXc6De1z5Y5bhWt7TWBSF+hGxH5YZDDj9sW8svSAfjXh45VWZbVUksSyNXJT05Ml3KuDu5vsB1J/zHywfPltDHRV8K1dHGauJUdkl1EGxDWv0ItiureEKyoEYqIYpOzbUhWXSQfHpjyTJc2sR7u5HI2kB/fDlhg/7C3mmvRCyjMDT8B0WWVNVHJLVMYit9RQtKdQF+ekEj5Yg5rLSUeU0s8fOKo7KeN0uojDvcDYAE3/ALbYsPsCsiWy5a6qNxpQW+WGJMsqYQxNJInU/dEb4asMa6kKeVt20FnFZoq7gfNYaSSAutA4iYi5BCmxFt7+mPn2hkWmlnYdrI6q2mOMWLMGGnVfkLXPiLdcadJDIoF1ZfUYpZ+HqWSUyq8yOXZyySaTqNr79OQwF47XaZHlUumhquyqjruFXzA9qma0FQsdZRSW+7N9J8yNwQb2OKrO+GKzLsuFazQT0raG1xyKSl7GxB9cXMfD9GkryyNPM7gBzLKW1W5XxO92h0heyQqvIEDbE/St+yPOlKzMa+mkhrZaYKQ8OyqRut97W9DhY03sEXkij0AGFi/6X5C/JT9BDnZpKxsoaM0tQqzEVKsynRGSN9ztgPpZqlM9khqo6BaZRMo0xppJ0nQb733A+uLPJqjLoKakjqshpp5J9QSeeYKHINufTFrNSIZo3bL8ioxJTSgXmJGxAuRYWbw+eOL1ujoU7qyV7LKp2kkjzRqJqyYCSBaeMXVALMGIUWNzy6+YwuLaioyvjJKodi9JIVUxSCyg6SWa/ofyGGsgr4aLO6eVnpmUI6lKSCx3C9SfLBRxg9NU8I5jVRxxq5g2kdQSt7DnuL2J5YZBX6FzdPYB8J51T0dVVyRxt7xI8kkVrWLEm1/BQCcU9ZSVNSakySI9VKSCXUFCb3ta/wAPph3IsgjZmbt3ZdV1VLLq+Z6/zi7no0p4S0cMiC5ALG5dbkfqMdrB5WKUlip8n0Zp45Vy9AlSZXl0NbBFWmeVdQkKRyaDYMAwv5Ei9t7Hxxo8MmXJQ5vSLAqUdFU2iMcBYKrKCCukG5BPPnfAhmXAnE2Z5g1dl1KqxsPujPUhdiOdh0v+2CDhfgLP8ty/sK+qp17xfTBUON+hvpGOdludLVGi4xbrtErh7i+jqM0rqBY20rCHgmSM3kP4yRYEC9uY8cA/EwqavMoHyunmdgTM5ijMjamYjvWvba/p8sGUns7da01EccLj3dYBGKht1GrmSBfZrWxoGW0sVLQU9MsKII41Uiw5gC+/X1wpY+LTbCslJpIyLhfKuKqr3oV+X1cVPKumNpApIXe1t7gC/LF/S8O5tRVbVi1FXJVlAmplRdgtjy8Rb6Y0LRGQCsKEHfkMMlINXei0km1wg/bF+ntFVKUVSYA0OU5hl9bFUGJpmjilhtOS5KSMrEXuNgVFsQKDIIctr46ns5KhFiaPsaka13sRy32t+uNOTsdII1W8e8MN1klFT08k9VUCGOMFnd5ioUedzi8eC/qUal+QNps0ho10wUNNEoYMQqsCx6H4vM/XDknEMrA6AIyQQWQePqThyq4r4cAJgzConPRI6cPf0LLb88M5fnWUZnO0XapTS2JtWUkYBt4EHGnhStwEtSv7j2gy6nciqlhSaesjlmmkcd5tI0g9Oe2/lgL9nmdwU80lHnlEtZS1dMJIdUSnSyMVYb78rYI80z+myB6K2YJmSgOghgiAZozcadV7Cx9Ttig4nMmuCj4cyGBKtEeaQM5eyC1yguPn8rA45vi+Jlxcp5bq+vgdKS1HZWT5RDNxfWsiTU9C5LwAx6woIA03vbx69ccnh+qOe5XLTGF4oa2JmLd0lQ6nlv4eODThKCj4iyKOuWOsilDFJVQqy6ha9r72sQd/HFvBw9TdtHIJqkFJFPfj22I543/w0xSeVBDm+f0WU3WodnkYXVEB3+Z2wIV/GeYVuqKjK08Z/Epu4/8At/Axe8b5dUVORPDk1NH71I6jaMatN72G1h6na18Z7UUeZZYIYs5SCColF0SOQNtsBcfhNza3rhWNQvsvPlXRf5bxPmeXJpeRauG+4lJJHz/5xc03G9IWDTUk0LWsVUhl/bAfHA8JUTtp18gT/u2B+fOSuayQyTARpskdMLu557seXXp/dk/p+hcPqezY6birLagWbtYVJsDIhAv64uidI0ux5demMc4d4ereKszgnrqRqTK6Z9RleVjJOVO3kRex5WxqfuM+lj9o1K3N/wAJ/bCKQ62Tt7rZjuOQOPHZtYKvvaxDHbFY9HXKp/6jKdPTQt/+cc6Kzs0l+0CDyKywi6jx2wVD8MnL4LJhZyGCMLXNxyw09NC62aNQf9A/cYiFMzezQ1lK4PI9jz+hwzJLmdLHJO81DoVbsz6lUDz32wUm9MF/A82XKpLL8F//ABqbD6HEV8tp5W1WYi3MIv8AGKT/ABzTtmPucdTRzTC4+5EpX62t9MVef+0x8rNoaBKqQ/GTIyKnhclb7+n0w2UMsVb0VTi3QVtklK5HelU87WX+MLA5wr7RXz6oFIcuSKr0lgBPdWA8CR4YWKqU2tkaiuqHsi4BpFZhmUtQJtbKyL3QVBspJF+YAO+Cqk4UyihqIJqWmjXslYEMoOu/Unyt+uKeHieqo2MNTRIGB7wuyH874tYuJqN2UVCT07Ny7Re6Ppij8eUVov8AXi3ss0y2ijcOtNCHW+hlQDSDjjN8qpc3yuXL6p5RDKACUbcWNxb5jEqneKeMPFIkkfMMhuMO6gOXLxxTtP8ABbZ8811TX8N5zVZXNHoenksASdDpe6tba4I/P0xYPxTPWpCtRCgjQjX2bkFh69MaF7SuFI+IcrerpVUZnSJeFr21qDcofUXtfkbeeMWopCVW4I8QcMlmm5c/ZFFVR9F5JmlJmWUw1GWHXFYIEY2ZCB8Lc7EYfkrJY1PaUcwFuaMrfvfGU+y/NHg4jkoF1NFOp1DoCBcN9Lj541wESMWYg25gG9sLT/JH8EE5xRIwWaaSI/8AyRsv6jE6OVXVSpDRsAQw6+eEQGSzqGBNrEXGM8qquamzCp7CWSICZ7BWItucNx4lk0KnkcNhLxRXToiU9G2l42EkjWvyNwPyufIYpeG+M5pa1qbOnijctYoI9BiW5Afn3ozYd7axPUb4iUtW80tQ1TKX7Vd9R8P+BgHzTMo2kq1ii3BRY5wdJQgnUR46gbHe2wwqUXFtMZGXJJm9xSq4JRgefw2N/pjEPa5xO2b5+cip5icvo7CQISBLN1vbnpuB638MQMj4qreHKeogmg+0KXsmFMTYS07W2Or8SXtseWAyhLSI8juXl13ZjzYnmT+uD0u0Gnph/wAK96OOVkR9LBZelje358/ni9z2gjq2VmRopIw2hl35jfbw67eGBzhmgzWMxV9PStPQGQx1ARSSm3Mgb26XwRe+pBVHtXmWNxcR9kwCsOl+Y+WG+RkyZHCWPaRIRik0ygmodSpVTVKyRvFpXe4QEW0+Hj9DiZBT5QkVHVZxWyU8tNKRT1KvbswRyBIN9+h8fLFJnk7QTzpE7lJHEgDIF03vcAD159cS82y2vqchydNaLTysZ1kAvZgCuk7+f5/LGxynl8Zxn91iU4xyJrRqfC9OIsttHXU9XJMxlqJKdV0GQ8yLcuQ288W0Uk5ZSGQhT/lIPMeeM39mFLHkVJUPXVZHbPZYdBGwPxkHkT4eGDiXNKQxO0VTCGVTo74vfmOfnbGFQlqi7nHt2EAbuXfbvfU4EPaHwrT57Re/CRlno0dwgtplAFwDsfTbxOIA4jzMm7zhjy7yLvh1eJ63szFKIZFYWIK2uMMfjTF/qIGHy11RWdl22mRb6fvV1W8AL8hi2oZVp3T3eKCIgbskQ+dsU8/ZRSTQrZQJ2AHLcMRt9MWFI+4/0kgemEStdGhJM3nhLMTVcN5dOTc2MbgHcspIP7fXFXxd7QMs4ejlpY5Pecz06UghKuI2I2Lm+w8ueMum43zTJshbKcu7OP3h2cztu0YIAIUcgfP12wJ00LIWupDhdSk9bkXv488BaI12FWT8R5rXyutTmNUZD3tImYfocXtBRHM2K1TyyO9wDLISDYb8/lgWy2JafNqSdWARmBlBPwkG30II/wDXGgZbSq0sq/CUD/MNYX/LG7Nl/wBPnHpoVGP8lMH8xmzTJlikyirqVoVjKrDqIjIvbYeYO3jipOZV+YRF6+sqJo5WKpAJCS6jmSCbW2t6+mDbNqFswNVl4YBlRdDE2CtZSPzBNvPAJHeurXLQLaJuyO+kC21tuZJuThHieTkySUatl8mOKVk+CCWnaKopiIJlBIKi436EHpiVLLmlLm9NxDRUPbwkdhPE0ZddQ+LbxFxv6Ym0Mc2ZVcdHSqJpie+Ix8Phc/tgo4aq2HvGVUUNNppqotPUmXmbEbC3kBe9rWxv/wAg6x1HYnAk53LQG0+W5ZJxDQ1+UVehJNZqIGjZXhk0sDZRyBve3n4YWD6ly2SizGrzGnp6eSara8kuonkABbwFgOXzwscuMHQ6co8nRacX07tRRywxa9D/AHjaASoA2354D9Z0gamsOQvi0zLM80ZzFVTSQ7WMarpB/nFQRYgCx/fHRwxcY0zDlalLol0OY1NBIXppCuoWYHcN6jDmZe0d8rkWKth94lKhhHGCpt0N+VsU89QVgiliUPG7lC3IJY23vy3v5YF+J6Stoc7kjzGaWSykwGVtX3d+gvsPLpa2M2fJj0l2PwwntvojZ7nWa5/Uzz1lbUGCR2ZaUSHs0QnZdI2a3iRviHSwSGddPaM7bKqjck+nPB3w/wCz+TNKKKqatjjWQG2hdQUg2sTfc+mDvhrhmh4fj1rEk1TzM8igkdLKegxkuzVVEX2fcPDJ8varraYR5hUAhtXxKnRfXqfp0wWatIJKhRbYYjFS3xMNiLG17eeHJHViI1vY7glTt1wSrO1dZJGXclVvpPUeOAvMskrmqppVWNw7sw0tvzvgxUiKTWGIN7W8Dhk6EkJJPUADc+eGQm4PoXOCnsyvihqjKqOUTAwSSJdCxA7viMVFPkYkysPUmaKolYyqbCyqVUKhB32te9+uNdqaGhnk7XM6KGSSkZWhd49dkvsfUXxaVKQxwOhijYMNXZ6QdXrfbfBlO3bWyRjSpM+dK6CalKpOhVTybmCfX0xFoqaP3s6QFEwsQASNQ5AAeO+PoCpyDJ6kss2XwMrL3lKAaSfQc/5xDoeDsjoqyOqp6FY5YmLKO0awPPle21sJfwNTfsr+HuG6rK8vp2pa8wVJQGWMxhgSeY54IYo6rToq2p5wdrqjKfWxvf8ALExR2dgb2L7FRy3/AC3xy7dk6qNjJsvnbn6YtbaopSsG+J+DqXOaJootFPObGN9F7EHcEeBBtiB/hGtRaennrhNHCtkRhpTzNtyTsPywbgi41WBVt9TWv52w3VG8bSXsB8Xlvv67YbDNkiqsrKEWBacP5gIxpjWRbX1Iwt+dsRJaGpi+OCRRa9yuDwEx6ZdQZSe624v4Dfb+ccVsfa08qxqt3jICrtuR/OGx8mV9iXgRnRffHJksdzidUZNmEC/eUkw6XUah+V8VtREybOCrDodjjUpp6M/FrZmvFFK1Jn8pG0cr9rHb+o7/AJ3+uHKOTWZZuQJCr4AYLczyynr7e8R6yvInp6YEuwNN2tK+2iRtr8x0P0scYc8OLs3Yp2qPKuMVE1Oum6lWufp/GJTxXqxqUCwsfqLfpiRRxvVVWhF1Fe4kai5cm3IdcHnDfAM01Qk2dDslY393VgXFuWrwH54ytj/VmdVzdjTyG47QrpVTvqvz28MHlBPMKCGSFXklNKqathc8yT8rYI6v2b8PvVFT7xqtcL2xBO/if9nD8fCdIgen11csZ7nZPPouPFSAL+l8Wb5Q4WBOpcjOuLc1jaNqRZ0lqJWDTmBz3LWsC3ieVvAYj8N5dXZtURUNMDBA7gO0Yu+/Pf036Y0ST2a8PVKh6anqKQ3swie2k9SdV/3xOo+CstplRUeoIXZQkxXWetyLDGzxsmLDF1sVkUpMBZa6t4YjraXL6qKmgWV6ftoIQ7yPbuknmLnz2O+IfsrpK48TRdnBO0aB+1cgiwtzJPnbzxocHCmVU2YySQe8QgEOskMxPZnlvuel98XlNqoY+yVu2RCLaiS9r9Wvv6+eF55/UlaJFUqJMWlF7PUyn8Rj2JscLHs7l01QkK5P4vwj054WEUy1ntTBT1CBKiFGH4VkFtvHbe2B2v4bsGkoG1IPwMNJv4A4JowiMxFgSPhQXPzPLCYhhZ1XfaxNyPXDIzlHRSUVLYDRwvOtTS1CrFVka4jINDA33II5i3MeQI8Mc0FBJxbJMcwkVkpSsQq4wAzbAslje5sQQfO+DSpo6aojtNGkiLuLi9vMYdoqeGnhWloY0SGIHuqtwL7nfx3wuUeTsZGTiqImT5VBklCKChLmNXLKZWBN2NzyAAxMaJnYg7gH64eUlB3YgLnw3bDMpAN52YpexCjb++CkVsQKmZUBJOk7KL+GOzdn0jZdtz+f0xzMygpdLiOQBrHlfb6b4cmZge6B2h28hv8Axg0SziV2K6kCkk7eAthlXAmCNIiat/M+n1x2ysk5jR3keZhqu2yeBw9ojjZWI76gna3M4JBioiDoikczouxv06+vLfDgIiZY0UySKoQC4uBy3OOZ9dSJEjQA203fxG4w9G6iJXcLGLd4dQet8QA2IezicE2d3BZ+pGOO81yO7p5nr64d19t39BW/Ruf0wtJvoUdcSgnCENoD6vIg7DoNscyJdwCDsfhw6W7FTfZWPe6bYbS0zF00mJebDqcSgWNSkJcohLuRuTYC3ifnh8AkCORuR5aefp4Y6bSBodw0jbgDpjgi2gqwElyPlgk0MyABFjRS0BuACLi39seR60bQr7C2k9QD4/z/AM4UBjjLWFg5uwvzPjjmVJFctGzWB+EXJ5/liV6B8jkkmqUwgG9uY5A+vjhsRL77HHK14lW5XRdX9fADDqxgPa92ve5/X1xysgGpY1Zid2cCy/ybeWK0Wsj1eR5bVSXkoodL/wCSMqQPE2OKDNeBMg1LI0EpmchFCSn8R/jBknadmFV03/E24+m2+GapQpBU6nQk79Ta374lt9MlL8FXS5BleS0TSUdCkKogY6d3a1rbnfFjFbYr3kuCp6G+OopAyuz99CLi3MDbb9cNUkUqU7QMPvIjoUHbUo3B/b5YHFUGxydLaSxG298Q6ktHYlVenN+0BJDA9CuJUzsjhIgZXGz72VR4YbrIDJGyIrvbmoYAg9MFLsDdo4p4RLLecq80a6kc7Mq32Defn1xIkeysxYIAdy3jiBU18WXwtqKy1JGkhNgp88SeHYpJI5K6oZyZjpRWYmw8T88WcerYFJaIMUJVqv3iRoaRyWWVRpYHqN97fLE+CSmloL0SBkhbTrYkkehOGs7geogKxx65lbY3387dMc5a6jKKilhjeOSM3ZZLXscHcbK6dD6q0jjswRz2AvhYgxVTJBaXSVckprvfbyty/vhYHFoPItoyTGLk/wDdthzSLtsNj4eeFhYqWEeS4TMexTc/F44WFgoDOafefffvNz9DhDeWK+/e/nCwsQh3Vd5p1bcBb2OHGFncjYi36nCwsQhGpmYyMSxJ33vjipJSBipKm43G3XCwsEHokxKBTqwAB08wPPEV+8tTq37/AF/0jCwsQhOoQPcodhutz54bTfT6nCwsD2H0NsiEBiq6grb236YjyuxpkuxNyt9/I4WFiyAyVTgCOUgbgbeWPJwAWsLb9MLCxUjGKkDtQLbBhbHU52Q9dS74WFizAM1e8L38MTIwDT79FXCwsVLIhVDN9mzNqOoId774mSqO3p9h8Ph64WFiBI7EhYLf+T9zidAqlVYqCx5kjfCwsT0Q4qgA8lvEfocMKe8x/qH6DCwsAiKPiJVEqEKATqvt5YvcuJFHRgHbsCbfMYWFhs/sQqH3sbru6hK7dzphiqAFcCNiRYkdRYYWFii0WeyPXAGQ3APL9MLCwsMWip//2Q=="/>
          <p:cNvSpPr>
            <a:spLocks noChangeAspect="1" noChangeArrowheads="1"/>
          </p:cNvSpPr>
          <p:nvPr/>
        </p:nvSpPr>
        <p:spPr bwMode="auto">
          <a:xfrm>
            <a:off x="215900" y="-134938"/>
            <a:ext cx="1533525" cy="571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4513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Friendly Reminders</a:t>
            </a:r>
          </a:p>
        </p:txBody>
      </p:sp>
      <p:sp>
        <p:nvSpPr>
          <p:cNvPr id="3" name="Content Placeholder 2"/>
          <p:cNvSpPr>
            <a:spLocks noGrp="1"/>
          </p:cNvSpPr>
          <p:nvPr>
            <p:ph idx="1"/>
          </p:nvPr>
        </p:nvSpPr>
        <p:spPr/>
        <p:txBody>
          <a:bodyPr>
            <a:normAutofit lnSpcReduction="10000"/>
          </a:bodyPr>
          <a:lstStyle/>
          <a:p>
            <a:pPr marL="285750" indent="-285750">
              <a:buFont typeface="Arial" pitchFamily="34" charset="0"/>
              <a:buChar char="•"/>
            </a:pPr>
            <a:r>
              <a:rPr lang="en-US" sz="2400" dirty="0">
                <a:solidFill>
                  <a:schemeClr val="tx2"/>
                </a:solidFill>
              </a:rPr>
              <a:t>Always stay in control and be able to stop or avoid other people or objects. </a:t>
            </a:r>
          </a:p>
          <a:p>
            <a:pPr marL="285750" indent="-285750">
              <a:buFont typeface="Arial" pitchFamily="34" charset="0"/>
              <a:buChar char="•"/>
            </a:pPr>
            <a:r>
              <a:rPr lang="en-US" sz="2400" dirty="0">
                <a:solidFill>
                  <a:schemeClr val="tx2"/>
                </a:solidFill>
              </a:rPr>
              <a:t>People ahead of you have the right of way. It is your responsibility to avoid them.</a:t>
            </a:r>
          </a:p>
          <a:p>
            <a:pPr marL="285750" indent="-285750">
              <a:buFont typeface="Arial" pitchFamily="34" charset="0"/>
              <a:buChar char="•"/>
            </a:pPr>
            <a:r>
              <a:rPr lang="en-US" sz="2400" dirty="0">
                <a:solidFill>
                  <a:schemeClr val="tx2"/>
                </a:solidFill>
              </a:rPr>
              <a:t>You must not stop where you obstruct a run or are not visible from above.</a:t>
            </a:r>
          </a:p>
          <a:p>
            <a:pPr marL="285750" indent="-285750">
              <a:buFont typeface="Arial" pitchFamily="34" charset="0"/>
              <a:buChar char="•"/>
            </a:pPr>
            <a:r>
              <a:rPr lang="en-US" sz="2400" dirty="0">
                <a:solidFill>
                  <a:schemeClr val="tx2"/>
                </a:solidFill>
              </a:rPr>
              <a:t>Whenever starting downhill or merging into a trail, look uphill and yield to others uphill from you.</a:t>
            </a:r>
          </a:p>
          <a:p>
            <a:pPr marL="285750" indent="-285750">
              <a:buFont typeface="Arial" pitchFamily="34" charset="0"/>
              <a:buChar char="•"/>
            </a:pPr>
            <a:r>
              <a:rPr lang="en-US" sz="2400" dirty="0">
                <a:solidFill>
                  <a:schemeClr val="tx2"/>
                </a:solidFill>
              </a:rPr>
              <a:t>Always use devices to help prevent runaway equipment. </a:t>
            </a:r>
          </a:p>
          <a:p>
            <a:pPr marL="285750" indent="-285750">
              <a:buFont typeface="Arial" pitchFamily="34" charset="0"/>
              <a:buChar char="•"/>
            </a:pPr>
            <a:endParaRPr lang="en-US" sz="1500" dirty="0">
              <a:solidFill>
                <a:schemeClr val="tx2"/>
              </a:solidFill>
            </a:endParaRPr>
          </a:p>
        </p:txBody>
      </p:sp>
      <p:sp>
        <p:nvSpPr>
          <p:cNvPr id="4" name="AutoShape 2" descr="data:image/jpeg;base64,/9j/4AAQSkZJRgABAQAAAQABAAD/2wCEAAkGBhQQEBQQEhQWExITGBQWFRISFRYSGBkYGBIVFRUVGhIZGyYeGRokGRQSHzsgIycqLiwsFR4xNzAsNSYrMCkBCQoKBQUFDQUFDSkYEhgpKSkpKSkpKSkpKSkpKSkpKSkpKSkpKSkpKSkpKSkpKSkpKSkpKSkpKSkpKSkpKSkpKf/AABEIAOAA4AMBIgACEQEDEQH/xAAcAAEAAgIDAQAAAAAAAAAAAAAABgcFCAEDBAL/xABBEAABAwIDBAYHBgUDBQEAAAABAAIDBBEFBzEGEiFBEyJRYXGRCDJCUoGhsRQVI1NicjOSwcLhQ6Kyg5Oz0fGC/8QAFAEBAAAAAAAAAAAAAAAAAAAAAP/EABQRAQAAAAAAAAAAAAAAAAAAAAD/2gAMAwEAAhEDEQA/ALxREQEREBERAREQEREBERAREQEREBERAREQEREBERAREQEREBERAREQEREBERAREQEREBERAREQEUQ27zOpcJG7ITJO4XbAy17drjo0Ko630i61zrxQwRt5NIc8/F1x9EGxaKkNmPSM3nBldAGtPDpoLm3eYzy8CrooK9k8bZonB8bwHNe03BBQd6IiAiIgIiICIiAiIgIiICIiAiIgIiICIiAiIgLHbRYw2jpJqp2kLHPt2kDgPibBZFQ3OCmdJgtWGahrXEDm1r2l3yF/gg1axjFpKueSomcXSSOLnE9/Idw0XjREBXN6PW2D2zvw17rxva6SIH2Xt4uA7iONu0KmVOMl6dz8apt32d9zv2iN1/qEG1aIiAiIgLpqqtsTd55DQS1tz2ucGtHmQu5VpnDtCI30FE09eapikcB7jHi3m4/JBZaIiAiIgIiICIiD5fIBqQPE2QPB0IXTW0Ec7DHKxr2H2XC4VebRZJQy3fR1E1I/jZrXvfH/AC3uPgUFlotccTy1x6lJ6OWWZo0dDUOvb9jiCovWbSYvSEtlmq4jpaRzx8yg22RafPzCxEixrJ/+4V5Jtr6x/rVU5/6r/wD2g3KdIBqQPE2XmkxeBus0Y8ZGj+q0xmxSV/rSyO/c9x+pXmLj2oN2IcUhf6ssbv2vafoV2VdK2WN0Txdj2lrh2hwsR5FaSNkI0JHgbLYL0f8AbGaqjmo53OkMAa+N7iSd0mxaXHWxtbxQVJmBsJLhVU6NzSYXEmGW3Bzb8Bfk4aEKLLdnEsKiqYzFPG2WN2rHgOH+Cq/rsgMNkdvNE0V/Zjk4f7gbINZ2tubDiTyC2MyOy7dRROrahu7PO0BjCOLI9eI5Odw+AUo2ayrw+gcJIod6QaSSnpHDvF+A+AUuJQEUExvOrDaWQxGV0rmmzuhZvgHmN64B+C4w3O3C5yG9OYifzmOYP5uIQTxF0UdfHM0Pie2Rh0cxwcPMLvQcOdYXPADmtX8a2l+8too5r3jFRFHGP0MkAHmbn4q6M4tqvsGGSBrrTVH4Ufb1h13fBt/MLWzZGTdr6U9k0X/kCDcxERAREQERYnENraOnfuTVMMb/AHXSNB8r8EGWRdFHXRzN34ntkYdHMcHDzC70BERAXVUUrJBuva17exwDh5FdqIIbjGUOGVNy6mbG4+1CTEfIcPkoVivo3Qm5pqp7D7srQ8ebbFXOsbj20UFDEZqmRsbB2niT2NbqT4IKCrfR3r2fw5IJP/05n1CjmKZS4jTfxIWgdvTRAfNwUq2zz/qJyY6EfZ4uI6V1jI4do5M+qq6vxOWdxfNI+Rx4lz3Fx+aCSYPlZX1TrRRsIvYu6aIgeO64lX/lhlw3B4HBzhJUS2Mjx6oA9Vjb8hc8ea1bw/EZKeRssL3RvaQQ5hIIIWzeUmY/3rTuZNYVUNt8Dhvt5SAfI96CfoiICwW3b5BhtWYb9IIZN22vq8bd9rrOrgi/A6INHUV65gZBl73VGHEDeuXUzzYX1O47+hVNYtgFRSPLKiF8Th77SB8DofggYTj9RSO36eaSJ36HED4jQ/FW1sf6Qz22ixCPfGnTxCzh3uj0PwsqVRBL8ztuDita6VpIgj6kLTw6vNxHa48fJYzYem6TEqRmt54v+YP9Fg1aOQeyjqiv+2OH4VKCQeRkcLNHwBJ8kGySIiAiLqq5S2N7hq1riPgCUFPZs5rSNlOF4eT0xO5LKzi7eP8ApM/V2lY7Z70eHzR9LXVDo5X8ejjAeQT773anuHmvDkJRtqcUqaqWzpI2ue2/GzpJLF3iBcfFbCoNba7Da/ZSrZLG8y0rza/EMkHNj2ey+3NX7sxtHFiFLHVQm7JBxHNrvaae8FcbUbOR4hSyUso6sg4Hm1w9Vw7wVReXe0kuAYnJhtZ1YJH7ridGu0ZKP0kWv/hBsUi4a64uOIPNcoCLxYxjUNJE6eokbHG3Vzjb4Acz3BUBmFnlNV71PRb0FOeBk0kePH2B4cUFjZg5y0+HB0MNqiq03Qeow/rcOf6Qtd9otp6jEJjNUyGRx0GjWjsa3QBYsm/E6r00GFy1DgyGN8rj7MbS4/JB5UVj4DkPiNRZ0jWUzD+abu/kbc+a5zKymbhFLDM2Z0znvLHktDWjq3bYa8jqUFbrPbEbTuw6uiqm3s11pGj2mHg8eXHxCwKIN3aSqbLG2Vh3mPaHNI5gi4K7lWGQm0vT4aYHu61I4t4n/Td1mnwHWHwXg24z9jppDBQsbUObcOleT0YPY0Di7x0QW8ioHAvSOnEgFXBG6Mni6G7HNHbYkgq9cOxBlREyeJ29HI0Oa4cwRcIPSumqo2St3JGNe06te0OHkV3IghOK5N4XUXJpxG484XGP5Dh8lG6j0caInqTztHYdx3zsFbSIKno/RzomuBkmnkb7t2sv8QLqysGwSGjhbBTxiONujW/Unme8r3IgIiIC4c24sdCuUQa21D5tmMcdJul1NKXW7HwvdcgH3mn6d62HwrFYqqFk8Lw+OQXa4fTuPcsbtjsfDilM6nmHeyQDrMdycD/TmqLwvFq7ZWsME7TJSPN7D1Hj343cn25eaDZFV7m7luMTp+mhAFXCDuHTpG6mMn6f5Ut2c2mp8QgE9NIHsOo0c0+65uoKyqCnMlMyC8DCqskTR3bC5/AuDdYjf2hy7lZu0208GHU7qioeGtGjfae7k1o5lVdnNlq65xaiBbKwh8zGcDw49M23tDn5rKZZbYU2NNY2sjjfX07bDpAHbzfzGNPC/bZBVm0mI4ltDUb7IJXRNJEUTGncYO0uPAu71lsD9Huumsah8dO3sJ6R/wDK3h81scyMNFgAAOQFh5L6QVtgGQuH09nSh9S8fmndb/I3+pU/w/CoadoZDGyJo5RtDR8l6kQFAM8sO6bBpjbjE6OQfB1j8nFT9YranCvtVFUU/wCbE9o8d07vzsg0xRfUsZa4tPAgkEd4NivlB7sPxuanZLHFI5jZ2hkgabbzQb2uvCiIC2pyTDvuWn3jf+Ju/t6R1h9Vq/huHvqJmQRgukkcGtA7SbLcnZzB20dJDSt0iY1viQOsfiblBkUREBERAREQEREBERAWM2h2cgr4HU9QwPY7zaeTmu5FZNEGuWN7KYhszUfbKR7pKW/F2ot7kzP7vorby+zMp8Wjs38KoaOvA48f3NPtN+il08DZGlj2hzXAhzXC4IOoIKojMfKiTDpPvLC99rGHfdGwneitx3m9rO7l4IL6cLix4g8lQuaGXcuGVAxfDrsja4PexmsTr8XAflnmOV+xTbK7NiPE2CCciOsaOLdGyAe03v7Wqw5Yg5pa4AtIIIIuCDqCEEMy0zIjxaCxsyqjA6WK+v629rT8lNVr7mJl/PgtSMUw4ubCHbxDePRE6gjnGf8ACs/LfMiLFoOTKlgHSw3/AN7e1p+SCZoiICIiDUzNjZ00WKzstZkrulj7N15ufJ28FD1cvpG4xC+enpmgGeIOc945NdbdZ8t5U0gLkBfUMLnuDGguc42DWi5JOgAV+ZU5LiDdra9oMvAx054hnMOf2u7uSDsyRyxNMBiNU20zx+DG4cWNI9cj3iPIeKuBEQEREBERAREQEREBERAREQFwRfgVyiCkc0coXRPOJYYC1zTvyQx8CCOPSR2/4+SzmVWb7a4No6whlWODXnqtlt9H93NWkqezVyf6Yur8PG5O3ryQt6u+Rx32W0f3c0FvTQte0scA5rgQWkXBB1BCoLMHLqbBqgYphhc2Jp3nNbxMROot7UZ07lIMqs4emLaDEHblQOqyZ/V3yOG4++j+/mrekjDgWuAIPAg8QR2EIITlrmfFi0W460dUwdeK/B362do7uSnCoXMjKiWgl+88LLmta7fdFHfeiOpcy2rO7l4KY5X5vR4kBTVFoqwDwbLbm3sd+nyQWSsLtftNHh1HLVSewOq33nng1o8Ss0ta859s3YlXCip7vhgJa1rAXdJLo5wA1toPigrzF8Ukqp5KiU70kri5x7ydPAaL3bL7IVOJTCGmjLj7TzwYwdrnaBWHsNkHNPuzV5MEXA9CP4jh38mD5q98FwOGjiEFPG2KNvJo17ydSe8oInl7lNT4WBK601VbjM4cG9oY3l46qdoiAiIgIiICIiAiIgIiICIiAiIgIiICIiCrM1coG1odWUYDKscXMHAS2+j+/msLldm86N4w3EyWPadxk0lwQQbCOS+n7vNXaq5zRymjxNhqIAI6xo10Ethwa7v7HILF1HaCqdzPyZ3y6vw0bkw674GdXeI470dtHd3NYrLTNOWgl+68U3mtYdxkknrRnkx55s7Dy8FezHhwBBBB4gjiCORugo3Y3N19RC7DK+U00zh0TKwt4jkQ8H1X24b3bqrP2S2AosOaDTxgvI4zv673X57/ACHgsFmPlFDiYM8VoasD1wOq/ueBz/Uq52SzJrMBm+78Rje6FptZ3F7B7zHHg9ncg2IReLB8ahrIWz08jZI3aOafkRyPcV7UBERAREQEREBERAREQEREBERAREQEREBERAREQQPM7K+PFY+kjtHVsB3H2sH/AKH93fyVfZaZly4ZN91YnvNja7cY9+sRv6pPOM9vLwV+qDZnZZR4tFvstHVxj8OTk4e4/u7+SCbseHAEEEHiCOII5G6we1uxVNicXRVDLkX3JG8HsPaHf00VP5c5kzYTOcLxPebG07jXP4mI9hPOM9vJX5HIHAOaQWkAgjiCDoQUGuGIYRiWy1QZYXGSlcR1rXjePdkZ7Du/5q4NhMz6XFWhrXdFUAdaB5495afaCllTTNkYWSND2OFi1wDgR2EFUpt3ke+KQ1mFEtLTvdAHEOaRxvE7+0oLwRUlsHnm5jxR4qC1zTu/aN3dIOlpWcv3BXVDM17Q9pDmuAIc03BB0IKD7REQEREBERAREQEREBERAREQEREBERAREQEREEKzIy0hxaEkWjqmD8Oa2v6H9rfoqw2DzDqMEqfuzEg4QNO6C7iYr6OafajP/wAWwih2ZGXUWLU5FgypYD0Uv9ju1p+SCWwTtkaHsIc1wBa5puCDoQV2KgMr8xJMKqDhOI3ZE1xa1z/9J19Cfyz8rq/I5Q5oc0gtIuHA3BHbdBCsw8rqfFI3PAEVUB1Zmi17aNePaHfqFCfR+2jmEs+GSuLmRAvZx3t0tfuvaD7puCsjm3m4yBjqGieH1D7tkkZxEYPAtBGrzpw0XuySy+fQQOq6gWqKgCzDqyPUA/qJ4+SCz0REBERAREQEREBERAREQEREBERAREQEREBERAREQQfMXKyDFm74PQ1TRZswF7j3XjmO/UKsRlLjrG/ZmT/gaWbUODLft1t3WWwyIKyy9yThoHCoqSKipHFvD8Nh7QD6zu8qzURAREQEREBERAREQEREBERAREQEREBERAREQEREBERAREQEREBERAREQEREBERAREQf/9k="/>
          <p:cNvSpPr>
            <a:spLocks noChangeAspect="1" noChangeArrowheads="1"/>
          </p:cNvSpPr>
          <p:nvPr/>
        </p:nvSpPr>
        <p:spPr bwMode="auto">
          <a:xfrm>
            <a:off x="63500" y="-1033463"/>
            <a:ext cx="2133600" cy="2133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34506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Friendly Reminders</a:t>
            </a:r>
          </a:p>
        </p:txBody>
      </p:sp>
      <p:sp>
        <p:nvSpPr>
          <p:cNvPr id="3" name="Content Placeholder 2"/>
          <p:cNvSpPr>
            <a:spLocks noGrp="1"/>
          </p:cNvSpPr>
          <p:nvPr>
            <p:ph idx="1"/>
          </p:nvPr>
        </p:nvSpPr>
        <p:spPr/>
        <p:txBody>
          <a:bodyPr>
            <a:normAutofit/>
          </a:bodyPr>
          <a:lstStyle/>
          <a:p>
            <a:pPr marL="285750" indent="-285750">
              <a:buFont typeface="Arial" pitchFamily="34" charset="0"/>
              <a:buChar char="•"/>
            </a:pPr>
            <a:r>
              <a:rPr lang="en-US" sz="2400" dirty="0">
                <a:solidFill>
                  <a:schemeClr val="tx2"/>
                </a:solidFill>
              </a:rPr>
              <a:t>Observe all posted signs and warnings. Keep off closed trails and out of closed areas. </a:t>
            </a:r>
          </a:p>
          <a:p>
            <a:pPr marL="285750" indent="-285750">
              <a:buFont typeface="Arial" pitchFamily="34" charset="0"/>
              <a:buChar char="•"/>
            </a:pPr>
            <a:r>
              <a:rPr lang="en-US" sz="2400" dirty="0">
                <a:solidFill>
                  <a:schemeClr val="tx2"/>
                </a:solidFill>
              </a:rPr>
              <a:t>Prior to using any lift, you must have the knowledge and ability to load, ride and unload safely.</a:t>
            </a:r>
          </a:p>
          <a:p>
            <a:pPr marL="285750" indent="-285750">
              <a:buFont typeface="Arial" pitchFamily="34" charset="0"/>
              <a:buChar char="•"/>
            </a:pPr>
            <a:endParaRPr lang="en-US" sz="1500" dirty="0">
              <a:solidFill>
                <a:schemeClr val="tx2"/>
              </a:solidFill>
            </a:endParaRPr>
          </a:p>
        </p:txBody>
      </p:sp>
      <p:sp>
        <p:nvSpPr>
          <p:cNvPr id="4" name="AutoShape 2" descr="data:image/jpeg;base64,/9j/4AAQSkZJRgABAQAAAQABAAD/2wCEAAkGBhQQEBQQEhQWExITGBQWFRISFRYSGBkYGBIVFRUVGhIZGyYeGRokGRQSHzsgIycqLiwsFR4xNzAsNSYrMCkBCQoKBQUFDQUFDSkYEhgpKSkpKSkpKSkpKSkpKSkpKSkpKSkpKSkpKSkpKSkpKSkpKSkpKSkpKSkpKSkpKSkpKf/AABEIAOAA4AMBIgACEQEDEQH/xAAcAAEAAgIDAQAAAAAAAAAAAAAABgcFCAEDBAL/xABBEAABAwIDBAYHBgUDBQEAAAABAAIDBBEFBzEGEiFBEyJRYXGRCDJCUoGhsRQVI1NicjOSwcLhQ6Kyg5Oz0fGC/8QAFAEBAAAAAAAAAAAAAAAAAAAAAP/EABQRAQAAAAAAAAAAAAAAAAAAAAD/2gAMAwEAAhEDEQA/ALxREQEREBERAREQEREBERAREQEREBERAREQEREBERAREQEREBERAREQEREBERAREQEREBERAREQEUQ27zOpcJG7ITJO4XbAy17drjo0Ko630i61zrxQwRt5NIc8/F1x9EGxaKkNmPSM3nBldAGtPDpoLm3eYzy8CrooK9k8bZonB8bwHNe03BBQd6IiAiIgIiICIiAiIgIiICIiAiIgIiICIiAiIgLHbRYw2jpJqp2kLHPt2kDgPibBZFQ3OCmdJgtWGahrXEDm1r2l3yF/gg1axjFpKueSomcXSSOLnE9/Idw0XjREBXN6PW2D2zvw17rxva6SIH2Xt4uA7iONu0KmVOMl6dz8apt32d9zv2iN1/qEG1aIiAiIgLpqqtsTd55DQS1tz2ucGtHmQu5VpnDtCI30FE09eapikcB7jHi3m4/JBZaIiAiIgIiICIiD5fIBqQPE2QPB0IXTW0Ec7DHKxr2H2XC4VebRZJQy3fR1E1I/jZrXvfH/AC3uPgUFlotccTy1x6lJ6OWWZo0dDUOvb9jiCovWbSYvSEtlmq4jpaRzx8yg22RafPzCxEixrJ/+4V5Jtr6x/rVU5/6r/wD2g3KdIBqQPE2XmkxeBus0Y8ZGj+q0xmxSV/rSyO/c9x+pXmLj2oN2IcUhf6ssbv2vafoV2VdK2WN0Txdj2lrh2hwsR5FaSNkI0JHgbLYL0f8AbGaqjmo53OkMAa+N7iSd0mxaXHWxtbxQVJmBsJLhVU6NzSYXEmGW3Bzb8Bfk4aEKLLdnEsKiqYzFPG2WN2rHgOH+Cq/rsgMNkdvNE0V/Zjk4f7gbINZ2tubDiTyC2MyOy7dRROrahu7PO0BjCOLI9eI5Odw+AUo2ayrw+gcJIod6QaSSnpHDvF+A+AUuJQEUExvOrDaWQxGV0rmmzuhZvgHmN64B+C4w3O3C5yG9OYifzmOYP5uIQTxF0UdfHM0Pie2Rh0cxwcPMLvQcOdYXPADmtX8a2l+8too5r3jFRFHGP0MkAHmbn4q6M4tqvsGGSBrrTVH4Ufb1h13fBt/MLWzZGTdr6U9k0X/kCDcxERAREQERYnENraOnfuTVMMb/AHXSNB8r8EGWRdFHXRzN34ntkYdHMcHDzC70BERAXVUUrJBuva17exwDh5FdqIIbjGUOGVNy6mbG4+1CTEfIcPkoVivo3Qm5pqp7D7srQ8ebbFXOsbj20UFDEZqmRsbB2niT2NbqT4IKCrfR3r2fw5IJP/05n1CjmKZS4jTfxIWgdvTRAfNwUq2zz/qJyY6EfZ4uI6V1jI4do5M+qq6vxOWdxfNI+Rx4lz3Fx+aCSYPlZX1TrRRsIvYu6aIgeO64lX/lhlw3B4HBzhJUS2Mjx6oA9Vjb8hc8ea1bw/EZKeRssL3RvaQQ5hIIIWzeUmY/3rTuZNYVUNt8Dhvt5SAfI96CfoiICwW3b5BhtWYb9IIZN22vq8bd9rrOrgi/A6INHUV65gZBl73VGHEDeuXUzzYX1O47+hVNYtgFRSPLKiF8Th77SB8DofggYTj9RSO36eaSJ36HED4jQ/FW1sf6Qz22ixCPfGnTxCzh3uj0PwsqVRBL8ztuDita6VpIgj6kLTw6vNxHa48fJYzYem6TEqRmt54v+YP9Fg1aOQeyjqiv+2OH4VKCQeRkcLNHwBJ8kGySIiAiLqq5S2N7hq1riPgCUFPZs5rSNlOF4eT0xO5LKzi7eP8ApM/V2lY7Z70eHzR9LXVDo5X8ejjAeQT773anuHmvDkJRtqcUqaqWzpI2ue2/GzpJLF3iBcfFbCoNba7Da/ZSrZLG8y0rza/EMkHNj2ey+3NX7sxtHFiFLHVQm7JBxHNrvaae8FcbUbOR4hSyUso6sg4Hm1w9Vw7wVReXe0kuAYnJhtZ1YJH7ridGu0ZKP0kWv/hBsUi4a64uOIPNcoCLxYxjUNJE6eokbHG3Vzjb4Acz3BUBmFnlNV71PRb0FOeBk0kePH2B4cUFjZg5y0+HB0MNqiq03Qeow/rcOf6Qtd9otp6jEJjNUyGRx0GjWjsa3QBYsm/E6r00GFy1DgyGN8rj7MbS4/JB5UVj4DkPiNRZ0jWUzD+abu/kbc+a5zKymbhFLDM2Z0znvLHktDWjq3bYa8jqUFbrPbEbTuw6uiqm3s11pGj2mHg8eXHxCwKIN3aSqbLG2Vh3mPaHNI5gi4K7lWGQm0vT4aYHu61I4t4n/Td1mnwHWHwXg24z9jppDBQsbUObcOleT0YPY0Di7x0QW8ioHAvSOnEgFXBG6Mni6G7HNHbYkgq9cOxBlREyeJ29HI0Oa4cwRcIPSumqo2St3JGNe06te0OHkV3IghOK5N4XUXJpxG484XGP5Dh8lG6j0caInqTztHYdx3zsFbSIKno/RzomuBkmnkb7t2sv8QLqysGwSGjhbBTxiONujW/Unme8r3IgIiIC4c24sdCuUQa21D5tmMcdJul1NKXW7HwvdcgH3mn6d62HwrFYqqFk8Lw+OQXa4fTuPcsbtjsfDilM6nmHeyQDrMdycD/TmqLwvFq7ZWsME7TJSPN7D1Hj343cn25eaDZFV7m7luMTp+mhAFXCDuHTpG6mMn6f5Ut2c2mp8QgE9NIHsOo0c0+65uoKyqCnMlMyC8DCqskTR3bC5/AuDdYjf2hy7lZu0208GHU7qioeGtGjfae7k1o5lVdnNlq65xaiBbKwh8zGcDw49M23tDn5rKZZbYU2NNY2sjjfX07bDpAHbzfzGNPC/bZBVm0mI4ltDUb7IJXRNJEUTGncYO0uPAu71lsD9Huumsah8dO3sJ6R/wDK3h81scyMNFgAAOQFh5L6QVtgGQuH09nSh9S8fmndb/I3+pU/w/CoadoZDGyJo5RtDR8l6kQFAM8sO6bBpjbjE6OQfB1j8nFT9YranCvtVFUU/wCbE9o8d07vzsg0xRfUsZa4tPAgkEd4NivlB7sPxuanZLHFI5jZ2hkgabbzQb2uvCiIC2pyTDvuWn3jf+Ju/t6R1h9Vq/huHvqJmQRgukkcGtA7SbLcnZzB20dJDSt0iY1viQOsfiblBkUREBERAREQEREBERAWM2h2cgr4HU9QwPY7zaeTmu5FZNEGuWN7KYhszUfbKR7pKW/F2ot7kzP7vorby+zMp8Wjs38KoaOvA48f3NPtN+il08DZGlj2hzXAhzXC4IOoIKojMfKiTDpPvLC99rGHfdGwneitx3m9rO7l4IL6cLix4g8lQuaGXcuGVAxfDrsja4PexmsTr8XAflnmOV+xTbK7NiPE2CCciOsaOLdGyAe03v7Wqw5Yg5pa4AtIIIIuCDqCEEMy0zIjxaCxsyqjA6WK+v629rT8lNVr7mJl/PgtSMUw4ubCHbxDePRE6gjnGf8ACs/LfMiLFoOTKlgHSw3/AN7e1p+SCZoiICIiDUzNjZ00WKzstZkrulj7N15ufJ28FD1cvpG4xC+enpmgGeIOc945NdbdZ8t5U0gLkBfUMLnuDGguc42DWi5JOgAV+ZU5LiDdra9oMvAx054hnMOf2u7uSDsyRyxNMBiNU20zx+DG4cWNI9cj3iPIeKuBEQEREBERAREQEREBERAREQFwRfgVyiCkc0coXRPOJYYC1zTvyQx8CCOPSR2/4+SzmVWb7a4No6whlWODXnqtlt9H93NWkqezVyf6Yur8PG5O3ryQt6u+Rx32W0f3c0FvTQte0scA5rgQWkXBB1BCoLMHLqbBqgYphhc2Jp3nNbxMROot7UZ07lIMqs4emLaDEHblQOqyZ/V3yOG4++j+/mrekjDgWuAIPAg8QR2EIITlrmfFi0W460dUwdeK/B362do7uSnCoXMjKiWgl+88LLmta7fdFHfeiOpcy2rO7l4KY5X5vR4kBTVFoqwDwbLbm3sd+nyQWSsLtftNHh1HLVSewOq33nng1o8Ss0ta859s3YlXCip7vhgJa1rAXdJLo5wA1toPigrzF8Ukqp5KiU70kri5x7ydPAaL3bL7IVOJTCGmjLj7TzwYwdrnaBWHsNkHNPuzV5MEXA9CP4jh38mD5q98FwOGjiEFPG2KNvJo17ydSe8oInl7lNT4WBK601VbjM4cG9oY3l46qdoiAiIgIiICIiAiIgIiICIiAiIgIiICIiCrM1coG1odWUYDKscXMHAS2+j+/msLldm86N4w3EyWPadxk0lwQQbCOS+n7vNXaq5zRymjxNhqIAI6xo10Ethwa7v7HILF1HaCqdzPyZ3y6vw0bkw674GdXeI470dtHd3NYrLTNOWgl+68U3mtYdxkknrRnkx55s7Dy8FezHhwBBBB4gjiCORugo3Y3N19RC7DK+U00zh0TKwt4jkQ8H1X24b3bqrP2S2AosOaDTxgvI4zv673X57/ACHgsFmPlFDiYM8VoasD1wOq/ueBz/Uq52SzJrMBm+78Rje6FptZ3F7B7zHHg9ncg2IReLB8ahrIWz08jZI3aOafkRyPcV7UBERAREQEREBERAREQEREBERAREQEREBERAREQQPM7K+PFY+kjtHVsB3H2sH/AKH93fyVfZaZly4ZN91YnvNja7cY9+sRv6pPOM9vLwV+qDZnZZR4tFvstHVxj8OTk4e4/u7+SCbseHAEEEHiCOII5G6we1uxVNicXRVDLkX3JG8HsPaHf00VP5c5kzYTOcLxPebG07jXP4mI9hPOM9vJX5HIHAOaQWkAgjiCDoQUGuGIYRiWy1QZYXGSlcR1rXjePdkZ7Du/5q4NhMz6XFWhrXdFUAdaB5495afaCllTTNkYWSND2OFi1wDgR2EFUpt3ke+KQ1mFEtLTvdAHEOaRxvE7+0oLwRUlsHnm5jxR4qC1zTu/aN3dIOlpWcv3BXVDM17Q9pDmuAIc03BB0IKD7REQEREBERAREQEREBERAREQEREBERAREQEREEKzIy0hxaEkWjqmD8Oa2v6H9rfoqw2DzDqMEqfuzEg4QNO6C7iYr6OafajP/wAWwih2ZGXUWLU5FgypYD0Uv9ju1p+SCWwTtkaHsIc1wBa5puCDoQV2KgMr8xJMKqDhOI3ZE1xa1z/9J19Cfyz8rq/I5Q5oc0gtIuHA3BHbdBCsw8rqfFI3PAEVUB1Zmi17aNePaHfqFCfR+2jmEs+GSuLmRAvZx3t0tfuvaD7puCsjm3m4yBjqGieH1D7tkkZxEYPAtBGrzpw0XuySy+fQQOq6gWqKgCzDqyPUA/qJ4+SCz0REBERAREQEREBERAREQEREBERAREQEREBERAREQQfMXKyDFm74PQ1TRZswF7j3XjmO/UKsRlLjrG/ZmT/gaWbUODLft1t3WWwyIKyy9yThoHCoqSKipHFvD8Nh7QD6zu8qzURAREQEREBERAREQEREBERAREQEREBERAREQEREBERAREQEREBERAREQEREBERAREQf/9k="/>
          <p:cNvSpPr>
            <a:spLocks noChangeAspect="1" noChangeArrowheads="1"/>
          </p:cNvSpPr>
          <p:nvPr/>
        </p:nvSpPr>
        <p:spPr bwMode="auto">
          <a:xfrm>
            <a:off x="63500" y="-1033463"/>
            <a:ext cx="2133600" cy="2133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4474726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dirty="0"/>
              <a:t>Sport Season</a:t>
            </a:r>
          </a:p>
          <a:p>
            <a:pPr marL="387350" lvl="1" indent="-342900">
              <a:buFont typeface="Arial" pitchFamily="34" charset="0"/>
              <a:buChar char="•"/>
            </a:pPr>
            <a:r>
              <a:rPr lang="en-US" sz="2000" dirty="0"/>
              <a:t>December - February</a:t>
            </a:r>
          </a:p>
          <a:p>
            <a:pPr marL="342900" indent="-342900">
              <a:buFont typeface="Arial" pitchFamily="34" charset="0"/>
              <a:buChar char="•"/>
            </a:pPr>
            <a:endParaRPr lang="en-US" dirty="0"/>
          </a:p>
          <a:p>
            <a:pPr marL="342900" indent="-342900">
              <a:buFont typeface="Arial" pitchFamily="34" charset="0"/>
              <a:buChar char="•"/>
            </a:pPr>
            <a:r>
              <a:rPr lang="en-US" sz="2400" dirty="0"/>
              <a:t>Super G</a:t>
            </a:r>
          </a:p>
          <a:p>
            <a:pPr marL="638175" lvl="2" indent="-342900">
              <a:buFont typeface="Arial" pitchFamily="34" charset="0"/>
              <a:buChar char="•"/>
            </a:pPr>
            <a:r>
              <a:rPr lang="en-US" sz="2000" dirty="0"/>
              <a:t>Novice, Intermediate, Advanced</a:t>
            </a:r>
          </a:p>
          <a:p>
            <a:pPr marL="342900" indent="-342900">
              <a:buFont typeface="Arial" pitchFamily="34" charset="0"/>
              <a:buChar char="•"/>
            </a:pPr>
            <a:r>
              <a:rPr lang="en-US" sz="2400" dirty="0"/>
              <a:t>Giant Slalom</a:t>
            </a:r>
          </a:p>
          <a:p>
            <a:pPr marL="638175" lvl="2" indent="-342900">
              <a:buFont typeface="Arial" pitchFamily="34" charset="0"/>
              <a:buChar char="•"/>
            </a:pPr>
            <a:r>
              <a:rPr lang="en-US" sz="2000" dirty="0"/>
              <a:t>Novice, Intermediate, Advanced</a:t>
            </a:r>
          </a:p>
          <a:p>
            <a:pPr marL="342900" indent="-342900">
              <a:buFont typeface="Arial" pitchFamily="34" charset="0"/>
              <a:buChar char="•"/>
            </a:pPr>
            <a:r>
              <a:rPr lang="en-US" sz="2400" dirty="0"/>
              <a:t>Slalom</a:t>
            </a:r>
          </a:p>
          <a:p>
            <a:pPr marL="638175" lvl="2" indent="-342900">
              <a:buFont typeface="Arial" pitchFamily="34" charset="0"/>
              <a:buChar char="•"/>
            </a:pPr>
            <a:r>
              <a:rPr lang="en-US" sz="2000" dirty="0"/>
              <a:t>Novice, Intermediate, Advanced</a:t>
            </a:r>
          </a:p>
        </p:txBody>
      </p:sp>
      <p:pic>
        <p:nvPicPr>
          <p:cNvPr id="4098" name="Picture 2" descr="http://somi.org/images/Photo%20Galleries/2010%20Winter%20Games/Size%20C%20-%20675x366/WinterGames2010_10_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0380" y="2006756"/>
            <a:ext cx="3910865" cy="2120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5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noAutofit/>
          </a:bodyPr>
          <a:lstStyle/>
          <a:p>
            <a:pPr marL="285750" indent="-285750">
              <a:buFont typeface="Arial" pitchFamily="34" charset="0"/>
              <a:buChar char="•"/>
            </a:pPr>
            <a:r>
              <a:rPr lang="en-US" sz="2400" b="1" dirty="0">
                <a:solidFill>
                  <a:schemeClr val="tx2"/>
                </a:solidFill>
              </a:rPr>
              <a:t>Backside - </a:t>
            </a:r>
            <a:r>
              <a:rPr lang="en-US" sz="2400" dirty="0">
                <a:solidFill>
                  <a:schemeClr val="tx2"/>
                </a:solidFill>
              </a:rPr>
              <a:t>Refers to the side of the board where the riders  heels are, also known as the Heel Side.</a:t>
            </a:r>
          </a:p>
          <a:p>
            <a:pPr marL="285750" indent="-285750">
              <a:buFont typeface="Arial" pitchFamily="34" charset="0"/>
              <a:buChar char="•"/>
            </a:pPr>
            <a:r>
              <a:rPr lang="en-US" sz="2400" b="1" dirty="0">
                <a:solidFill>
                  <a:schemeClr val="tx2"/>
                </a:solidFill>
              </a:rPr>
              <a:t>Base - </a:t>
            </a:r>
            <a:r>
              <a:rPr lang="en-US" sz="2400" dirty="0">
                <a:solidFill>
                  <a:schemeClr val="tx2"/>
                </a:solidFill>
              </a:rPr>
              <a:t>The bottom of a snowboard</a:t>
            </a:r>
          </a:p>
          <a:p>
            <a:pPr marL="285750" indent="-285750">
              <a:buFont typeface="Arial" pitchFamily="34" charset="0"/>
              <a:buChar char="•"/>
            </a:pPr>
            <a:r>
              <a:rPr lang="en-US" sz="2400" b="1" dirty="0">
                <a:solidFill>
                  <a:schemeClr val="tx2"/>
                </a:solidFill>
              </a:rPr>
              <a:t>Frontside - </a:t>
            </a:r>
            <a:r>
              <a:rPr lang="en-US" sz="2400" dirty="0">
                <a:solidFill>
                  <a:schemeClr val="tx2"/>
                </a:solidFill>
              </a:rPr>
              <a:t>Refers to the side of the board where the rider’s toes are </a:t>
            </a:r>
          </a:p>
          <a:p>
            <a:pPr marL="285750" indent="-285750">
              <a:buFont typeface="Arial" pitchFamily="34" charset="0"/>
              <a:buChar char="•"/>
            </a:pPr>
            <a:r>
              <a:rPr lang="en-US" sz="2400" b="1" dirty="0">
                <a:solidFill>
                  <a:schemeClr val="tx2"/>
                </a:solidFill>
              </a:rPr>
              <a:t>Gate - </a:t>
            </a:r>
            <a:r>
              <a:rPr lang="en-US" sz="2400" dirty="0">
                <a:solidFill>
                  <a:schemeClr val="tx2"/>
                </a:solidFill>
              </a:rPr>
              <a:t>A marker on the course, in the shape of a triangle, that the rider must pass at the smaller side; exits as both blue and red </a:t>
            </a:r>
          </a:p>
          <a:p>
            <a:pPr marL="285750" indent="-285750">
              <a:buFont typeface="Arial" pitchFamily="34" charset="0"/>
              <a:buChar char="•"/>
            </a:pPr>
            <a:r>
              <a:rPr lang="en-US" sz="2400" b="1" dirty="0">
                <a:solidFill>
                  <a:schemeClr val="tx2"/>
                </a:solidFill>
              </a:rPr>
              <a:t>Carve - </a:t>
            </a:r>
            <a:r>
              <a:rPr lang="en-US" sz="2400" dirty="0">
                <a:solidFill>
                  <a:schemeClr val="tx2"/>
                </a:solidFill>
              </a:rPr>
              <a:t>A turn made with a minimum of skidding, in which the entire length of the snowboard's edge passes through the same point in the snow</a:t>
            </a:r>
          </a:p>
          <a:p>
            <a:pPr marL="285750" indent="-285750">
              <a:buFont typeface="Arial" pitchFamily="34" charset="0"/>
              <a:buChar char="•"/>
            </a:pPr>
            <a:endParaRPr lang="en-US" sz="1400" dirty="0">
              <a:solidFill>
                <a:schemeClr val="tx2"/>
              </a:solidFill>
            </a:endParaRPr>
          </a:p>
        </p:txBody>
      </p:sp>
    </p:spTree>
    <p:extLst>
      <p:ext uri="{BB962C8B-B14F-4D97-AF65-F5344CB8AC3E}">
        <p14:creationId xmlns:p14="http://schemas.microsoft.com/office/powerpoint/2010/main" val="352231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noAutofit/>
          </a:bodyPr>
          <a:lstStyle/>
          <a:p>
            <a:pPr marL="285750" indent="-285750">
              <a:buFont typeface="Arial" pitchFamily="34" charset="0"/>
              <a:buChar char="•"/>
            </a:pPr>
            <a:r>
              <a:rPr lang="en-US" sz="2400" b="1" dirty="0">
                <a:solidFill>
                  <a:schemeClr val="tx2"/>
                </a:solidFill>
              </a:rPr>
              <a:t> Grab - </a:t>
            </a:r>
            <a:r>
              <a:rPr lang="en-US" sz="2400" dirty="0">
                <a:solidFill>
                  <a:schemeClr val="tx2"/>
                </a:solidFill>
              </a:rPr>
              <a:t>To touch and/or hold part of the snowboard    while airborne</a:t>
            </a:r>
          </a:p>
          <a:p>
            <a:pPr marL="285750" indent="-285750">
              <a:buFont typeface="Arial" pitchFamily="34" charset="0"/>
              <a:buChar char="•"/>
            </a:pPr>
            <a:r>
              <a:rPr lang="en-US" sz="2400" b="1" dirty="0">
                <a:solidFill>
                  <a:schemeClr val="tx2"/>
                </a:solidFill>
              </a:rPr>
              <a:t> Grind - </a:t>
            </a:r>
            <a:r>
              <a:rPr lang="en-US" sz="2400" dirty="0">
                <a:solidFill>
                  <a:schemeClr val="tx2"/>
                </a:solidFill>
              </a:rPr>
              <a:t>To slide or ride across an object such as a rail</a:t>
            </a:r>
          </a:p>
          <a:p>
            <a:pPr marL="285750" indent="-285750">
              <a:buFont typeface="Arial" pitchFamily="34" charset="0"/>
              <a:buChar char="•"/>
            </a:pPr>
            <a:r>
              <a:rPr lang="en-US" sz="2400" b="1" dirty="0">
                <a:solidFill>
                  <a:schemeClr val="tx2"/>
                </a:solidFill>
              </a:rPr>
              <a:t> Groomed - </a:t>
            </a:r>
            <a:r>
              <a:rPr lang="en-US" sz="2400" dirty="0">
                <a:solidFill>
                  <a:schemeClr val="tx2"/>
                </a:solidFill>
              </a:rPr>
              <a:t>Snow that has been mechanically prepared</a:t>
            </a:r>
          </a:p>
          <a:p>
            <a:pPr marL="342900" indent="-342900">
              <a:buFont typeface="Arial" pitchFamily="34" charset="0"/>
              <a:buChar char="•"/>
            </a:pPr>
            <a:r>
              <a:rPr lang="en-US" sz="2400" b="1" dirty="0" err="1">
                <a:solidFill>
                  <a:schemeClr val="tx2"/>
                </a:solidFill>
              </a:rPr>
              <a:t>Heelside</a:t>
            </a:r>
            <a:r>
              <a:rPr lang="en-US" sz="2400" b="1" dirty="0">
                <a:solidFill>
                  <a:schemeClr val="tx2"/>
                </a:solidFill>
              </a:rPr>
              <a:t> - </a:t>
            </a:r>
            <a:r>
              <a:rPr lang="en-US" sz="2400" dirty="0">
                <a:solidFill>
                  <a:schemeClr val="tx2"/>
                </a:solidFill>
              </a:rPr>
              <a:t>The edge of snowboard nearest the rider’s heels</a:t>
            </a:r>
          </a:p>
          <a:p>
            <a:pPr marL="342900" indent="-342900">
              <a:buFont typeface="Arial" pitchFamily="34" charset="0"/>
              <a:buChar char="•"/>
            </a:pPr>
            <a:r>
              <a:rPr lang="en-US" sz="2400" b="1" dirty="0">
                <a:solidFill>
                  <a:schemeClr val="tx2"/>
                </a:solidFill>
              </a:rPr>
              <a:t>Leash - </a:t>
            </a:r>
            <a:r>
              <a:rPr lang="en-US" sz="2400" dirty="0">
                <a:solidFill>
                  <a:schemeClr val="tx2"/>
                </a:solidFill>
              </a:rPr>
              <a:t>A required device used to keep the snowboard attached to the rider to prevent a runaway snowboard </a:t>
            </a:r>
          </a:p>
          <a:p>
            <a:pPr marL="342900" indent="-342900">
              <a:buFont typeface="Arial" pitchFamily="34" charset="0"/>
              <a:buChar char="•"/>
            </a:pPr>
            <a:r>
              <a:rPr lang="en-US" sz="2400" b="1" dirty="0">
                <a:solidFill>
                  <a:schemeClr val="tx2"/>
                </a:solidFill>
              </a:rPr>
              <a:t>Nose - </a:t>
            </a:r>
            <a:r>
              <a:rPr lang="en-US" sz="2400" dirty="0">
                <a:solidFill>
                  <a:schemeClr val="tx2"/>
                </a:solidFill>
              </a:rPr>
              <a:t>The front end, or tip, of the snowboard</a:t>
            </a:r>
          </a:p>
          <a:p>
            <a:pPr marL="285750" indent="-285750">
              <a:buFont typeface="Arial" pitchFamily="34" charset="0"/>
              <a:buChar char="•"/>
            </a:pPr>
            <a:endParaRPr lang="en-US" sz="2400" dirty="0">
              <a:solidFill>
                <a:schemeClr val="tx2"/>
              </a:solidFill>
            </a:endParaRPr>
          </a:p>
          <a:p>
            <a:pPr marL="285750" indent="-285750">
              <a:buFont typeface="Arial" pitchFamily="34" charset="0"/>
              <a:buChar char="•"/>
            </a:pPr>
            <a:endParaRPr lang="en-US" sz="1400" dirty="0">
              <a:solidFill>
                <a:schemeClr val="tx2"/>
              </a:solidFill>
            </a:endParaRPr>
          </a:p>
        </p:txBody>
      </p:sp>
    </p:spTree>
    <p:extLst>
      <p:ext uri="{BB962C8B-B14F-4D97-AF65-F5344CB8AC3E}">
        <p14:creationId xmlns:p14="http://schemas.microsoft.com/office/powerpoint/2010/main" val="12033873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Terms</a:t>
            </a:r>
          </a:p>
        </p:txBody>
      </p:sp>
      <p:sp>
        <p:nvSpPr>
          <p:cNvPr id="3" name="Content Placeholder 2"/>
          <p:cNvSpPr>
            <a:spLocks noGrp="1"/>
          </p:cNvSpPr>
          <p:nvPr>
            <p:ph idx="1"/>
          </p:nvPr>
        </p:nvSpPr>
        <p:spPr/>
        <p:txBody>
          <a:bodyPr/>
          <a:lstStyle/>
          <a:p>
            <a:pPr marL="342900" indent="-342900">
              <a:buFont typeface="Arial" pitchFamily="34" charset="0"/>
              <a:buChar char="•"/>
            </a:pPr>
            <a:r>
              <a:rPr lang="en-US" sz="2400" b="1" dirty="0">
                <a:solidFill>
                  <a:schemeClr val="tx2"/>
                </a:solidFill>
              </a:rPr>
              <a:t>Tail - </a:t>
            </a:r>
            <a:r>
              <a:rPr lang="en-US" sz="2400" dirty="0">
                <a:solidFill>
                  <a:schemeClr val="tx2"/>
                </a:solidFill>
              </a:rPr>
              <a:t>The back end of  a snowboard </a:t>
            </a:r>
          </a:p>
          <a:p>
            <a:pPr marL="342900" indent="-342900">
              <a:buFont typeface="Arial" pitchFamily="34" charset="0"/>
              <a:buChar char="•"/>
            </a:pPr>
            <a:r>
              <a:rPr lang="en-US" sz="2400" b="1" dirty="0">
                <a:solidFill>
                  <a:schemeClr val="tx2"/>
                </a:solidFill>
              </a:rPr>
              <a:t>Traverse - </a:t>
            </a:r>
            <a:r>
              <a:rPr lang="en-US" sz="2400" dirty="0">
                <a:solidFill>
                  <a:schemeClr val="tx2"/>
                </a:solidFill>
              </a:rPr>
              <a:t>Snowboarding across the hill from one side to another </a:t>
            </a:r>
          </a:p>
        </p:txBody>
      </p:sp>
    </p:spTree>
    <p:extLst>
      <p:ext uri="{BB962C8B-B14F-4D97-AF65-F5344CB8AC3E}">
        <p14:creationId xmlns:p14="http://schemas.microsoft.com/office/powerpoint/2010/main" val="73869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a:xfrm>
            <a:off x="544513" y="1741487"/>
            <a:ext cx="7912100" cy="4749799"/>
          </a:xfrm>
        </p:spPr>
        <p:txBody>
          <a:bodyPr>
            <a:normAutofit fontScale="92500" lnSpcReduction="20000"/>
          </a:bodyPr>
          <a:lstStyle/>
          <a:p>
            <a:pPr marL="342900" indent="-342900">
              <a:buFont typeface="Arial" pitchFamily="34" charset="0"/>
              <a:buChar char="•"/>
            </a:pPr>
            <a:r>
              <a:rPr lang="en-US" sz="2600" dirty="0">
                <a:solidFill>
                  <a:schemeClr val="tx2"/>
                </a:solidFill>
              </a:rPr>
              <a:t>Snowboarders should wear appropriate winter sports attire. Warm ski gloves or mittens, a hat, headband or ski mask, and sunglasses or goggles are recommended. Optional items include wrist guards and kneepads. All clothing should be conducive to freedom of movement. </a:t>
            </a:r>
          </a:p>
          <a:p>
            <a:pPr marL="342900" indent="-342900">
              <a:buFont typeface="Arial" pitchFamily="34" charset="0"/>
              <a:buChar char="•"/>
            </a:pPr>
            <a:r>
              <a:rPr lang="en-US" sz="2600" dirty="0">
                <a:solidFill>
                  <a:schemeClr val="tx2"/>
                </a:solidFill>
              </a:rPr>
              <a:t>Bibs: All competitors must wear competition bibs with numbers for both time trial and finals races. </a:t>
            </a:r>
          </a:p>
          <a:p>
            <a:pPr marL="342900" indent="-342900">
              <a:buFont typeface="Arial" pitchFamily="34" charset="0"/>
              <a:buChar char="•"/>
            </a:pPr>
            <a:r>
              <a:rPr lang="en-US" sz="2600" dirty="0">
                <a:solidFill>
                  <a:schemeClr val="tx2"/>
                </a:solidFill>
              </a:rPr>
              <a:t>Helmets: Ski racing helmets are required.</a:t>
            </a:r>
          </a:p>
          <a:p>
            <a:pPr marL="342900" indent="-342900">
              <a:buFont typeface="Arial" pitchFamily="34" charset="0"/>
              <a:buChar char="•"/>
            </a:pPr>
            <a:r>
              <a:rPr lang="en-US" sz="2600" dirty="0">
                <a:solidFill>
                  <a:schemeClr val="tx2"/>
                </a:solidFill>
              </a:rPr>
              <a:t>Snowboards must be equipped with a board leash. Competition equipment such as boards, bindings, and poles must pass all appropriate safety guidelines. </a:t>
            </a:r>
          </a:p>
          <a:p>
            <a:pPr marL="342900" indent="-342900">
              <a:buFont typeface="Arial" pitchFamily="34" charset="0"/>
              <a:buChar char="•"/>
            </a:pPr>
            <a:endParaRPr lang="en-US" dirty="0">
              <a:solidFill>
                <a:schemeClr val="tx2"/>
              </a:solidFill>
            </a:endParaRPr>
          </a:p>
          <a:p>
            <a:endParaRPr lang="en-US" dirty="0">
              <a:solidFill>
                <a:schemeClr val="tx2"/>
              </a:solidFill>
            </a:endParaRPr>
          </a:p>
        </p:txBody>
      </p:sp>
      <p:sp>
        <p:nvSpPr>
          <p:cNvPr id="4" name="AutoShape 6" descr="data:image/jpeg;base64,/9j/4AAQSkZJRgABAQAAAQABAAD/2wCEAAkGBhAQDxQUExQQEBIVEBQQFBAWDxAVExQRFBAVFRcQFRQXGyceFxkjHhQSHy8gIycpLCwsFR8xNTAqNSYrLCkBCQoKDgwMFA8NFCkYFBgpKSkpKSkpKSkpKSkpKTEpKSkpKSkpKSkpKSkpKSkpKSkpKSkpKSksKSkpKSkpMCkpKf/AABEIAOEA4QMBIgACEQEDEQH/xAAcAAEAAQUBAQAAAAAAAAAAAAAACAECAwYHBQT/xABHEAACAgEBBAYFCAUJCQAAAAAAAQIDEQQFEiExBgcTQVFhInGBkaEIFDJCcoKxwVKSoqPRIzNDYnSy4fDxFSQ0NXODk7PC/8QAFQEBAQAAAAAAAAAAAAAAAAAAAAH/xAAVEQEBAAAAAAAAAAAAAAAAAAAAEf/aAAwDAQACEQMRAD8A7iAAAAAAAAAAAAYGLUaqFcXKcowiuc5SUYr1t8EYtnbVo1MN+i2q+GXHfrshOO8uazFviRt619dqbdq6mu2yc667cV1OUnXCDhFx3YZwnhpt+J7fUTteVG0ZUN4r1FTwu7tqvSi/bHtF7gJAgAAaD0x62atnat6d0WXNVwnKasjBJzy1FJp54LOTfiOvXA87Zu8oUr9wn+YHSNldduz7rIQlG+hze65zjB1xb5b0oybw+Wces6ERa6JbK+da/T09074b32I+nN/qxkSlQAAAAAAAAAAAAAAAAAAAAAAAAAAAAwAIu9PNVbbtLUWTrdbnZlQbaajDEFnMVxxBcuHmz4Ng7Snp9VVdDGa7I2Y5t7ssteWVle02frj2irtr2JYapqro9qTsfxsa9hqWhj6TXl+aKJYaLWQuqhZB70JwjOL8YyWU/iZzgnRnrL1egpVO7VdVHLip70ZRTbbipLuy3zTKajrm2pKeYrTxjl+gksY9ck34cciDvhGbrFq3Np6hdpKx9pJynvOeZNt49JejupxjhNpbptGo65NoWVuMVp6244c4xlKaz9ZNy3U/Yc911uZ5by+bbeW2222348QNh6roTltWhQb3stqWXDdjFb03w+lmMZx3Xwe8SSRHbqjuitsUZ742wX2nTJr8H7yRJAAAAAAAAAAAAAAAAAAAAAAAAAAAAMACMnWhp+z2zq142xn+vTCWPia5XY1xTx5mydbWrdm2tV4Rdda+7TD82zU4tlH2LaE84k15PC4j55Zvvj3J8+9t5/AwcGuP+jKQ+k8/opfF8QPpetm+98Fjn8DDPPMrw7ioH39FtrLTa/S3PKjXqK3N+EHLdln7rkSti8kQez45XDx8ztvUZ0ivvquotnKcaFU6s4zGE+0Thvc2lurGeXIDqQAIAAAAAAAAAAAAAAAAAAAAAAAAAYPn2he66bJri41zml3ZjFtfgBFnpvq1ZtTWSXFPV3JPyjNw/wDk8aMyt10rJSnLDlOTsl9qbcn8WyxFH0JFIr0/ur8RBlE/T8fR/MDKMlN72FGwLt46V1Da7d199T/pNMpL112L8rH7jmaNp6p9d2W2dM+6cp0v/uVSS+KiBJcAEAAAAAAAAAAAAAAAAAAAAAAAAA8npZZu7P1b8NJe/wBzI9Y1jrMtUdj6xvhmhw9s2opfECLkSuSyUxko+iEiq+l91/ijFWzJn0l6n+QGRlMlBlAJHp9Fb+y1+ln+jqqH++ijyN/LPS6PrOr0/wDaaF++gBLQAEAAAAAAAAAAAAAAAAAAAAAAAAA571567s9kOOcdrqKq/Wk3Y/7h0I4/8obXrstJRzk7LL35RhBQXvdj9wGtdE6tO9HTJU0ub34WTdELJualJb29JNpPEfJGibXritRbuJKHaSxFLCXHkl3LOeB92wektmli4bqnW3KWMYmptLDU/DMVld+X5Y8ntHvNvi2236285Ki2KaM2eMfb+BSVhZKXLHHGfwCszZZKvJRZ7y7OPFsA1w4lab5QkpR4Si1NPwlF5T96Rj4viXwgwJc7J18dRp6ro/RtqhavVOKl+Z9ZonUvtJ3bJhF86bbKPupqcV7ppew3sgAAAAAAAAAAAAAAAAAAAAAAAAEd+vPXOe193PCrTVQS8HJym/7yJEEUOn20HdtXWTec/OrIeqNcuzivdBAeK9QWu1vwGMmPkUXqUi7L4c0IWZFgGTtG/X6yyUZotyZI3+IFqtl6vYZO1x35L1ZFlFXHy94HW/k/bXgparTuXGe5qIRb57qcLMeP9GdoI0dV0cbZ0m60m7JJ8ecexnle4kuQAAAAAAAAAAAAAAAAAAAAAAAACL/WXsrsNrauOMKVzuX2bYqzK9spL2EoCKnTTpA9XtDUXSfB3ShBeFVb3IL3Rz62wPA7NrzLpVZKT1UUWfPl4FB1uLDeS2WtT5mNz8AMyL0YYyLlIC4ZKNmWqp82B9WxdROnUU2xe7Ku6uyL78xmn/gS9REjZGl7TU0w756iqKXrsivzJbogAAAAAAAAAAAAAAAAAAAAAAAA+PbOqdWmusXOFFlntjXKX5EQox3lx588ktOlf/L9X/Y7/wD0yIlVvgBb80QekRl7QpK0owvSJc2br1Z9VM9rJ3ztVOlhb2b3Vm2xpJyjHPCKxJek88XyeDSZTySQ6jdMobEpa+vbfN/+aUfwggI/dJ9jy0Wu1GneV2V0oxzxbrzvVyz35i4v2nnxsxz4HS/lAbN7PadVqXC7SpZ/r1TlF/CVZzTAH007vimzK7l4nn7pfCEn/ED0dl7RlRq6NRGKs7G6FvZuW6pbklLDfdyJYbE2tDV6aq+Gdy2uNiT5rK4xfmnlewiElgkV1H7RduyVBtN032V4zxUW+0jn9d+4DoIAIAAAAAAAAAAAAAAAAAAAAADVes3pJHQ7Mum0pysXzeuD5OdsWsvyUd6T+yRf4Lkdk+UXqmlooZws32NeaVcU8fel7ziTvKM7ZY2Yu3Lo2pgXt/xJXdX2zPm2ytJU+DWmhKS/r2LtJfGTI49A+jf+0No0UYzBy7S3yph6U/fwj94lckQcj+UTs9y0ulux/N3zqb8FbXlfGtHDCWnTfYcdbs7UUtZcqZSh5WwW9CS+8kRKT4AZIzKyvb4IsSLlwKFcufr/ACO5/J7hP5tq28bjvgovKzvqr0lju4OHvOFRg8vwyd7+T7XjQ6h9z1WPdTD+IHVAAQAAAAAAAAAAAAAAAAAAAAAEfPlAa5T2lVXxxVpYv71tkm8eyMTmsa34JnROvnVQlteMUknDSVRnJc3Jzsks+pOPvNBjLgUWfN4vuwYraIL/AFMkpmKSTA7R8nro7JK/WSxutfNqvF4kp2S8lncXsZ2g591GURjsaG68uV98pLwl2m7j3Ri/adBIKMiT002StJtHVUL6ML57vf6EvTgvZGUV7CV20dS6qbJpbzhVOaXi4xbx8CH1+tnfZK21uc7Juycnzc5vLfxAwqz/ADgvgky90IsdL7uJR7vRPS1TnZvwjNxgpRUllL0sPhyfOJ2/qdjWtNeq1FL5zlqOXFSdccpPl7Fy4cER3p1M4N7rcW04vdljg8ZTa7uCO5fJ+2rKel1FDxiq6NkfHFqefZmD94HVwAQAAAAAAAAAAAAAAAAAAADAYEVOszWu3bGslLu1Eq19mqKrX934mtRnhc/ibP1mS3ts63hu/wC8NY9UIre9uM+01j5umBcsMq4r1lr0sfMt3JJ8HleZRJXqT0m5sap5b7S26zHh/KuGP2M+03w0rqd1VlmxdPvxUN3frhj61cLJJT9b4+vGe83UgtsgmmnxTTT9TIi9Jujt2z9VOi6LjKL9GST3Z159GyD7017nlPiiXhxf5RGz/wDg7v8Aq0vw47k4/hMDi8dQ+5N+syRb71w+1+SKZSLW97nj1Zz8EUXO+P8Agl/A6L1G7TlXtZV/Vvosra/rQXaxf7M19456pJc8JeG7j8TeupWKs2zU1x7Oq6x47v5PcWf1/iBJAAEAAAAAAAAAAAAAAAAAAACjKls4Jpp8U1h+pgRR6wdYrdq6ualXanqHiyt5g4qKisPvaSSfmmeCrsdz9xs/WL0R/wBl66VKzOqUVbS3jPZNtbkvFxacfPCfeawrX3Qf+fYBcrk+5rz3WUzl8E35KL9w7Txi0dA6oOiFmp2lG2W9XXpZxuk3B+lYm1GpeDzlvyj5lHcehOyJaTZumpljehRFSxnG+/SljPHnJnuAEA57156JWbHlLDzVfTYmscMz7Nt+WLH8DoR8+v0Nd9U6rYqddkHCcHycZLDQEOIVJc8v18TLu+Lwv0Vw9+OLNm6wOg9my9W6/TnRPMtPY91ynFKO9F4f0ouST5Z4PvNd19EqLZVtQlu49KL3oyUoqUZJ+akmUYpbi7v2M/ij7tj7ct0lsbdO51WR5TWI5Wc7kl9aLxxT4M+OE5/oP4o9jonsr57r9Pp8NKd0VJZX82nvT/ZUgJS7H1rv09NrjuOymu1w/Rc4KW77Mn2FIxSWFwS4JeC8CpAAAAAAAAAAAAAAAAAAAAAAcW6edBdTtHbcpPMdMq64drmMsKME3CEc53t5y8uOTBsjql0+oqVkZ6nT+lKPZ2UVufoyxnhjg/4mzdLeqjUaq2yyrXWrfnvqi3tHXDebclFwkuGcYTj5ZNfXUltJLEdbSu/e/l859XcvIDWOlvVnqdPqIqtSvqksqyNTW61zVkVlR8c8mvadn6tNNTDZtfYqSrk5TUpRlFzfCLsw+OHu8PLBrmwer3a9FkVZrqp6fK7Stq23ej9aEY2p7uVlZ3uGeTOlwgopJJJJYSSwklySXgBcAAAAA0PrUlpIQ01uqjJxhbLcsjCbddmFJPMeX0e/g8HHtd0C1Fup3tNVK2m2Xa1WJYr7Kx70ct/Qwnhp8sEmNTpYWwlCyMbISW7KEoqUZRfNNPg0aNtjq31LzHRa6Wj0/wBXTKlNQb5xhZGSkoc3u92eHDgg1vT9TlUYx3tTapYW9u0wUc447u9xx6zy9mdXslqab9PK+Lp18Y2QuVcZuuuyLd9billc1h8+5s9KHUXqnY5T10ZJp8VVZnL73vTeff7j0NkdRcK5Zu1dlvHP8nUqpY/R7Ryk8fEo6oC2EcJJckse4uIAAAAAAAAAAAAAAAAAAAAAAAAAAAAAAAABRlQAAAAAAAAAAAAAAAAB/9k="/>
          <p:cNvSpPr>
            <a:spLocks noChangeAspect="1" noChangeArrowheads="1"/>
          </p:cNvSpPr>
          <p:nvPr/>
        </p:nvSpPr>
        <p:spPr bwMode="auto">
          <a:xfrm>
            <a:off x="63500" y="-10414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data:image/jpeg;base64,/9j/4AAQSkZJRgABAQAAAQABAAD/2wCEAAkGBhESEBQTExEUFRUSEBASEBMUFQ8UExgXFxIWFxMWFBQXHCYeGBkjGhYVHy8gJScpLCwsFR4xNTAqNSYrLCkBCQoKDgwOFw8PFCwYFBwpKSkpKSkpKSkpKSkpKSkpKSkpKSkpKSkpKSkpKSksKSkpLCwpKSkpKSkpKSkpKSkpKf/AABEIAOEA4QMBIgACEQEDEQH/xAAcAAEAAgIDAQAAAAAAAAAAAAAAAQcDBgIEBQj/xABGEAACAQICBQkEBwUFCQAAAAAAAQIDEQQhBQcSMVEGEyJBYXGBkaFCgpKxIzJScqKywRRic9HwJTM1Y8IVNENTZISjs9L/xAAYAQEBAQEBAAAAAAAAAAAAAAAAAQIDBP/EAB0RAQEBAQEAAwEBAAAAAAAAAAABAjEREiFRQTL/2gAMAwEAAhEDEQA/ALxAAAAAAAAIZJDAAAAypuXHK/HUtISpQrbNKnOjLZgopyWzCbUpWu07tPdvLYZSfLyalpGv2ShH4aUI/oY1fFi7IzTV117iTy+TOM53B0J770ad+9R2X6pnqGkeFy4/w/EO9rU7pq6s01azWaNb1X6brVZVqVWpKahGEqe27tZuMkm82t29mx8un/Z2I/h285Ir/Vvjebxyi91WE6fiulH5epjX+mpxbwITJOjIAAJAAAAAAAAAAAAAAAAAAAAACGSQwAAAiRQOlsXzterV+3VqS8HJ29LF2cpdI8xhK1W+cactn7zWzD8TRRFPgc9tRZmq/TkXTeGk+lBynT7Yuzkkuxv8RvxQGDxk6U4VIO0oSUk+759xaVLWFhnhudb+kVouj7W3a+X7vaM6nhY6Os/TCVOOGi85tTqdkU7xXi1+E0bQWLVLE0aj3Qqwb7r5mPSOkJV6sqs30py2nwXBLsSsvA6z6+7P9TGte31V/wANxyPH5I6T5/B0anXsKE/vQ6MvlfxPYO8YAABIAAAAAAAAAAAAAAAAAAAAAQySGAAAGk62MQ44SnFbp4iKl4QlJeqRU0WW/rToKWA2sr061OS7b3i0vBlQU2ctdbjsXyfcKFRuKybuotPq3Z3OE2csF/dx+6jFissd3mKk7JtEnCru7k2SCzdU9W+FrL7OIdvepwfzubwaLql/3at/Ht/44m9HozxigAKiQAAAAAAAAAAAAAAAAAAAAAhkkMARIkhgVlrf0u70MNHqbrTt4xpr83mivf6RsGsHGKrpGq1ug40r9sFaX4rrwPASvuOOutxmi9pWOOEk3COV7xefiyKeTz7Dlo/+7jnx/MzNV2Iox13v7DIjFiHlYyLL1TV48xXjfPnlLZ67OCSfmmb4VLqzqOONSvZTo1E1xtsteVvmW0d8cYoADaJAAAAAAAAAAAAAAAAAAAAACGSQwBwr1NmMpfZi5eSuczraSlajUfClUf4WB89VaznKUm85SlJ97d363IgcY338TJTTODohX38NxOFvsxSTeT69zuzi8RFycVujk3xfBdiOWBT5uPir+JKM0JtE7N33GOrJqLtvS6PC/UcsPiVOCmlbatdPiQe7yTxmxj8O+NVQfvpx+bRdZ89OTjKM43TjKMovqundfI+gMJXU6cJrdOEZLxSZ1x+M6jKADoykAAAAAAAAAAAAAAAAAAAAAIZJDAHjcsMbzWAxE/8AJlFd8uivVnsmg616uI5mEIUm6O0p1qqe5xdoxlHg27342JeCrqcTnKlJ3tllv4Cic6lezUV9Z+i4y7Di6OFHDqEdlZ5ZmPBSkoLLK8r+djsWfGy4mDCS2VluU5fmYGSM7PO9jhSwLjK8JLYlm0+p9hmU8+8nndjpb4+0utL7S/rcTgyzpvhfiXFyH0jzuBpfapx5qffDJeasyoa1ZWWeTs8t3ZmblqnqVXKslH6F2vK6TVRbrLti/Q1i/aXizAAdmEgAAAAAAAAAAAAAAAAAAAABDJIYA0jWvj4wwUae1aVWtGy4qF5S9bG7lR63MVt4yjSy+iw8py76k7W+GHqS8WNOVJb2/IiE0t0dm/tNPM44aor7L3rd3dR2ZJ9/ccG2OVGo/aTOjXjszsntXdnddfA9Dn2ka9jKFZqVVLoUpUYz35Sq7ew33uFr8WuJZ9o9dyqcDLSnNezfijDgcbJxWfUdt1Ha7BHKjRpx+rFJ9qz8zc9WGltjFToPdWhtR3/Wp5/lv5Glwa/mc9C6V5rGUKydlCvTTdnbZc1Gf4XLzE6t4+hQAd3NIAAAAAAAAAAAAAAAAAAAAAQySGAKK5cVpS0niXL2ZwjH7sacLel34l6lDctq6/2hipPqqtfDCK/Qzrix4+Ep2lOXbsrw3+rOwpsw4VfRxvvau+9u7+ZybscfGnGrB720+JuGrPk3HF4TSKqLoYh0qEX1p04OW0u1SnH4TSKtWWae55WL25B6H/ZsBRptWlKLq1PvVHtteCaj4G8RlRM8BOk3TnlOnJwmu2Ls7dlzPS+RumtfQ3N4mFeKyrwcZffgkr+MWvhNJU3uJWo7dlbPrOlo2rzNS986OIU0s80pKcf5GdLqMGLp2alxWxL1cX4Wl8RFfSMZXz47jkdXRcr0KT40qb/AjtHdzSAAAAAAAAAAAAAAAAAAAAAEMkhgCguW7tpHE9td/JP5Iv0pLWbCC0jUta7hTcvvOnZvvtbzM6WNffC+8xNtOz8zInkTJJqxyac9G4PnsRSpZ/SVacPOST9D6IgrIpXVvgtvSVJtXVOFWp5Q2V6zRdh0xxmtA1w4ZvDUZp/Ur7L96D/+fUq+nXyz3l06w9Fyr4CrGKvKGzVilvexm0u3Z2ij4mdLHauYNIf3Un9np/DZv0MkWcpPIy0vbkjiucwGGn9rD0uu+6CX6Hrmu6v8TGejsPspLYhzTSsknBtNenqbEd45pAAAAAAAAAAAAAAAAAAAAACGSQwB89cq8Tt4/Ev/AKiol7stm3d0T6FPnjlLJft2Jy34is18bv6p+ZnSx1abyEp/I405ZHCcn1nJpYWpiF6uJk1moUop9jlJv1LUNG1S6LVPCSq2zr1JfBC8Y+rm/E3k7RgPm7H4d0q9Sm1bYq1IfDJpekUfSJS2tTRyp4/bSyr0o1H95Nxl8k/EmljV4Ix4isl1kSq2OEcLRm/rNt8XY5NLV1M6RU8PXp9cKyl22nBK/wCAsQqbU7QhDEVVH2qPnaa/mWydc8YvUgA0AAAAAAAAAAAAAAAAAAAEMkhgdXSWOjRpTqydo04Sm/DO3e93ifO+Jq85OU21tSlOcu+Utp27N5d2sOoo6NxF75xjHznFFFzkrXWfZbP0MaqxzWXe2Yqtd33Ix0qu1mvPMyc1fq6jKr85CwS0dhbf8iL87s948LkO/wCzsL/Aj6HunWMhVOuZfS4Z/wCXX/NAtYrXXPQXN4ads1Uqw8HFP/SZ1xYqmnR2pXl8zurC04q9s+3cY4y6jJUimulK0V1ce/sOatj1X6aUdJQg91SFWn5pSV33wt4l3o+e9E6R/Z6tKrGGcJxnGO66Tv67i/8AB11OnGa3ThGS7pRTXzNY/ErOADogAAAAAAAAAAAAAAAAAABDJIYGp6z8RKOjaij/AMSVKm+5zTfovUpJYW2byfG7b9C3tbOkIxw9KlfpVKykl+7CLu/ilFeZWUJHLXWo8yeC21ltx/e3L3kMPgqsfbVuO/0O/XvbpbjNoTCt4mgmk4yr0VKErZp1EmrdzZkXdyQw8qeBw8Jb1RhfxV18z2CIxSyW5ZJEndkND1u4e+EpS+xiFf3oSS+Rvh5vKDREcThqlGVunHot7lJZwfg0iVXztJTllTXY5v8AQy0cDsu7vOXb9VeZyruanKDWy4ScZrrUk7Nedzs068nvV1xZxVjdOMelN3by4Z8F2F/6AwkqWFo05O8oUacZPtUVcoHEQcnd2UY55l6cjNIc9gMPUe90oxffDoN+OzfxN4SvbAB0QAAAAAAAAAAAAAAAAAAAhknGQFL60tIOekHDqo06dNeMduX5l8JrVJ3RsOtjR8qWNdRyvGuozSjKEZR2YRjLbvZpdHJ7jSZ4unf6OqlZZpynfwlmjjetvX5xJ9T/AEPc5BYJYjSNJSdlRvWtxcLbK82n3I1SGMvHNwb+1vXvWy9TedUWFbxs53+ph5bt3SlFfo/ITqVcQAOzIQ0SGB85Y3DyhXqxndTVWpt8dpybfzDm+02vW9hHDGQqKKSqUY3a3uUZNNvttsmj1MbUUejnxbTlbuUU22cbFd2o+iWnqo0tGeGlQ9qjNyXbGbbuu53RSjqV28pTz63RsvDpG28hdKTwuMpTqPozfNVMmnaeSco55bWy7jPVq+EySI7iTsyAAAAAAAAAAAAAAAAAAAcZHI4yQHzVy+0lVWPr7btV5yW1tWk4q/0cYp5JbOzY1ujpusn9aGfGEf0SPd1iYbDvSGIk8WqtSdStOcYxSUGpJQpuTeeWTtutxPA0ZoaOIqc2sRTpNxbi6rey39naW5veT4r697CaQVaEotJNLpJbmnkmvEuPVJyYWFwSqSX0mItN8VD2F/q94qvQGr7GU66Sp87tJ2dNz5hpJytKs4KKk3Gy7T6JwU704PYcLwi9h2Tjl9V2yut3gTz7PWYAGkAABXWuXR21QoVLX2KkoP34pr1hb3ipsTpSNGKvm3nFdnF9h9AcuNGPEYGrTjFylaMqcVm3KMk1b1KGxerzE1Z7Uk6Eulzn7SqlKCjHKMqcnG0snuvvvmZ+PtX14y5WVE/q07d0zdtVmJpYzHxhUpxexTnV2XdxbVtlpPe02mV/pjRVDD1Objiqdey6c6bUYqV3km3d9+42nVfh6C0lh5bVaM1KOxsw26cpNSjUjJrNR2Xv43L8YevpGJJESSoAAAAAAAAAAAAAAAAAAAcZ7gANH5We173zKq07uf3iQWC09TX+FUv4mI/9pvKAM/0SACgAAIkabrT/AMP/AO6ofmAE6Nc5G71/XUWTozc/D9SQUdyJIBAAAAAAAAAAAH//2Q=="/>
          <p:cNvSpPr>
            <a:spLocks noChangeAspect="1" noChangeArrowheads="1"/>
          </p:cNvSpPr>
          <p:nvPr/>
        </p:nvSpPr>
        <p:spPr bwMode="auto">
          <a:xfrm>
            <a:off x="215900" y="-8890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466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A5F4-79D5-4E70-A727-C6A6966A650C}"/>
              </a:ext>
            </a:extLst>
          </p:cNvPr>
          <p:cNvSpPr>
            <a:spLocks noGrp="1"/>
          </p:cNvSpPr>
          <p:nvPr>
            <p:ph type="title"/>
          </p:nvPr>
        </p:nvSpPr>
        <p:spPr/>
        <p:txBody>
          <a:bodyPr/>
          <a:lstStyle/>
          <a:p>
            <a:pPr algn="ctr"/>
            <a:r>
              <a:rPr lang="en-US" dirty="0"/>
              <a:t>Course Layout</a:t>
            </a:r>
          </a:p>
        </p:txBody>
      </p:sp>
      <p:sp>
        <p:nvSpPr>
          <p:cNvPr id="3" name="Content Placeholder 2">
            <a:extLst>
              <a:ext uri="{FF2B5EF4-FFF2-40B4-BE49-F238E27FC236}">
                <a16:creationId xmlns:a16="http://schemas.microsoft.com/office/drawing/2014/main" id="{A0A29A1E-3357-4917-94D1-080C100996E2}"/>
              </a:ext>
            </a:extLst>
          </p:cNvPr>
          <p:cNvSpPr>
            <a:spLocks noGrp="1"/>
          </p:cNvSpPr>
          <p:nvPr>
            <p:ph idx="1"/>
          </p:nvPr>
        </p:nvSpPr>
        <p:spPr/>
        <p:txBody>
          <a:bodyPr/>
          <a:lstStyle/>
          <a:p>
            <a:pPr marL="342900" indent="-342900">
              <a:buFont typeface="Arial" panose="020B0604020202020204" pitchFamily="34" charset="0"/>
              <a:buChar char="•"/>
            </a:pPr>
            <a:r>
              <a:rPr lang="en-US" sz="2400" dirty="0"/>
              <a:t>Slalom:  </a:t>
            </a:r>
          </a:p>
          <a:p>
            <a:pPr marL="387350" lvl="1" indent="-342900">
              <a:buFont typeface="Arial" panose="020B0604020202020204" pitchFamily="34" charset="0"/>
              <a:buChar char="•"/>
            </a:pPr>
            <a:r>
              <a:rPr lang="en-US" sz="2000" dirty="0"/>
              <a:t>One slalom pole, and a short stubby pole, connected by a triangular banner, shall be used to establish a slalom gate.  A Single Pole Slalom has no outside pole except for the first and last gate.  The first gate should always be red.  </a:t>
            </a:r>
          </a:p>
          <a:p>
            <a:endParaRPr lang="en-US" dirty="0"/>
          </a:p>
        </p:txBody>
      </p:sp>
    </p:spTree>
    <p:extLst>
      <p:ext uri="{BB962C8B-B14F-4D97-AF65-F5344CB8AC3E}">
        <p14:creationId xmlns:p14="http://schemas.microsoft.com/office/powerpoint/2010/main" val="30790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A5F4-79D5-4E70-A727-C6A6966A650C}"/>
              </a:ext>
            </a:extLst>
          </p:cNvPr>
          <p:cNvSpPr>
            <a:spLocks noGrp="1"/>
          </p:cNvSpPr>
          <p:nvPr>
            <p:ph type="title"/>
          </p:nvPr>
        </p:nvSpPr>
        <p:spPr/>
        <p:txBody>
          <a:bodyPr/>
          <a:lstStyle/>
          <a:p>
            <a:pPr algn="ctr"/>
            <a:r>
              <a:rPr lang="en-US" dirty="0"/>
              <a:t>Course Layout</a:t>
            </a:r>
          </a:p>
        </p:txBody>
      </p:sp>
      <p:sp>
        <p:nvSpPr>
          <p:cNvPr id="3" name="Content Placeholder 2">
            <a:extLst>
              <a:ext uri="{FF2B5EF4-FFF2-40B4-BE49-F238E27FC236}">
                <a16:creationId xmlns:a16="http://schemas.microsoft.com/office/drawing/2014/main" id="{A0A29A1E-3357-4917-94D1-080C100996E2}"/>
              </a:ext>
            </a:extLst>
          </p:cNvPr>
          <p:cNvSpPr>
            <a:spLocks noGrp="1"/>
          </p:cNvSpPr>
          <p:nvPr>
            <p:ph idx="1"/>
          </p:nvPr>
        </p:nvSpPr>
        <p:spPr/>
        <p:txBody>
          <a:bodyPr/>
          <a:lstStyle/>
          <a:p>
            <a:pPr marL="342900" indent="-342900">
              <a:buFont typeface="Arial" panose="020B0604020202020204" pitchFamily="34" charset="0"/>
              <a:buChar char="•"/>
            </a:pPr>
            <a:r>
              <a:rPr lang="en-US" sz="2400" dirty="0"/>
              <a:t>Giant Slalom and Super-G: </a:t>
            </a:r>
          </a:p>
          <a:p>
            <a:pPr marL="387350" lvl="1" indent="-342900">
              <a:buFont typeface="Arial" panose="020B0604020202020204" pitchFamily="34" charset="0"/>
              <a:buChar char="•"/>
            </a:pPr>
            <a:r>
              <a:rPr lang="en-US" sz="2000" dirty="0"/>
              <a:t>In Giant Slalom and Super-G, a pole and a short stubby pole, connected by a triangular banner, constitute a gate.  </a:t>
            </a:r>
          </a:p>
          <a:p>
            <a:pPr marL="638175" lvl="2" indent="-342900">
              <a:buFont typeface="Arial" panose="020B0604020202020204" pitchFamily="34" charset="0"/>
              <a:buChar char="•"/>
            </a:pPr>
            <a:r>
              <a:rPr lang="en-US" sz="1800" dirty="0"/>
              <a:t>For Giant Slalom, the distance from the turning pole to the outside pole across the fall line is 4 to 8 meters.  </a:t>
            </a:r>
          </a:p>
          <a:p>
            <a:pPr marL="638175" lvl="2" indent="-342900">
              <a:buFont typeface="Arial" panose="020B0604020202020204" pitchFamily="34" charset="0"/>
              <a:buChar char="•"/>
            </a:pPr>
            <a:r>
              <a:rPr lang="en-US" sz="1800" dirty="0"/>
              <a:t>The Super-G distance is no less than 8 meters.  </a:t>
            </a:r>
          </a:p>
          <a:p>
            <a:pPr marL="638175" lvl="2" indent="-342900">
              <a:buFont typeface="Arial" panose="020B0604020202020204" pitchFamily="34" charset="0"/>
              <a:buChar char="•"/>
            </a:pPr>
            <a:r>
              <a:rPr lang="en-US" sz="1800" dirty="0"/>
              <a:t>The first gate, or sets of gates, after the start should always be red. </a:t>
            </a:r>
          </a:p>
          <a:p>
            <a:endParaRPr lang="en-US" dirty="0"/>
          </a:p>
        </p:txBody>
      </p:sp>
    </p:spTree>
    <p:extLst>
      <p:ext uri="{BB962C8B-B14F-4D97-AF65-F5344CB8AC3E}">
        <p14:creationId xmlns:p14="http://schemas.microsoft.com/office/powerpoint/2010/main" val="10384440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A5F4-79D5-4E70-A727-C6A6966A650C}"/>
              </a:ext>
            </a:extLst>
          </p:cNvPr>
          <p:cNvSpPr>
            <a:spLocks noGrp="1"/>
          </p:cNvSpPr>
          <p:nvPr>
            <p:ph type="title"/>
          </p:nvPr>
        </p:nvSpPr>
        <p:spPr/>
        <p:txBody>
          <a:bodyPr/>
          <a:lstStyle/>
          <a:p>
            <a:pPr algn="ctr"/>
            <a:r>
              <a:rPr lang="en-US" dirty="0"/>
              <a:t>Course Layout</a:t>
            </a:r>
          </a:p>
        </p:txBody>
      </p:sp>
      <p:pic>
        <p:nvPicPr>
          <p:cNvPr id="4" name="Picture 3">
            <a:extLst>
              <a:ext uri="{FF2B5EF4-FFF2-40B4-BE49-F238E27FC236}">
                <a16:creationId xmlns:a16="http://schemas.microsoft.com/office/drawing/2014/main" id="{0857E541-8BB3-4063-92F6-D884C5D1D4EA}"/>
              </a:ext>
            </a:extLst>
          </p:cNvPr>
          <p:cNvPicPr>
            <a:picLocks noChangeAspect="1"/>
          </p:cNvPicPr>
          <p:nvPr/>
        </p:nvPicPr>
        <p:blipFill>
          <a:blip r:embed="rId2"/>
          <a:srcRect/>
          <a:stretch/>
        </p:blipFill>
        <p:spPr>
          <a:xfrm>
            <a:off x="1406568" y="1517335"/>
            <a:ext cx="6330863" cy="5156830"/>
          </a:xfrm>
          <a:prstGeom prst="rect">
            <a:avLst/>
          </a:prstGeom>
        </p:spPr>
      </p:pic>
    </p:spTree>
    <p:extLst>
      <p:ext uri="{BB962C8B-B14F-4D97-AF65-F5344CB8AC3E}">
        <p14:creationId xmlns:p14="http://schemas.microsoft.com/office/powerpoint/2010/main" val="57629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A5F4-79D5-4E70-A727-C6A6966A650C}"/>
              </a:ext>
            </a:extLst>
          </p:cNvPr>
          <p:cNvSpPr>
            <a:spLocks noGrp="1"/>
          </p:cNvSpPr>
          <p:nvPr>
            <p:ph type="title"/>
          </p:nvPr>
        </p:nvSpPr>
        <p:spPr/>
        <p:txBody>
          <a:bodyPr/>
          <a:lstStyle/>
          <a:p>
            <a:pPr algn="ctr"/>
            <a:r>
              <a:rPr lang="en-US" dirty="0"/>
              <a:t>Course Layout</a:t>
            </a:r>
          </a:p>
        </p:txBody>
      </p:sp>
      <p:sp>
        <p:nvSpPr>
          <p:cNvPr id="3" name="Content Placeholder 2">
            <a:extLst>
              <a:ext uri="{FF2B5EF4-FFF2-40B4-BE49-F238E27FC236}">
                <a16:creationId xmlns:a16="http://schemas.microsoft.com/office/drawing/2014/main" id="{A0A29A1E-3357-4917-94D1-080C100996E2}"/>
              </a:ext>
            </a:extLst>
          </p:cNvPr>
          <p:cNvSpPr>
            <a:spLocks noGrp="1"/>
          </p:cNvSpPr>
          <p:nvPr>
            <p:ph idx="1"/>
          </p:nvPr>
        </p:nvSpPr>
        <p:spPr/>
        <p:txBody>
          <a:bodyPr/>
          <a:lstStyle/>
          <a:p>
            <a:pPr marL="342900" indent="-342900">
              <a:buFont typeface="Arial" pitchFamily="34" charset="0"/>
              <a:buChar char="•"/>
            </a:pPr>
            <a:r>
              <a:rPr lang="en-US" sz="2400" dirty="0">
                <a:solidFill>
                  <a:schemeClr val="tx2"/>
                </a:solidFill>
              </a:rPr>
              <a:t>When it is possible, electric timing equipment will be used. If not possible, hand-held timing will be utilized.</a:t>
            </a:r>
          </a:p>
          <a:p>
            <a:pPr marL="387350" lvl="1" indent="-342900">
              <a:buFont typeface="Arial" pitchFamily="34" charset="0"/>
              <a:buChar char="•"/>
            </a:pPr>
            <a:r>
              <a:rPr lang="en-US" sz="2000" dirty="0">
                <a:solidFill>
                  <a:schemeClr val="bg2">
                    <a:lumMod val="75000"/>
                  </a:schemeClr>
                </a:solidFill>
              </a:rPr>
              <a:t>Gate judges shall be responsible for timing the one-minute rule. </a:t>
            </a:r>
          </a:p>
          <a:p>
            <a:pPr marL="342900" indent="-342900">
              <a:buFont typeface="Arial" pitchFamily="34" charset="0"/>
              <a:buChar char="•"/>
            </a:pPr>
            <a:r>
              <a:rPr lang="en-US" sz="2400" dirty="0">
                <a:solidFill>
                  <a:schemeClr val="tx2"/>
                </a:solidFill>
              </a:rPr>
              <a:t>Adequate protection for the start and finish areas shall be provided. Fencing and/or pop fencing may be used. </a:t>
            </a:r>
          </a:p>
          <a:p>
            <a:pPr marL="387350" lvl="1" indent="-342900">
              <a:buFont typeface="Arial" pitchFamily="34" charset="0"/>
              <a:buChar char="•"/>
            </a:pPr>
            <a:r>
              <a:rPr lang="en-US" sz="2000" dirty="0">
                <a:solidFill>
                  <a:schemeClr val="bg2">
                    <a:lumMod val="75000"/>
                  </a:schemeClr>
                </a:solidFill>
              </a:rPr>
              <a:t>Start and finish banners shall be used. </a:t>
            </a:r>
          </a:p>
          <a:p>
            <a:r>
              <a:rPr lang="en-US" dirty="0"/>
              <a:t> </a:t>
            </a:r>
          </a:p>
          <a:p>
            <a:endParaRPr lang="en-US" dirty="0"/>
          </a:p>
        </p:txBody>
      </p:sp>
    </p:spTree>
    <p:extLst>
      <p:ext uri="{BB962C8B-B14F-4D97-AF65-F5344CB8AC3E}">
        <p14:creationId xmlns:p14="http://schemas.microsoft.com/office/powerpoint/2010/main" val="111919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Divisioning</a:t>
            </a:r>
            <a:endParaRPr lang="en-US" sz="4000" dirty="0"/>
          </a:p>
        </p:txBody>
      </p:sp>
      <p:sp>
        <p:nvSpPr>
          <p:cNvPr id="3" name="Content Placeholder 2"/>
          <p:cNvSpPr>
            <a:spLocks noGrp="1"/>
          </p:cNvSpPr>
          <p:nvPr>
            <p:ph idx="1"/>
          </p:nvPr>
        </p:nvSpPr>
        <p:spPr/>
        <p:txBody>
          <a:bodyPr>
            <a:normAutofit fontScale="92500" lnSpcReduction="10000"/>
          </a:bodyPr>
          <a:lstStyle/>
          <a:p>
            <a:pPr marL="342900" lvl="0" indent="-342900">
              <a:buFont typeface="Arial" pitchFamily="34" charset="0"/>
              <a:buChar char="•"/>
            </a:pPr>
            <a:r>
              <a:rPr lang="en-US" sz="2600" dirty="0">
                <a:solidFill>
                  <a:schemeClr val="tx2"/>
                </a:solidFill>
              </a:rPr>
              <a:t>All coaches are reminded to review the sections in the Official Special Olympics Winter Sports Rules for clarifications of </a:t>
            </a:r>
            <a:r>
              <a:rPr lang="en-US" sz="2600" dirty="0" err="1">
                <a:solidFill>
                  <a:schemeClr val="tx2"/>
                </a:solidFill>
              </a:rPr>
              <a:t>divisioning</a:t>
            </a:r>
            <a:r>
              <a:rPr lang="en-US" sz="2600" dirty="0">
                <a:solidFill>
                  <a:schemeClr val="tx2"/>
                </a:solidFill>
              </a:rPr>
              <a:t> and age groupings. </a:t>
            </a:r>
          </a:p>
          <a:p>
            <a:pPr marL="342900" lvl="0" indent="-342900">
              <a:buFont typeface="Arial" pitchFamily="34" charset="0"/>
              <a:buChar char="•"/>
            </a:pPr>
            <a:r>
              <a:rPr lang="en-US" sz="2600" dirty="0">
                <a:solidFill>
                  <a:schemeClr val="tx2"/>
                </a:solidFill>
              </a:rPr>
              <a:t>Novice, intermediate and advanced skiers shall have two Time Trial runs on a modified giant slalom course of their ability level, with the fastest time used to determine their division for competition. If there is time, </a:t>
            </a:r>
            <a:r>
              <a:rPr lang="en-US" sz="2600" dirty="0" err="1">
                <a:solidFill>
                  <a:schemeClr val="tx2"/>
                </a:solidFill>
              </a:rPr>
              <a:t>divisioning</a:t>
            </a:r>
            <a:r>
              <a:rPr lang="en-US" sz="2600" dirty="0">
                <a:solidFill>
                  <a:schemeClr val="tx2"/>
                </a:solidFill>
              </a:rPr>
              <a:t> time trials may be conducted for each event. In the first run of competition in each division, the fastest time trial starts first, the slowest last. </a:t>
            </a:r>
          </a:p>
          <a:p>
            <a:pPr marL="342900" indent="-342900">
              <a:buFont typeface="Arial" pitchFamily="34" charset="0"/>
              <a:buChar char="•"/>
            </a:pPr>
            <a:endParaRPr lang="en-US" dirty="0">
              <a:solidFill>
                <a:schemeClr val="tx2"/>
              </a:solidFill>
            </a:endParaRPr>
          </a:p>
        </p:txBody>
      </p:sp>
      <p:sp>
        <p:nvSpPr>
          <p:cNvPr id="4" name="AutoShape 2" descr="data:image/jpeg;base64,/9j/4AAQSkZJRgABAQAAAQABAAD/2wCEAAkGBhQSERQUEhQVFRUWFhYYFxgVGRUYFxYZFxYVGBoYFhgXHiYfGBojGhcYHy8gIycqLCwsFR4xNTAqNSYtLCkBCQoKDgwOGg8PGiwcHyQsKSksKSkpLCwsLCwsKSwsLCwsKSwsLCwsKSwsKSwsLCwpLCksKSwsKSwpLCwsLCwsKf/AABEIARIAuAMBIgACEQEDEQH/xAAcAAABBQEBAQAAAAAAAAAAAAAAAgMEBQYBBwj/xABMEAACAQIEAgcEBQgIBAUFAAABAhEAAwQSITEFQQYTIlFhcYEykaGxByPB0fAUM0JScoLS4RdTYpKjssLiFRZjc0Nkk6LxNERUs9P/xAAaAQADAQEBAQAAAAAAAAAAAAAAAQIDBAUG/8QAMxEAAgIBAwICCAUEAwAAAAAAAAECEQMEEiExQSJRExRSYYKhwdEyQ3GBsQWR8PFCwuH/2gAMAwEAAhEDEQA/AF/8qYFvzPEFXwvLHxlPlSLn0fXzrZv4W6P7N1gftHxp89L8Gv5vh+H/AH2U/NKB9I5X81hsJb8l1+BFYeHufTRnq1+C/i2/Qqr/AEbxlvezm/YZX/yEn4UxY4Ti3PZw14/uXfmQBVvd+k/FnZrS/s25+c1Gw30j4q2xYMGzEkg21gk7nshddN5peE6FPV1+GN/qxdjofj22sOP2mVf8z1Pt/R/j/wBLq0H9q5/CDXU+lu4Rlu4VXB3yl1+eaoz9I+G3vz2BvoTzRy3zZflVVEwlPW94Jfor+pJboWy/ncdhbf78/MrSTwHBL+c4mp/7aT8mao68K4Tc/N4i/YPdctkgeoT/AFV09AEf/wCnx+GueD9k/BifhRXuIWSX5k5R+Gvox3qOFJviMVc/ZXKPig+dc/4nwpdsPiLn7TkfK59lQsR9HHEE1VLVwd6Ov+vLVXieAY+37WGujxCFh71kUnfkdOOGHJ+a38VfxRoh0swa/m+Hp5u2b5qfnXLvT0kAJhcOgBB0VuRkeyVkeB0NY65cugwwIPcRHwNJ6y731O5m/qOF9efif3Nlb6YWSALvD7LwAJEA6Dvykz60ocU4a/tYK9b/AO3cP8a/KsQWud5FO2eH4m57CO/7Ks3+UUWxvR4o9Jbfif3NmcJwp9ruLs/tdof5WpB6NYJvzfE1HhcWPmy1QYfoPxB9rFwftQn+cirG19FONOtxrNsf23/hU/Oqr3GEvRw/Pr90/oTf+QXb8zjcLc/fIP8A7c1MX/o54guy23H9m4P9WWuD6NrKfn+IWF7wgDH4sPlUzC8H4bY/+9xbn/pZkHwX7ae1Gb1M1+Ce74GUd7ohj19qxc/dGb/ITVbieH3rft27qftW3HzFeg2+mOGs6W0xl3/u32j3NcPyqPf+kh//AA8LaXxdy5+AFKo+Y4arVN8w+n3PP7Ft3MIGbwRSx+ANW2F6JYu57OGv+bDIP/dFaHC/SNikZjksENBKgXAJAAkdvTQCrJfpPLCLmHEHfJdZf9Mj30VHzKnqNX/xgv7/AOiisfRljG1ZEQf27g/0ZqKnYjifDb5+tw2IB7xedv8ANcHyoopf4zH0+p72v0in/wBjVf0bYf8AWu/4f8FH9G+H/Xu/4f8ABWsorbavI8L1vP7TMl/RtY/Xu/4f8FH9G1j+su/4f8Fa2ijYvIPW83tMyR+jax/WXf8AD/hpP9Gln+tu+63/AA1r6KW1eQet5vaZjz9Gln+uu+5PupJ+jO1/XXP7qVsa7RtQ/XM/tGSs/R4qexiby/swvyqfY6OXk2xt8/tLbb/MDV9RTpES1GSXV3+yK9eHOdLl1bo7ntL9jAfCq/iHQ3D3GDCzZkRPZCg6g65VMyBGo56EVf0U6M98l0dFcnA7aD6lLNs9/VKfkVpi/wALxTbYsIP7NhP9TGrmiKA9JL/fP8mVv9EcQ/tcQu+i5R7lcVX3PozZvaxRb9q3Pzet1RS2o2jq8sej+S+xgx9F3/mf8P8A30f0Xn/8j/D/AN9byilsRfr2f2vkjB/0Xf8AmP8AD/31z+i8/wBeP/T/AN9b2ijYg9ez+1/Bg/6L/wDrj/0/99KH0X/9f/D/AN1bqijYg9ez+0YYfRgP6/8Awx/FRW5oo2IXr2f2goooqjkCiiigAooooAKKKKACiiigAooooAKKKKACu1yigQUUUUAFFFFABRRRQAUUUUAFFFFAwmiaKKACiiigAooooAKK51gmJE906+7eu0AFFFIvXgqszbKCx8gJPwFAC5orDYrpLijbF3Naw6P2kB6t3KnVSzXHVASDyqvtdKcbI+utt+1ZtQf3rF0/AUBz1PQcVxC3bANx1UEwCxAk+tO2b6uJUgjvFYDiPSBrlq5bxFrLcUJcXLLJcUsFLWyQDpn1G4ms90X6TtYxarMW3bKV5SdiO7WAfPwEVtIs9joqNw7iVu/bFy0wZTOo5Ebgg6gjuNSakoKKKKACiiigAooooAKKKKBhXGaK7VF0iF26gt4a51blwpYypACs3ZPeY3GsA+JABJvcZ1YWwrFfaGYSN9wJjY791NWukOsXLbL4jtD7DSOj3RwYW1kzG4xYszsACTAEfsgDSSeffU58EDyoNd0OjRLtXQwlSCDzFZ3iHSl7V+4jWT1SBmV1YS5tWjduLlIjQQNxMiraxb6qTyiT6DevMk6SX8XiroFzJh72VWkhgiHsZlB9loBGbuYyDRdGbVvgc6R3UMX8NhrIt3QjBjZtO3WOJIuEqxVgSdJHs6TNaroHicS6Hr1a2AzAI+ecoAhgLnaSSYyzl0MBeeI/KxbCqbps3bbFHEsCIJ5qfZ38Ig616X0exeGFoLZvI/VIgdgwMaHVjtqZ1rKKld2XKkkkXVV+O4zh0BW7dRZEEE8jpr76gdIOkVpbLZMRazabXELRzhQZOndXmdi6MTL3QVUK+XWC8AkRoSBppoZnyqpSaISN3cuIMOLVtbT9SuSLrKARbWEPa0JZYblGaspw/h1q4EBe7bu5puNbEW1BkghXBLW57Ow1PIMs1XDeOZWa1dndTniYhUUA6fqqOWkV3E8atWSzC5nOuUD4awIHnXNPBGcnLuzeKqHUsemPD7dtLbq5uLbRLfZfq2L3LrMSEtwAQskgjmJFJ4X0StXc11MTdRbRzMWykpBJBBKxMKDuYzCqXhPSdkOS8gZWh88DMS0aiZB0UD0q54raxqMvUOVsAK2fNID5i0FSSNJ10neTFdkZJcGGy+hoOhWPSx1pi4Rcce11drMSbhzW7bMBHLedNByGj4n0st2mdM6KyIrEPmkllLBVUakwBPdmFZvobxq415ziFUMwTM57OUdWrZV5ZZIP73hFWfTbowLqG+rxlGZxEhlA3Ecxv6Um3bdcC2rpZM6JdNExocZMlxIJWZBB0BU+fI94q+w90sDKlYMa8/EViOimBtfknWoxtBwSuQ5Wbq3YZjBzMOwSV1EbTXLXHUL5r7vIDKcjFUIDaXAysI7I5A7mN6q0JJs3tFN4dYVYJIgbkn4nU05QMKKKKACiiikBWdJMa1rDXXRlRohWb2VLEKGPgJ+VedL0wxttcPhM6vfuK79ae3CEkW9RGYQrMWMmCtbrplxK1bw1xbrEF1OQKAWLDUEA6QGCnXSvMLeIv2uIpcxadSBbsK6gaC1GUdkHfKrGNwZ05VV0uSoq2XFzEcYtZWl3nXKepcnfXIvaA0MRyp/hf0rOpy4m1JGhySGHmlzWf3q1pwdrEZs1sZQQA0e0ABBRgZgAgA+GkjUw+MdGcP1JN1esCKSDcLFwACcqXJDA7ASSPDWmbLLB8Sgv24ZZ8K6T2MSPqXDMBqh0cfunX128a7xbg9m8hTKql0YB1UBlmNQY+B0POsL0X4Nhkb8sZ7lu1bysFuENlnXq8wALNoCYGgaORqXxP6VrFs5bNvOB+k5jbwGvl66VLRlJK/D0KG1wO/fuBcews2UuFdktm/cSVGUiCygD2uQ8dkcb6K9XajCvmlizpDS36oU84GgB3knTnF410vbGvaNkZLltmKxMdo9zCIjTWZmuYjiV2zgAGutnuXrikgnrNkbKrATBzEnvzQNNKnJOSpxYlGjKYyzctNluoyNvDCDUjB8SZdN13ynb0HfVxbwLhOqvrcuWolYXM1omO1bae/dNjroDVHjuHtYfK2o0KsNnU7EfdyrbFlWTwy6lt06LrCqbf1rqTYutAbKcoJ5Fv0WU6ETqDPKqvjLBnC2kJgyWOx5STtHidKm4J75sPbS/1dhnOdCYV8yr7Q2Ow37q5jcH+T3WtC0bxttlZsjEErp2S0ADTQwTFYTgoT4ZLlxQ1gbUQQOtZRAJMWUAndzoxknbvr0TogrXcOF7DywUxJQESxJJmeeg3ivNMfj7jaNbFtRqq5dvHteHcK9B+i7pkRlwtySGPYPNTlJymBLAkad0jlsqvkzs0WJ6NNbsXblklr5Oqhnyso7OTKpAH1cf3RvNNYjit43WRrtpUt9XYe3lBt3ncMCozaqIDAgNss6Qa1pvQSAGYegOpOwYjSs5j+qcYm0thQVuKtyeyLisJLghhDC2zHlrOpraPI78LOYzhFtnU2j1V5bA6m1baLiLkBEjUIFadoB01nfIno9exJU4kiyhuC1ckZQLiQIIbKCHJByqSNyIitngMJd6tbdu1ZdWgC5dUkraT831oJDO+XJlXSAJJ1rt+0qGMReF5rcPAUC42UlgrLm0Ku6OvMxEaUCHeh/E2KnD3YNyz2ZUl5SXCsTrGiQASToJ3rR1h7XF1drZW7luZy165YskjEOilciQPrRLzJ7gdttphr2ZFYjLIBgxIkTGhI+NJghyiiikM5WB6efSO2Fu/k+HVTdGUu7iVTMAQAP0jBkk6Dx5UvSz6Xbmc28FlVAYN1hmZvFFOijukEnwrzoYt3uF3MszF5O5aZMxzmnVAavjnFrmIKPcYuerXMdB+jJEDQCSdhzqRxg3CERyWCohVjJJUBiwJO8MWjuDDlFVeAtC5YiSW7Ua6kELE+gq1wfH7b2gjkK4lVJEw2w8xMaTyrPIm+h2OlTNDwfi120hXMsJ+i5js7hlJKyNdp0IOnOqzpD0guXbS5rgU9ZKjIQGQhRsJJIMnXvInYGBxHjKAIqidVB0OVJIEyRtJ5e+qbGYtD1jC5mKg9xk7DKO4eQpJSSsmW1icb0g6y0MOqnKpdzcYnNdaIJjZVA9lRMAnUyTWWe5PmSZ+JqRfhWgRE6GflUe+sMe4n7PuNbxMHJdiy4Hisl9IJ1+41sridbbuJcAZAVeCSCuUCHRhqI1UnuInevPrNyCrAwVII8x+PjVriekzGFCJPMnUTtoOX86zyY23aNIyjtpmq4j0wW1bUlSWZri7ypCBO1sDqWPuNVt7FG/h7zXiSuZTbn9C7KgonMhkLEidMgJ1qHgOM32VUDIUJJytat3CD3qHUwTtp4d1S+Nl1wtpbuUMWJVVCqqKFiAqgASW1gbiohj2+JGMm3wUj3ywyn2QZC8vXvpeGxjW2kQQJ7JnLqDyB35+lMKedJVqp8iLhLwxChbnLtSu5025xUnB4tLWJw3VqFi4ryN+ztJM6VR4fE5Dm8CImI0MGfA6677GnuGMbt1rjHRRp4kgjT0n4VNdxH0ZbWCYygaKNSZys0ztuSeZ1NQVynEvbZFy3UkzJL5cyEFToVCx/eqfh2GUERBGYGdNddAdt/jWX49xd7d9AjKrJBaQxU5jmyFtgcpiZ5zFdGGDySpGWbJ6ONin4bZuM1lXaywgMba3gd1UgO3ZYnIqA6mMy0/xHC4fDIetsoi6P1lotbeVYKp0JudnOstm3baucQ4zhQXzt1XWSqsrFmYkEMerUEpB0ziC2Xfao/D8eWLDD4e4WtKA5Km3bxAiAv10vMksJ7jO9Tz3NF04H7GOS7dTKq3kIFlzq1y24i4rdZpmt9qCwAIJBPhp7NoKoUbDaqro9n+szWuqViGRZVm2hs5XSQYWNwEA5VcUmMKKKKQz5ZdSJkafCuXHPpyI9K6UyzJ0I0I5jcGkEkkr46DuI7vlViLPhOO6oqcw3iD6a/smN+RHLncYjhYcAqVGkgDcNoWVgT3yfUVmGtSBO0ad4j7dZq54Ri3XD34zNkFsqyjS2c0dqV1GUkxp86V0awnXDK/H489pF1MwW1JjYgc9dqr7assk6Du5nunupxbxJiT5/f+O6gntZW2/S+/0/G9Nszbt2JtLm1jUfb91Lu2eU6fgUiMrADUb+YO+3h8qUbfaUAyDzn5+X21IiKdPspS3NOdSOryGCfTSusgAA08fmatTGWPA8YVRtgRMGNiYj4mmutZ1OdyXkSTrB17M8h8KRw5CXgHuA3AnWJHP1oW4ToQNCcxiCRAHLYD7aiKVtFvohlTFLtjUU/iLJMsoESBAIJOm+nkTUVTrUMgTj17HqK5afKNDTt6xmBPONO6f/momFJJiJmmI9t6P8UH/C7FzEOCFVQkgTmW46gLzZ8qqB5eZqFx3DP+Us+oNwAkGZUywGg1gAD0NUHDbb3OGNbAduqdWWIIBzQyxvP1k8+e1WWP6X3G6u69sW2dWDKQ3ZyOADr2tQwO0ba6GOvTS2ST8+Dn1UbwuuX1/sazgnWNbnqVuQ0KLgW2bY1bMt2GY6nYKIPOrKzYxEjObZRAcmj3LykqQCbrQD49kSDHjUPoFjTds3CTP1p7/wBVZj1rRMtZ5uJtD0zbxRKfgeGv27v1rtczKSxhVthhkjIik6sSxLHU1fUi0KXWJ0BRRRQB8v4i0oUCZnx2Ph6VGyQpO5kg+Hj67U5eII/tDc9/iKbsvBIbYxPyIqxCn1E+Ekfb5Hf31MwGOcWrq5mUNlDQYDQZEjv+w1B1z+M/j4VLS32Hgj9AjeNzG/jSYIiYhYjSJ1Pn3endU/g3DhfzZrltMltnPWHLmC/or3n7qh2FOoIJ8O4jdvs8fSm7ZymTryjvpNWgHL7Ahsvu8OfpNN2bsQPM/d8qcC9rMu24+4+A5/zpu2wzHs95G/dNNABuggmJM8z36zp5Ulrg5/j8TUh7SgDQa8hPz8KasXB3AeO5+Pp76AJeAxPaGkaj7NaTxe4OuIXwPhMax4TJpi9Mwup301pHVmJOms7SO6klzZe7sSjiFaASwVZ9kazprEjT7vGpGLthpZWlp1UgK0RvAJ7qgdbJ8JECO7ntvUr8rAbmcxlhEQDyHnVNBV8s7hMQBIKhpUgTOhkEERz0jXTU1X3LZFwwY1kVYXrWpK+MQCAQBJK+AqDi0IZT+sNZ7xp8oqKog03AOP3RZu4fNpcWBEhgTAJEEagAH0rvCcW9+7ZW4zllcJ2izIQ2h0M5ToJjeAdwZpcBh5JPcPjIFSOHXGt3Q0mVcN5kGdfE6++rjwrJfKaPR+hLYgXibbEWswLhjC5S8FtjqeQ5+ETXppFYnoPxa2tg6rBckSQNNNTPl8PCtfax6MQAyk75ZEx3xNaZ3c2YaVbcaJEUUnPG5pVYHUFFFFAHyu1vIZOo5Rz9eWlLADKYA0MfzpV3LsDpz7ucev8AOlYNJDafyitLEN3LZygegPfp8uVPWR9RdBOua1p3e2fs1pL5iveBqR5Tr5b+40tHHVuf1mSR5LckD3iKhgN28SYOUDuMn4+UfKm3tSoM97emZh6GVPoRSA2UxtG/j5103lXkZn3ePjTryABfhDECBp3kHcT+N6jWrx1108dvWutJJjbv5ChW2Hofx6UwQ+l+TPZ93KeVEXC3M7bQR8KTkgCNJ+ddbDRrMxH4nvooKFMH1BmDPMen48aZS1vmMRy3NWuF4K95GNjthfaVSucTzymJXloT6VWYi1kYhlYMNw2nwImpTV13BqjjrETOsQD7508KfXFw0nn3eWx7wNNKYLZp8tD8edJtIBvvOg9Of45Ux2Trd5l1BgAkAkDnI29DTuIRHCfokiTuQNY093fyqDeGwHPWrCy5W2xBAbRVAjMvMwd9gY150+pV2qocwq5UY7iQPPn9nxrl5wWJHOPeQP50Ye+IiZAnT9YxEmdRA1E91F+yViRr+N+6m+I0S40z1H6MODZ8PcdtushZAOoUFtCNpYfGtmvA7akOqKHQGMoC7rBGnLwqi+jvHIMAksqw9yZIGuadZrS2sejzluW278rqfkdKzsSiPWgY11+VOis5Yxi2bgw/Wo964xbNcuKWCltFCs2YwuwAgkeNXltiGyhYXUyT48h60rAfooopjPlq64b+yR7j6VzM06afj46UXbRWY0g69/L76l4Thr3dQNI3+fzqm0hwhKbqKtkXrdR46HXcc/nFPso6o5dTnWPDsvt47mk4nhjKeU8xtSTMEZdSV3HMSPtpbky3inHqiMVEdqST3GmWMREH8d1L60H07qRmXYTy3qjECpI39Bt4bfjSuptv/LyoLj4d1CWzy1qkrAcSS3efHypSqCYLZo+38b0oWDlM79w5jXf4U1buAajf0I91Di11NC24PiWsuvVvlJM7AzuIII2g7eFT8bxi5eWLhRh+xb+BiR6VmxiDIMa955+dW+HvBlzGBA12A/BrGcO66nZpJQtqY3ZsAvEcvdzradGuA4fE4Zku21LW2JBEq2VhO676ht5rBvc55gTM6d/frzrT8A481r6xACGEOpmNPEbH7+dOnjabNFLHqFKEFT7e8sMT9F5F5cl36rMMwYdsLOoVhoxjyqk6SdHBhXhO0rISkiSDmIiRvEzy3FbU9N8OU7S3M3JYHumQCPE99ZTpN0k/KSv1ZVVzAc27UA6geG1XKca4McWkm3UlSMwrHIYOsKTES0nQTy/lR+VlOxl3iRzXmFHfv8abxeCa3BzEg9wjWO7yNOcJsMro4AI7W+6nUAsPPX8Ch8rjk5pboyakepfRmgS66XVUl0GUEA6rLHyMT7q9MS0seyvuFeRdD7N1HVri3CEAdXKtJaeyoEg5cupneYr0e1xa4Y0O2wQj7TWaTS8Rm5LsZzp2MNbuoHRFdst1bkKI6gXSVzcszdWI5yecU5f6YYfE3zYwrAHMsXJy9YS2lu0sdqTALHQKWInerfivBVxYHXW307iF2MjSIMGdxzqDw/oJhsPrbt3EcZoudawuQwAjMsaaco3NVwSXvC7tu6CyC6pBgq5cRz0kkEeIrtN8MtOihAYUTEl3OpkyzanU0Uij5vIGaQdB7xz9da9B6IcK6zBZwFJztJBBMbQwB7DaTECRlOutZDjPBLmFc271sqw1g8wdiCNCNNweVQ8NfdSDbY2z3oSDpEaz41U47lRthyvHK0arimFCsQw1k86rOrH4ipuFx9y4ji6xNwLKkwC/Zkbe0dtu8UlFkA+FckouLpn0GKUckbRT4zhatqND38vWoqcFfnA8dx8Kv7tkxpv5VBw2PUmNR4d1VHLKK4IyabDKXiQ1Z4Ex3dPcT91TLXAgN3LeQj7alKh3Gvlv9xp224PdPr8RuKT1GRqrNYaPDHsGG4bbg5nCrsREk9+gFZ3jvDbVppt9YUPMlZB5zppJrSFxOulN4q2pUgjRtCO+aUMrTM9RpFkT5/QxYup+qT5t9gA+dL/KzBAAAOkAfaZPxrvEOGNag7qZynvjvHI1EBrtTtWj52cZQe2XDLDFWkDjq2lSqnXdSVGZT5NImthwjoze/J2ui0wtBFdWOSGBIzHkToZ8AvhWGS5IC8pmOU7TXvH0d9IcM2BS0ueUlXVgXgnUwVEFDJjnAI5aqfKHim8c1JHlV1daZFwBtTpHzMfjzqZirRV2UiIJEEQRB7jUZgCa5D6a+LRG41qEYGQJBjWDOnlO37tQ8HdMwB7zFXysIyH2WEGOf/xWcYZXI/VYifIxXXhlao8PX4ts9/mavh4xbXUKtfYDJ1ZXMLYAjsmARptXuXCSxtKXAzwM0d/uHyrB/RxxCwcKVxD2FytCB2VWPNiQTtLCD51uMPxDCiAlyx4BXt/CDRPrRwRLCio78StLobtseBdZ9007buq2qkHyqChyuUUUgKjpL0ct4yybbgBhJR4BKN9oPMfaAa89f6HbwQxdtFt4Gce4xp/KvWa5VRk0UnTs8mw3RdsKjPdVfylgUBW5na2sGWjZGYGJBJg/oyarThSAY5cu6tp0ptxfeP0gp8iRr8h76zdxefv8j+PnXJkk3Lk+h0cVHGmu5VtZjn5VVY7hQLZhCnmRvV81uRHuqCx5HeoTo65RUupW4DFQSh3HL7R4ffVk1sNvv386znGwVugjQlQfmKmcM48G7NzQ9/43HxHjWksfG5HJi1aU3in1RasjAa9sfGmcs89O47/HlUrPGwJ8RqDTdzFJ+kD6gisTusZxFlbilXEg93zHcax3EcAbTlTqN1PeO+tkb68jNQ+KYUXrZURmGqk9/Meo/Glb4p7XyefrNMssdy6oyaGrngHSnEYRs1i6ySQWA1VsswGU6MNT76qLmGdfaVh5gikq1dnU+faa6ml4l0pfF3DcvhFcgS1sFQxHNgSdYgSO6mSp8/KqHPUmziSBrt3VlLHfKO7BrNi2z5Rb2JBBPxO348KkXui9xjaZBPWsQdQASCSSCYCzoACdwfIU9riKA7EeulbDhL3ryr1aZ3tCbQYjq1JI7TAaMQNpPnNKCcWdGrlHNh3R5o1XQngjW8UQ9lAjYcT2c03EdAzHMIWSzERupHdXoYwyGCUWRsco08u6sP0AxOIuuwxVmOrPYuBGtjVTOhiRoBoIM61vq0l1PHQi5h1bRlUz3gGi3ZVRCgDypdFSUFFE0UhBRRXCaBma6WcLJBupJgaga92sVi5LGRoBM+m1el8TuuLTm37QUx+D4V55dvkkyZPM95rnypJnt6DJKUKfYgskVDxeHnUbjap11wNzUK9cjWdKxPTKziXRi7fw35RaRn6tnVwsEgBUYELuR2mmO4ab1jmr07odxVVxJGcgFSVUkhXcRDEbSBMT9grDdK8N1eKvAGQXLAgzIc5tP71d+J3E+a1iazM7wjjZQ5XOnInl5+HjWosYwGNvfXnpqy4NifrETN2WdVIOy5mAJB5b1nkw3yjp02vcPDk5XmbZgO4U01pe6lcQ4Rfw+shl2119CeVQf+IfrAr47iuZxcep7UMkZq4ncZw8OhUkwfLSqG90Wb9G4p8CCPlNaANm2YUG0fPyqozlHoRl02PLzJcmLxvDblr2xodiNQfXvqLmP8q3joGBVlBB3B2NZviXR1klrcsvd+kv8Q8RXTDLfDPG1OhePmHKKy341o+iXFbdu4EvvdS036VpoKHvIgyveBqNx3HNo1OK3lW3U866PorhnAktw9u/fYESv1srDa6QNREa1ZrYj/xLp83NYD6NekfWYcWiTmsiPNCTlI8vZ9B31r7/ABhE9ox99TtFZak8pbzzN99OC4PPzJPzqnxfGhbWSCfQ1U4zpm/ZWxh2uM0ZS0BZPkdfeKW1hZsDivCuVEw7NkXrMueBmy+zmjWJ5TRUjLImmXeu3XqO9yJJOgpjFnxryXjeHuWXIUZ1BIZR7Swd1Pd4a16MvSCydn+DVj+kQzXDdRrbW2OhDazEkFd+RrLLF1Z6P9OyxU3FvqUS3ARmLaEaToeehqvvtmMb/wBlftO1SLuFzGWYnwHZHqRqffSHSBoIHcK5j3XbO8HwSvi7Cke1cUEbiOY9wPvp76V8Dh7dyyLSqtzKesCzGWRkLDaSc2u+3KKrExxtXFuKQHVgVnw8Kj9OMIxxVy4MxW6EvDnpcQNH7plf3RXXg6Hhf1FeJMzFyk23M6aePdUgcLcoXEECZ1g6b6Hf0qIDXQeYe5cJ4XYxGHt3AGi4ikgXLkTpmGp5MCPSqfpF0b6gdZbk29iDqV+8Gp30Z44vgVVlINtmUGIDKTmUg8/aI/d8a1LQQQQCDoQdiD31M4b1yb4M7wytHk3Vr5eWlOIh5GfnV90g6Mm1Ny0Jt7kblPvXx3HxqgV64JQcXTPo8OeORXFj094oBiki9UTEcSRfaZR660kn2NZTj3ZRca4S+e46L2NzHlqQO6ZNU6JNay1xJrhIspJAkZiBm5aT41l7eHYkiDPcNIrsxyb4Z87q4Y1K8buy86I8TexibZticxyEEwGDkCCeWsGfCvW+txv9QvpcX7q8b4DhHGKsQrk9ahhQWPZYE6AchrX0TW1nEZO9hsa8xbVZ5s+Y+4aU7wzgN9WzO3aO5kk+Xl4Vpw3nSwaNwqGsPZYbk0U+KKhsdD7GaavKCCDqCCCPA6UG5TN1+6khlBh+jZVzJ+rBkGe0R3R3j3fKqXppYUIrZjlDKviC0gEnTTStjccneqni/C7V62y3lBTcmSIjYgjYiqmnJUXhn6Kakux5nftgaH4z/IVCxfEQoy5vQHX1M6VKtYG00wmKu2wYLIhKbnbtEnSNZ57CgdH8LeUiy7Je17DgiIGxDAEz3g1zrFT5PTn/AFFteFELhhW65E5WgESJDa6gkajQE/dXeovXbrKhHZj2TKiDEa9xPPWpfRDgIbF5SfzYLsBqDBAA15Ek+6t2eBrtqAdwNJ+6t1jS6HnZc08jW48qu4e6nMNrrlOb+8u8b++ucSRbzhrSmSuoiNR4d/3V6FxDoqGfOh6s84AM7ePhVaOilxPYdR+4B9tWlRk7LTofxy8cli6AgW0FSBq2RBA1aNge7UeMVaXuMXg8KLbiNwSPQ6/Z3VTcNwd224L5WHMgQdvOrXqgTO0Uq5ux1wdfj15ZzW1gfqMWPuis3xnByj3UQocpaJACkansR3cgd+4VeYi3TNpTs0n8c6cqlxRePdDmLaPM7nE3P6ZJ7uUbbVbYbo7evZTdhARKygzMIkHSJEREmnuNcAS1eUqpyE5iBJ0Ekx4DuqZj+kyXMQLd8OcMobsWzBuEDshtjlJ0iR31FeSCTk3cmU13hK2wTbvqXGZTbB7RkHVQDqORGnrVWS66lgpn2dcwO8kDblvrWsx9i7ilC28PYwtoGVhR1h7tYn4ConAsBca7dt9WrlYJYnsqY7x7UjkNdeW4UuliXJVcK45ct3VIbXODJzaHbkZA1OtezW+kRKyoWecnl39gEemlYDC9A7jMC1xZEkaMflG9aTC4C+rr1mJzAzKKglpnSTqPMa/OrSJo1NvibH9X4/DWnxjPEVSNjLYOoIMQRqPf401bxKLM5j2iwzmI7ht7PnQOi4xnEXUdkjuGmoPfJ0+HrRWO4txF8Qy2sNJedShOVRrOZtq7QTTNVdwWJX2Lub9tgfcctQ+vxoYdkuOYAt/OQK1APM009CkFGOxPGsWHy9XlO5BhjHkunx7qyvS/F3r162p7KMCsgvEmM2ZY0AE8jzr1RrQB018e6o2N4JavKVuKGBHMa+h3FHF2NHmWA4ZcRfqMbcUTsmbLP7r0niPRfGte61n63KgYXfZ9nYEROb3yOZrfYbofYtTkXSP0tT5Sd6mX8ISnVoYkRmiYA8OdDpAedcCS5ZuMwU6gSSGgwRqZGkxsa0R4jiGICC1r4OR7wYHnVsvAWVD9YW33AU7eANVqpeE5bLetxf8A+dKUm3x9PqOVt2M/lGL52gY7gAP/ANhNP8Gu3ndutt5FAiSIknms6kelP2bmIE/VL+9cJ+QFJu4a+xkrbH7135BhWW+SdNP5fcXQsuo3HZ5UymFAYyRl7tZqF1WKAhTbHox/zMajvh8af01HkifaKlSm+3zC35EjHYi2rCCNZ3P4iuC7a/rBPhHuqN/wvEnU3SD4BQfgKlYbom9wKWxV7c5wHYeUa6Ve6T7fP/wpP3EtMXajS2W8QjH4xWe4vg1fErfFp86iJPZGxg9oiCAd60X/ACNhwBm6y4QNc9xzPiRMUzZ6JWLbMUWM5EiJUacu4VS3e4dIz2NtWrgClsuusXrU6mYIB5TTuBOFsHKgtgt4uSY59lSPH1rRL0btqDCjyAFcudGbcyARHw8qqn5/Il30KO5xxE7/ACUXG+YECod3jOYh1BldVzAg7Ea9rXer9ujyzsfjS7PRtSfZ9+1Ukl3J5KK9xi7eHaCAdxEn3zXVtsVhg2U/oiQD5xqR61ql6PqAYj3U7Y4eBVXFBtbKzhkIsKgUeAiir6zhwu1FG5eQ1Gu5atXKKKwAS1NtRRVFDRpJoopgJY0ywoooKQkikxXaKkYmKdtLrXKKYE+0oyDSmrQg6dwoooJC9saYTeiimJD+HouDtegoooQCV3pXOuUUwEsa6tFFADoFFFFAH//Z"/>
          <p:cNvSpPr>
            <a:spLocks noChangeAspect="1" noChangeArrowheads="1"/>
          </p:cNvSpPr>
          <p:nvPr/>
        </p:nvSpPr>
        <p:spPr bwMode="auto">
          <a:xfrm>
            <a:off x="63500" y="-828675"/>
            <a:ext cx="1143000" cy="1704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001399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Divisioning</a:t>
            </a:r>
            <a:endParaRPr lang="en-US" sz="4000" dirty="0"/>
          </a:p>
        </p:txBody>
      </p:sp>
      <p:sp>
        <p:nvSpPr>
          <p:cNvPr id="3" name="Content Placeholder 2"/>
          <p:cNvSpPr>
            <a:spLocks noGrp="1"/>
          </p:cNvSpPr>
          <p:nvPr>
            <p:ph idx="1"/>
          </p:nvPr>
        </p:nvSpPr>
        <p:spPr/>
        <p:txBody>
          <a:bodyPr>
            <a:normAutofit/>
          </a:bodyPr>
          <a:lstStyle/>
          <a:p>
            <a:pPr marL="342900" lvl="0" indent="-342900">
              <a:buFont typeface="Arial" pitchFamily="34" charset="0"/>
              <a:buChar char="•"/>
            </a:pPr>
            <a:r>
              <a:rPr lang="en-US" sz="2400" dirty="0">
                <a:solidFill>
                  <a:schemeClr val="tx2"/>
                </a:solidFill>
              </a:rPr>
              <a:t>If an athlete does not perform at the level they are registered for, the games officials have the authority to move the athlete to their correct level. If an athlete performs in an unsafe manner they will be disqualified. </a:t>
            </a:r>
          </a:p>
          <a:p>
            <a:pPr marL="342900" indent="-342900">
              <a:buFont typeface="Arial" pitchFamily="34" charset="0"/>
              <a:buChar char="•"/>
            </a:pPr>
            <a:endParaRPr lang="en-US" dirty="0">
              <a:solidFill>
                <a:schemeClr val="tx2"/>
              </a:solidFill>
            </a:endParaRPr>
          </a:p>
        </p:txBody>
      </p:sp>
      <p:sp>
        <p:nvSpPr>
          <p:cNvPr id="4" name="AutoShape 2" descr="data:image/jpeg;base64,/9j/4AAQSkZJRgABAQAAAQABAAD/2wCEAAkGBhQSERQUEhQVFRUWFhYYFxgVGRUYFxYZFxYVGBoYFhgXHiYfGBojGhcYHy8gIycqLCwsFR4xNTAqNSYtLCkBCQoKDgwOGg8PGiwcHyQsKSksKSkpLCwsLCwsKSwsLCwsKSwsLCwsKSwsKSwsLCwpLCksKSwsKSwpLCwsLCwsKf/AABEIARIAuAMBIgACEQEDEQH/xAAcAAABBQEBAQAAAAAAAAAAAAAAAgMEBQYBBwj/xABMEAACAQIEAgcEBQgIBAUFAAABAhEAAwQSITEFQQYTIlFhcYEykaGxByPB0fAUM0JScoLS4RdTYpKjssLiFRZjc0Nkk6LxNERUs9P/xAAaAQADAQEBAQAAAAAAAAAAAAAAAQIDBAUG/8QAMxEAAgIBAwICCAUEAwAAAAAAAAECEQMEEiExQSJRExRSYYKhwdEyQ3GBsQWR8PFCwuH/2gAMAwEAAhEDEQA/AF/8qYFvzPEFXwvLHxlPlSLn0fXzrZv4W6P7N1gftHxp89L8Gv5vh+H/AH2U/NKB9I5X81hsJb8l1+BFYeHufTRnq1+C/i2/Qqr/AEbxlvezm/YZX/yEn4UxY4Ti3PZw14/uXfmQBVvd+k/FnZrS/s25+c1Gw30j4q2xYMGzEkg21gk7nshddN5peE6FPV1+GN/qxdjofj22sOP2mVf8z1Pt/R/j/wBLq0H9q5/CDXU+lu4Rlu4VXB3yl1+eaoz9I+G3vz2BvoTzRy3zZflVVEwlPW94Jfor+pJboWy/ncdhbf78/MrSTwHBL+c4mp/7aT8mao68K4Tc/N4i/YPdctkgeoT/AFV09AEf/wCnx+GueD9k/BifhRXuIWSX5k5R+Gvox3qOFJviMVc/ZXKPig+dc/4nwpdsPiLn7TkfK59lQsR9HHEE1VLVwd6Ov+vLVXieAY+37WGujxCFh71kUnfkdOOGHJ+a38VfxRoh0swa/m+Hp5u2b5qfnXLvT0kAJhcOgBB0VuRkeyVkeB0NY65cugwwIPcRHwNJ6y731O5m/qOF9efif3Nlb6YWSALvD7LwAJEA6Dvykz60ocU4a/tYK9b/AO3cP8a/KsQWud5FO2eH4m57CO/7Ks3+UUWxvR4o9Jbfif3NmcJwp9ruLs/tdof5WpB6NYJvzfE1HhcWPmy1QYfoPxB9rFwftQn+cirG19FONOtxrNsf23/hU/Oqr3GEvRw/Pr90/oTf+QXb8zjcLc/fIP8A7c1MX/o54guy23H9m4P9WWuD6NrKfn+IWF7wgDH4sPlUzC8H4bY/+9xbn/pZkHwX7ae1Gb1M1+Ce74GUd7ohj19qxc/dGb/ITVbieH3rft27qftW3HzFeg2+mOGs6W0xl3/u32j3NcPyqPf+kh//AA8LaXxdy5+AFKo+Y4arVN8w+n3PP7Ft3MIGbwRSx+ANW2F6JYu57OGv+bDIP/dFaHC/SNikZjksENBKgXAJAAkdvTQCrJfpPLCLmHEHfJdZf9Mj30VHzKnqNX/xgv7/AOiisfRljG1ZEQf27g/0ZqKnYjifDb5+tw2IB7xedv8ANcHyoopf4zH0+p72v0in/wBjVf0bYf8AWu/4f8FH9G+H/Xu/4f8ABWsorbavI8L1vP7TMl/RtY/Xu/4f8FH9G1j+su/4f8Fa2ijYvIPW83tMyR+jax/WXf8AD/hpP9Gln+tu+63/AA1r6KW1eQet5vaZjz9Gln+uu+5PupJ+jO1/XXP7qVsa7RtQ/XM/tGSs/R4qexiby/swvyqfY6OXk2xt8/tLbb/MDV9RTpES1GSXV3+yK9eHOdLl1bo7ntL9jAfCq/iHQ3D3GDCzZkRPZCg6g65VMyBGo56EVf0U6M98l0dFcnA7aD6lLNs9/VKfkVpi/wALxTbYsIP7NhP9TGrmiKA9JL/fP8mVv9EcQ/tcQu+i5R7lcVX3PozZvaxRb9q3Pzet1RS2o2jq8sej+S+xgx9F3/mf8P8A30f0Xn/8j/D/AN9byilsRfr2f2vkjB/0Xf8AmP8AD/31z+i8/wBeP/T/AN9b2ijYg9ez+1/Bg/6L/wDrj/0/99KH0X/9f/D/AN1bqijYg9ez+0YYfRgP6/8Awx/FRW5oo2IXr2f2goooqjkCiiigAooooAKKKKACiiigAooooAKKKKACu1yigQUUUUAFFFFABRRRQAUUUUAFFFFAwmiaKKACiiigAooooAKK51gmJE906+7eu0AFFFIvXgqszbKCx8gJPwFAC5orDYrpLijbF3Naw6P2kB6t3KnVSzXHVASDyqvtdKcbI+utt+1ZtQf3rF0/AUBz1PQcVxC3bANx1UEwCxAk+tO2b6uJUgjvFYDiPSBrlq5bxFrLcUJcXLLJcUsFLWyQDpn1G4ms90X6TtYxarMW3bKV5SdiO7WAfPwEVtIs9joqNw7iVu/bFy0wZTOo5Ebgg6gjuNSakoKKKKACiiigAooooAKKKKBhXGaK7VF0iF26gt4a51blwpYypACs3ZPeY3GsA+JABJvcZ1YWwrFfaGYSN9wJjY791NWukOsXLbL4jtD7DSOj3RwYW1kzG4xYszsACTAEfsgDSSeffU58EDyoNd0OjRLtXQwlSCDzFZ3iHSl7V+4jWT1SBmV1YS5tWjduLlIjQQNxMiraxb6qTyiT6DevMk6SX8XiroFzJh72VWkhgiHsZlB9loBGbuYyDRdGbVvgc6R3UMX8NhrIt3QjBjZtO3WOJIuEqxVgSdJHs6TNaroHicS6Hr1a2AzAI+ecoAhgLnaSSYyzl0MBeeI/KxbCqbps3bbFHEsCIJ5qfZ38Ig616X0exeGFoLZvI/VIgdgwMaHVjtqZ1rKKld2XKkkkXVV+O4zh0BW7dRZEEE8jpr76gdIOkVpbLZMRazabXELRzhQZOndXmdi6MTL3QVUK+XWC8AkRoSBppoZnyqpSaISN3cuIMOLVtbT9SuSLrKARbWEPa0JZYblGaspw/h1q4EBe7bu5puNbEW1BkghXBLW57Ow1PIMs1XDeOZWa1dndTniYhUUA6fqqOWkV3E8atWSzC5nOuUD4awIHnXNPBGcnLuzeKqHUsemPD7dtLbq5uLbRLfZfq2L3LrMSEtwAQskgjmJFJ4X0StXc11MTdRbRzMWykpBJBBKxMKDuYzCqXhPSdkOS8gZWh88DMS0aiZB0UD0q54raxqMvUOVsAK2fNID5i0FSSNJ10neTFdkZJcGGy+hoOhWPSx1pi4Rcce11drMSbhzW7bMBHLedNByGj4n0st2mdM6KyIrEPmkllLBVUakwBPdmFZvobxq415ziFUMwTM57OUdWrZV5ZZIP73hFWfTbowLqG+rxlGZxEhlA3Ecxv6Um3bdcC2rpZM6JdNExocZMlxIJWZBB0BU+fI94q+w90sDKlYMa8/EViOimBtfknWoxtBwSuQ5Wbq3YZjBzMOwSV1EbTXLXHUL5r7vIDKcjFUIDaXAysI7I5A7mN6q0JJs3tFN4dYVYJIgbkn4nU05QMKKKKACiiikBWdJMa1rDXXRlRohWb2VLEKGPgJ+VedL0wxttcPhM6vfuK79ae3CEkW9RGYQrMWMmCtbrplxK1bw1xbrEF1OQKAWLDUEA6QGCnXSvMLeIv2uIpcxadSBbsK6gaC1GUdkHfKrGNwZ05VV0uSoq2XFzEcYtZWl3nXKepcnfXIvaA0MRyp/hf0rOpy4m1JGhySGHmlzWf3q1pwdrEZs1sZQQA0e0ABBRgZgAgA+GkjUw+MdGcP1JN1esCKSDcLFwACcqXJDA7ASSPDWmbLLB8Sgv24ZZ8K6T2MSPqXDMBqh0cfunX128a7xbg9m8hTKql0YB1UBlmNQY+B0POsL0X4Nhkb8sZ7lu1bysFuENlnXq8wALNoCYGgaORqXxP6VrFs5bNvOB+k5jbwGvl66VLRlJK/D0KG1wO/fuBcews2UuFdktm/cSVGUiCygD2uQ8dkcb6K9XajCvmlizpDS36oU84GgB3knTnF410vbGvaNkZLltmKxMdo9zCIjTWZmuYjiV2zgAGutnuXrikgnrNkbKrATBzEnvzQNNKnJOSpxYlGjKYyzctNluoyNvDCDUjB8SZdN13ynb0HfVxbwLhOqvrcuWolYXM1omO1bae/dNjroDVHjuHtYfK2o0KsNnU7EfdyrbFlWTwy6lt06LrCqbf1rqTYutAbKcoJ5Fv0WU6ETqDPKqvjLBnC2kJgyWOx5STtHidKm4J75sPbS/1dhnOdCYV8yr7Q2Ow37q5jcH+T3WtC0bxttlZsjEErp2S0ADTQwTFYTgoT4ZLlxQ1gbUQQOtZRAJMWUAndzoxknbvr0TogrXcOF7DywUxJQESxJJmeeg3ivNMfj7jaNbFtRqq5dvHteHcK9B+i7pkRlwtySGPYPNTlJymBLAkad0jlsqvkzs0WJ6NNbsXblklr5Oqhnyso7OTKpAH1cf3RvNNYjit43WRrtpUt9XYe3lBt3ncMCozaqIDAgNss6Qa1pvQSAGYegOpOwYjSs5j+qcYm0thQVuKtyeyLisJLghhDC2zHlrOpraPI78LOYzhFtnU2j1V5bA6m1baLiLkBEjUIFadoB01nfIno9exJU4kiyhuC1ckZQLiQIIbKCHJByqSNyIitngMJd6tbdu1ZdWgC5dUkraT831oJDO+XJlXSAJJ1rt+0qGMReF5rcPAUC42UlgrLm0Ku6OvMxEaUCHeh/E2KnD3YNyz2ZUl5SXCsTrGiQASToJ3rR1h7XF1drZW7luZy165YskjEOilciQPrRLzJ7gdttphr2ZFYjLIBgxIkTGhI+NJghyiiikM5WB6efSO2Fu/k+HVTdGUu7iVTMAQAP0jBkk6Dx5UvSz6Xbmc28FlVAYN1hmZvFFOijukEnwrzoYt3uF3MszF5O5aZMxzmnVAavjnFrmIKPcYuerXMdB+jJEDQCSdhzqRxg3CERyWCohVjJJUBiwJO8MWjuDDlFVeAtC5YiSW7Ua6kELE+gq1wfH7b2gjkK4lVJEw2w8xMaTyrPIm+h2OlTNDwfi120hXMsJ+i5js7hlJKyNdp0IOnOqzpD0guXbS5rgU9ZKjIQGQhRsJJIMnXvInYGBxHjKAIqidVB0OVJIEyRtJ5e+qbGYtD1jC5mKg9xk7DKO4eQpJSSsmW1icb0g6y0MOqnKpdzcYnNdaIJjZVA9lRMAnUyTWWe5PmSZ+JqRfhWgRE6GflUe+sMe4n7PuNbxMHJdiy4Hisl9IJ1+41sridbbuJcAZAVeCSCuUCHRhqI1UnuInevPrNyCrAwVII8x+PjVriekzGFCJPMnUTtoOX86zyY23aNIyjtpmq4j0wW1bUlSWZri7ypCBO1sDqWPuNVt7FG/h7zXiSuZTbn9C7KgonMhkLEidMgJ1qHgOM32VUDIUJJytat3CD3qHUwTtp4d1S+Nl1wtpbuUMWJVVCqqKFiAqgASW1gbiohj2+JGMm3wUj3ywyn2QZC8vXvpeGxjW2kQQJ7JnLqDyB35+lMKedJVqp8iLhLwxChbnLtSu5025xUnB4tLWJw3VqFi4ryN+ztJM6VR4fE5Dm8CImI0MGfA6677GnuGMbt1rjHRRp4kgjT0n4VNdxH0ZbWCYygaKNSZys0ztuSeZ1NQVynEvbZFy3UkzJL5cyEFToVCx/eqfh2GUERBGYGdNddAdt/jWX49xd7d9AjKrJBaQxU5jmyFtgcpiZ5zFdGGDySpGWbJ6ONin4bZuM1lXaywgMba3gd1UgO3ZYnIqA6mMy0/xHC4fDIetsoi6P1lotbeVYKp0JudnOstm3baucQ4zhQXzt1XWSqsrFmYkEMerUEpB0ziC2Xfao/D8eWLDD4e4WtKA5Km3bxAiAv10vMksJ7jO9Tz3NF04H7GOS7dTKq3kIFlzq1y24i4rdZpmt9qCwAIJBPhp7NoKoUbDaqro9n+szWuqViGRZVm2hs5XSQYWNwEA5VcUmMKKKKQz5ZdSJkafCuXHPpyI9K6UyzJ0I0I5jcGkEkkr46DuI7vlViLPhOO6oqcw3iD6a/smN+RHLncYjhYcAqVGkgDcNoWVgT3yfUVmGtSBO0ad4j7dZq54Ri3XD34zNkFsqyjS2c0dqV1GUkxp86V0awnXDK/H489pF1MwW1JjYgc9dqr7assk6Du5nunupxbxJiT5/f+O6gntZW2/S+/0/G9Nszbt2JtLm1jUfb91Lu2eU6fgUiMrADUb+YO+3h8qUbfaUAyDzn5+X21IiKdPspS3NOdSOryGCfTSusgAA08fmatTGWPA8YVRtgRMGNiYj4mmutZ1OdyXkSTrB17M8h8KRw5CXgHuA3AnWJHP1oW4ToQNCcxiCRAHLYD7aiKVtFvohlTFLtjUU/iLJMsoESBAIJOm+nkTUVTrUMgTj17HqK5afKNDTt6xmBPONO6f/momFJJiJmmI9t6P8UH/C7FzEOCFVQkgTmW46gLzZ8qqB5eZqFx3DP+Us+oNwAkGZUywGg1gAD0NUHDbb3OGNbAduqdWWIIBzQyxvP1k8+e1WWP6X3G6u69sW2dWDKQ3ZyOADr2tQwO0ba6GOvTS2ST8+Dn1UbwuuX1/sazgnWNbnqVuQ0KLgW2bY1bMt2GY6nYKIPOrKzYxEjObZRAcmj3LykqQCbrQD49kSDHjUPoFjTds3CTP1p7/wBVZj1rRMtZ5uJtD0zbxRKfgeGv27v1rtczKSxhVthhkjIik6sSxLHU1fUi0KXWJ0BRRRQB8v4i0oUCZnx2Ph6VGyQpO5kg+Hj67U5eII/tDc9/iKbsvBIbYxPyIqxCn1E+Ekfb5Hf31MwGOcWrq5mUNlDQYDQZEjv+w1B1z+M/j4VLS32Hgj9AjeNzG/jSYIiYhYjSJ1Pn3endU/g3DhfzZrltMltnPWHLmC/or3n7qh2FOoIJ8O4jdvs8fSm7ZymTryjvpNWgHL7Ahsvu8OfpNN2bsQPM/d8qcC9rMu24+4+A5/zpu2wzHs95G/dNNABuggmJM8z36zp5Ulrg5/j8TUh7SgDQa8hPz8KasXB3AeO5+Pp76AJeAxPaGkaj7NaTxe4OuIXwPhMax4TJpi9Mwup301pHVmJOms7SO6klzZe7sSjiFaASwVZ9kazprEjT7vGpGLthpZWlp1UgK0RvAJ7qgdbJ8JECO7ntvUr8rAbmcxlhEQDyHnVNBV8s7hMQBIKhpUgTOhkEERz0jXTU1X3LZFwwY1kVYXrWpK+MQCAQBJK+AqDi0IZT+sNZ7xp8oqKog03AOP3RZu4fNpcWBEhgTAJEEagAH0rvCcW9+7ZW4zllcJ2izIQ2h0M5ToJjeAdwZpcBh5JPcPjIFSOHXGt3Q0mVcN5kGdfE6++rjwrJfKaPR+hLYgXibbEWswLhjC5S8FtjqeQ5+ETXppFYnoPxa2tg6rBckSQNNNTPl8PCtfax6MQAyk75ZEx3xNaZ3c2YaVbcaJEUUnPG5pVYHUFFFFAHyu1vIZOo5Rz9eWlLADKYA0MfzpV3LsDpz7ucev8AOlYNJDafyitLEN3LZygegPfp8uVPWR9RdBOua1p3e2fs1pL5iveBqR5Tr5b+40tHHVuf1mSR5LckD3iKhgN28SYOUDuMn4+UfKm3tSoM97emZh6GVPoRSA2UxtG/j5103lXkZn3ePjTryABfhDECBp3kHcT+N6jWrx1108dvWutJJjbv5ChW2Hofx6UwQ+l+TPZ93KeVEXC3M7bQR8KTkgCNJ+ddbDRrMxH4nvooKFMH1BmDPMen48aZS1vmMRy3NWuF4K95GNjthfaVSucTzymJXloT6VWYi1kYhlYMNw2nwImpTV13BqjjrETOsQD7508KfXFw0nn3eWx7wNNKYLZp8tD8edJtIBvvOg9Of45Ux2Trd5l1BgAkAkDnI29DTuIRHCfokiTuQNY093fyqDeGwHPWrCy5W2xBAbRVAjMvMwd9gY150+pV2qocwq5UY7iQPPn9nxrl5wWJHOPeQP50Ye+IiZAnT9YxEmdRA1E91F+yViRr+N+6m+I0S40z1H6MODZ8PcdtushZAOoUFtCNpYfGtmvA7akOqKHQGMoC7rBGnLwqi+jvHIMAksqw9yZIGuadZrS2sejzluW278rqfkdKzsSiPWgY11+VOis5Yxi2bgw/Wo964xbNcuKWCltFCs2YwuwAgkeNXltiGyhYXUyT48h60rAfooopjPlq64b+yR7j6VzM06afj46UXbRWY0g69/L76l4Thr3dQNI3+fzqm0hwhKbqKtkXrdR46HXcc/nFPso6o5dTnWPDsvt47mk4nhjKeU8xtSTMEZdSV3HMSPtpbky3inHqiMVEdqST3GmWMREH8d1L60H07qRmXYTy3qjECpI39Bt4bfjSuptv/LyoLj4d1CWzy1qkrAcSS3efHypSqCYLZo+38b0oWDlM79w5jXf4U1buAajf0I91Di11NC24PiWsuvVvlJM7AzuIII2g7eFT8bxi5eWLhRh+xb+BiR6VmxiDIMa955+dW+HvBlzGBA12A/BrGcO66nZpJQtqY3ZsAvEcvdzradGuA4fE4Zku21LW2JBEq2VhO676ht5rBvc55gTM6d/frzrT8A481r6xACGEOpmNPEbH7+dOnjabNFLHqFKEFT7e8sMT9F5F5cl36rMMwYdsLOoVhoxjyqk6SdHBhXhO0rISkiSDmIiRvEzy3FbU9N8OU7S3M3JYHumQCPE99ZTpN0k/KSv1ZVVzAc27UA6geG1XKca4McWkm3UlSMwrHIYOsKTES0nQTy/lR+VlOxl3iRzXmFHfv8abxeCa3BzEg9wjWO7yNOcJsMro4AI7W+6nUAsPPX8Ch8rjk5pboyakepfRmgS66XVUl0GUEA6rLHyMT7q9MS0seyvuFeRdD7N1HVri3CEAdXKtJaeyoEg5cupneYr0e1xa4Y0O2wQj7TWaTS8Rm5LsZzp2MNbuoHRFdst1bkKI6gXSVzcszdWI5yecU5f6YYfE3zYwrAHMsXJy9YS2lu0sdqTALHQKWInerfivBVxYHXW307iF2MjSIMGdxzqDw/oJhsPrbt3EcZoudawuQwAjMsaaco3NVwSXvC7tu6CyC6pBgq5cRz0kkEeIrtN8MtOihAYUTEl3OpkyzanU0Uij5vIGaQdB7xz9da9B6IcK6zBZwFJztJBBMbQwB7DaTECRlOutZDjPBLmFc271sqw1g8wdiCNCNNweVQ8NfdSDbY2z3oSDpEaz41U47lRthyvHK0arimFCsQw1k86rOrH4ipuFx9y4ji6xNwLKkwC/Zkbe0dtu8UlFkA+FckouLpn0GKUckbRT4zhatqND38vWoqcFfnA8dx8Kv7tkxpv5VBw2PUmNR4d1VHLKK4IyabDKXiQ1Z4Ex3dPcT91TLXAgN3LeQj7alKh3Gvlv9xp224PdPr8RuKT1GRqrNYaPDHsGG4bbg5nCrsREk9+gFZ3jvDbVppt9YUPMlZB5zppJrSFxOulN4q2pUgjRtCO+aUMrTM9RpFkT5/QxYup+qT5t9gA+dL/KzBAAAOkAfaZPxrvEOGNag7qZynvjvHI1EBrtTtWj52cZQe2XDLDFWkDjq2lSqnXdSVGZT5NImthwjoze/J2ui0wtBFdWOSGBIzHkToZ8AvhWGS5IC8pmOU7TXvH0d9IcM2BS0ueUlXVgXgnUwVEFDJjnAI5aqfKHim8c1JHlV1daZFwBtTpHzMfjzqZirRV2UiIJEEQRB7jUZgCa5D6a+LRG41qEYGQJBjWDOnlO37tQ8HdMwB7zFXysIyH2WEGOf/xWcYZXI/VYifIxXXhlao8PX4ts9/mavh4xbXUKtfYDJ1ZXMLYAjsmARptXuXCSxtKXAzwM0d/uHyrB/RxxCwcKVxD2FytCB2VWPNiQTtLCD51uMPxDCiAlyx4BXt/CDRPrRwRLCio78StLobtseBdZ9007buq2qkHyqChyuUUUgKjpL0ct4yybbgBhJR4BKN9oPMfaAa89f6HbwQxdtFt4Gce4xp/KvWa5VRk0UnTs8mw3RdsKjPdVfylgUBW5na2sGWjZGYGJBJg/oyarThSAY5cu6tp0ptxfeP0gp8iRr8h76zdxefv8j+PnXJkk3Lk+h0cVHGmu5VtZjn5VVY7hQLZhCnmRvV81uRHuqCx5HeoTo65RUupW4DFQSh3HL7R4ffVk1sNvv386znGwVugjQlQfmKmcM48G7NzQ9/43HxHjWksfG5HJi1aU3in1RasjAa9sfGmcs89O47/HlUrPGwJ8RqDTdzFJ+kD6gisTusZxFlbilXEg93zHcax3EcAbTlTqN1PeO+tkb68jNQ+KYUXrZURmGqk9/Meo/Glb4p7XyefrNMssdy6oyaGrngHSnEYRs1i6ySQWA1VsswGU6MNT76qLmGdfaVh5gikq1dnU+faa6ml4l0pfF3DcvhFcgS1sFQxHNgSdYgSO6mSp8/KqHPUmziSBrt3VlLHfKO7BrNi2z5Rb2JBBPxO348KkXui9xjaZBPWsQdQASCSSCYCzoACdwfIU9riKA7EeulbDhL3ryr1aZ3tCbQYjq1JI7TAaMQNpPnNKCcWdGrlHNh3R5o1XQngjW8UQ9lAjYcT2c03EdAzHMIWSzERupHdXoYwyGCUWRsco08u6sP0AxOIuuwxVmOrPYuBGtjVTOhiRoBoIM61vq0l1PHQi5h1bRlUz3gGi3ZVRCgDypdFSUFFE0UhBRRXCaBma6WcLJBupJgaga92sVi5LGRoBM+m1el8TuuLTm37QUx+D4V55dvkkyZPM95rnypJnt6DJKUKfYgskVDxeHnUbjap11wNzUK9cjWdKxPTKziXRi7fw35RaRn6tnVwsEgBUYELuR2mmO4ab1jmr07odxVVxJGcgFSVUkhXcRDEbSBMT9grDdK8N1eKvAGQXLAgzIc5tP71d+J3E+a1iazM7wjjZQ5XOnInl5+HjWosYwGNvfXnpqy4NifrETN2WdVIOy5mAJB5b1nkw3yjp02vcPDk5XmbZgO4U01pe6lcQ4Rfw+shl2119CeVQf+IfrAr47iuZxcep7UMkZq4ncZw8OhUkwfLSqG90Wb9G4p8CCPlNaANm2YUG0fPyqozlHoRl02PLzJcmLxvDblr2xodiNQfXvqLmP8q3joGBVlBB3B2NZviXR1klrcsvd+kv8Q8RXTDLfDPG1OhePmHKKy341o+iXFbdu4EvvdS036VpoKHvIgyveBqNx3HNo1OK3lW3U866PorhnAktw9u/fYESv1srDa6QNREa1ZrYj/xLp83NYD6NekfWYcWiTmsiPNCTlI8vZ9B31r7/ABhE9ox99TtFZak8pbzzN99OC4PPzJPzqnxfGhbWSCfQ1U4zpm/ZWxh2uM0ZS0BZPkdfeKW1hZsDivCuVEw7NkXrMueBmy+zmjWJ5TRUjLImmXeu3XqO9yJJOgpjFnxryXjeHuWXIUZ1BIZR7Swd1Pd4a16MvSCydn+DVj+kQzXDdRrbW2OhDazEkFd+RrLLF1Z6P9OyxU3FvqUS3ARmLaEaToeehqvvtmMb/wBlftO1SLuFzGWYnwHZHqRqffSHSBoIHcK5j3XbO8HwSvi7Cke1cUEbiOY9wPvp76V8Dh7dyyLSqtzKesCzGWRkLDaSc2u+3KKrExxtXFuKQHVgVnw8Kj9OMIxxVy4MxW6EvDnpcQNH7plf3RXXg6Hhf1FeJMzFyk23M6aePdUgcLcoXEECZ1g6b6Hf0qIDXQeYe5cJ4XYxGHt3AGi4ikgXLkTpmGp5MCPSqfpF0b6gdZbk29iDqV+8Gp30Z44vgVVlINtmUGIDKTmUg8/aI/d8a1LQQQQCDoQdiD31M4b1yb4M7wytHk3Vr5eWlOIh5GfnV90g6Mm1Ny0Jt7kblPvXx3HxqgV64JQcXTPo8OeORXFj094oBiki9UTEcSRfaZR660kn2NZTj3ZRca4S+e46L2NzHlqQO6ZNU6JNay1xJrhIspJAkZiBm5aT41l7eHYkiDPcNIrsxyb4Z87q4Y1K8buy86I8TexibZticxyEEwGDkCCeWsGfCvW+txv9QvpcX7q8b4DhHGKsQrk9ahhQWPZYE6AchrX0TW1nEZO9hsa8xbVZ5s+Y+4aU7wzgN9WzO3aO5kk+Xl4Vpw3nSwaNwqGsPZYbk0U+KKhsdD7GaavKCCDqCCCPA6UG5TN1+6khlBh+jZVzJ+rBkGe0R3R3j3fKqXppYUIrZjlDKviC0gEnTTStjccneqni/C7V62y3lBTcmSIjYgjYiqmnJUXhn6Kakux5nftgaH4z/IVCxfEQoy5vQHX1M6VKtYG00wmKu2wYLIhKbnbtEnSNZ57CgdH8LeUiy7Je17DgiIGxDAEz3g1zrFT5PTn/AFFteFELhhW65E5WgESJDa6gkajQE/dXeovXbrKhHZj2TKiDEa9xPPWpfRDgIbF5SfzYLsBqDBAA15Ek+6t2eBrtqAdwNJ+6t1jS6HnZc08jW48qu4e6nMNrrlOb+8u8b++ucSRbzhrSmSuoiNR4d/3V6FxDoqGfOh6s84AM7ePhVaOilxPYdR+4B9tWlRk7LTofxy8cli6AgW0FSBq2RBA1aNge7UeMVaXuMXg8KLbiNwSPQ6/Z3VTcNwd224L5WHMgQdvOrXqgTO0Uq5ux1wdfj15ZzW1gfqMWPuis3xnByj3UQocpaJACkansR3cgd+4VeYi3TNpTs0n8c6cqlxRePdDmLaPM7nE3P6ZJ7uUbbVbYbo7evZTdhARKygzMIkHSJEREmnuNcAS1eUqpyE5iBJ0Ekx4DuqZj+kyXMQLd8OcMobsWzBuEDshtjlJ0iR31FeSCTk3cmU13hK2wTbvqXGZTbB7RkHVQDqORGnrVWS66lgpn2dcwO8kDblvrWsx9i7ilC28PYwtoGVhR1h7tYn4ConAsBca7dt9WrlYJYnsqY7x7UjkNdeW4UuliXJVcK45ct3VIbXODJzaHbkZA1OtezW+kRKyoWecnl39gEemlYDC9A7jMC1xZEkaMflG9aTC4C+rr1mJzAzKKglpnSTqPMa/OrSJo1NvibH9X4/DWnxjPEVSNjLYOoIMQRqPf401bxKLM5j2iwzmI7ht7PnQOi4xnEXUdkjuGmoPfJ0+HrRWO4txF8Qy2sNJedShOVRrOZtq7QTTNVdwWJX2Lub9tgfcctQ+vxoYdkuOYAt/OQK1APM009CkFGOxPGsWHy9XlO5BhjHkunx7qyvS/F3r162p7KMCsgvEmM2ZY0AE8jzr1RrQB018e6o2N4JavKVuKGBHMa+h3FHF2NHmWA4ZcRfqMbcUTsmbLP7r0niPRfGte61n63KgYXfZ9nYEROb3yOZrfYbofYtTkXSP0tT5Sd6mX8ISnVoYkRmiYA8OdDpAedcCS5ZuMwU6gSSGgwRqZGkxsa0R4jiGICC1r4OR7wYHnVsvAWVD9YW33AU7eANVqpeE5bLetxf8A+dKUm3x9PqOVt2M/lGL52gY7gAP/ANhNP8Gu3ndutt5FAiSIknms6kelP2bmIE/VL+9cJ+QFJu4a+xkrbH7135BhWW+SdNP5fcXQsuo3HZ5UymFAYyRl7tZqF1WKAhTbHox/zMajvh8af01HkifaKlSm+3zC35EjHYi2rCCNZ3P4iuC7a/rBPhHuqN/wvEnU3SD4BQfgKlYbom9wKWxV7c5wHYeUa6Ve6T7fP/wpP3EtMXajS2W8QjH4xWe4vg1fErfFp86iJPZGxg9oiCAd60X/ACNhwBm6y4QNc9xzPiRMUzZ6JWLbMUWM5EiJUacu4VS3e4dIz2NtWrgClsuusXrU6mYIB5TTuBOFsHKgtgt4uSY59lSPH1rRL0btqDCjyAFcudGbcyARHw8qqn5/Il30KO5xxE7/ACUXG+YECod3jOYh1BldVzAg7Ea9rXer9ujyzsfjS7PRtSfZ9+1Ukl3J5KK9xi7eHaCAdxEn3zXVtsVhg2U/oiQD5xqR61ql6PqAYj3U7Y4eBVXFBtbKzhkIsKgUeAiir6zhwu1FG5eQ1Gu5atXKKKwAS1NtRRVFDRpJoopgJY0ywoooKQkikxXaKkYmKdtLrXKKYE+0oyDSmrQg6dwoooJC9saYTeiimJD+HouDtegoooQCV3pXOuUUwEsa6tFFADoFFFFAH//Z"/>
          <p:cNvSpPr>
            <a:spLocks noChangeAspect="1" noChangeArrowheads="1"/>
          </p:cNvSpPr>
          <p:nvPr/>
        </p:nvSpPr>
        <p:spPr bwMode="auto">
          <a:xfrm>
            <a:off x="63500" y="-828675"/>
            <a:ext cx="1143000" cy="17049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977154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649</TotalTime>
  <Words>1436</Words>
  <Application>Microsoft Office PowerPoint</Application>
  <PresentationFormat>On-screen Show (4:3)</PresentationFormat>
  <Paragraphs>94</Paragraphs>
  <Slides>22</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22</vt:i4>
      </vt:variant>
    </vt:vector>
  </HeadingPairs>
  <TitlesOfParts>
    <vt:vector size="32" baseType="lpstr">
      <vt:lpstr>Arial</vt:lpstr>
      <vt:lpstr>Calibri</vt:lpstr>
      <vt:lpstr>Gill Sans</vt:lpstr>
      <vt:lpstr>Helvetica Neue</vt:lpstr>
      <vt:lpstr>Ubuntu</vt:lpstr>
      <vt:lpstr>Ubuntu Light</vt:lpstr>
      <vt:lpstr>SO_AP_Presentation</vt:lpstr>
      <vt:lpstr>Body White copy</vt:lpstr>
      <vt:lpstr>Blank</vt:lpstr>
      <vt:lpstr>1_Blank</vt:lpstr>
      <vt:lpstr>Snowboarding Official Rules</vt:lpstr>
      <vt:lpstr>The Basics</vt:lpstr>
      <vt:lpstr>Uniform</vt:lpstr>
      <vt:lpstr>Course Layout</vt:lpstr>
      <vt:lpstr>Course Layout</vt:lpstr>
      <vt:lpstr>Course Layout</vt:lpstr>
      <vt:lpstr>Course Layout</vt:lpstr>
      <vt:lpstr>Divisioning</vt:lpstr>
      <vt:lpstr>Divisioning</vt:lpstr>
      <vt:lpstr>Competition Equipment</vt:lpstr>
      <vt:lpstr>Boards</vt:lpstr>
      <vt:lpstr>Start</vt:lpstr>
      <vt:lpstr>Start</vt:lpstr>
      <vt:lpstr> One-Minute Rule</vt:lpstr>
      <vt:lpstr>  Event Modifications</vt:lpstr>
      <vt:lpstr> Injuries</vt:lpstr>
      <vt:lpstr> Injuries</vt:lpstr>
      <vt:lpstr>Friendly Reminders</vt:lpstr>
      <vt:lpstr>Friendly Reminders</vt:lpstr>
      <vt:lpstr>Terms</vt:lpstr>
      <vt:lpstr>Terms</vt:lpstr>
      <vt:lpstr>Terms</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47</cp:revision>
  <dcterms:created xsi:type="dcterms:W3CDTF">2012-05-09T16:21:13Z</dcterms:created>
  <dcterms:modified xsi:type="dcterms:W3CDTF">2024-06-24T19:28:32Z</dcterms:modified>
</cp:coreProperties>
</file>