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35"/>
  </p:notesMasterIdLst>
  <p:handoutMasterIdLst>
    <p:handoutMasterId r:id="rId36"/>
  </p:handoutMasterIdLst>
  <p:sldIdLst>
    <p:sldId id="256" r:id="rId5"/>
    <p:sldId id="265" r:id="rId6"/>
    <p:sldId id="266" r:id="rId7"/>
    <p:sldId id="292" r:id="rId8"/>
    <p:sldId id="293" r:id="rId9"/>
    <p:sldId id="294" r:id="rId10"/>
    <p:sldId id="267" r:id="rId11"/>
    <p:sldId id="295" r:id="rId12"/>
    <p:sldId id="296" r:id="rId13"/>
    <p:sldId id="259" r:id="rId14"/>
    <p:sldId id="257" r:id="rId15"/>
    <p:sldId id="261" r:id="rId16"/>
    <p:sldId id="272" r:id="rId17"/>
    <p:sldId id="273" r:id="rId18"/>
    <p:sldId id="275" r:id="rId19"/>
    <p:sldId id="268" r:id="rId20"/>
    <p:sldId id="262" r:id="rId21"/>
    <p:sldId id="276" r:id="rId22"/>
    <p:sldId id="278" r:id="rId23"/>
    <p:sldId id="279" r:id="rId24"/>
    <p:sldId id="280" r:id="rId25"/>
    <p:sldId id="281" r:id="rId26"/>
    <p:sldId id="282" r:id="rId27"/>
    <p:sldId id="286" r:id="rId28"/>
    <p:sldId id="288" r:id="rId29"/>
    <p:sldId id="289" r:id="rId30"/>
    <p:sldId id="269" r:id="rId31"/>
    <p:sldId id="290" r:id="rId32"/>
    <p:sldId id="291" r:id="rId33"/>
    <p:sldId id="297"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autoAdjust="0"/>
    <p:restoredTop sz="94660"/>
  </p:normalViewPr>
  <p:slideViewPr>
    <p:cSldViewPr snapToGrid="0" snapToObjects="1">
      <p:cViewPr varScale="1">
        <p:scale>
          <a:sx n="94" d="100"/>
          <a:sy n="94" d="100"/>
        </p:scale>
        <p:origin x="58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B4B2F-0019-C942-9AE2-8EB4A07943DA}" type="slidenum">
              <a:rPr lang="en-US" smtClean="0"/>
              <a:t>2</a:t>
            </a:fld>
            <a:endParaRPr lang="en-US"/>
          </a:p>
        </p:txBody>
      </p:sp>
    </p:spTree>
    <p:extLst>
      <p:ext uri="{BB962C8B-B14F-4D97-AF65-F5344CB8AC3E}">
        <p14:creationId xmlns:p14="http://schemas.microsoft.com/office/powerpoint/2010/main" val="9512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197102"/>
            <a:ext cx="7773293" cy="1470049"/>
          </a:xfrm>
        </p:spPr>
        <p:txBody>
          <a:bodyPr/>
          <a:lstStyle/>
          <a:p>
            <a:pPr algn="ctr"/>
            <a:r>
              <a:rPr lang="en-US" dirty="0" smtClean="0"/>
              <a:t>Snowboarding Official </a:t>
            </a:r>
            <a:r>
              <a:rPr lang="en-US" dirty="0"/>
              <a:t>R</a:t>
            </a:r>
            <a:r>
              <a:rPr lang="en-US" dirty="0" smtClean="0"/>
              <a:t>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9600" dirty="0" smtClean="0"/>
              <a:t/>
            </a:r>
            <a:br>
              <a:rPr lang="en-US" sz="9600" dirty="0" smtClean="0"/>
            </a:br>
            <a:r>
              <a:rPr lang="en-US" sz="9600" dirty="0" smtClean="0"/>
              <a:t>Course Layout</a:t>
            </a:r>
            <a:endParaRPr lang="en-US" sz="96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10</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Slalom , Giant Slalom, and Super-G</a:t>
            </a:r>
            <a:endParaRPr lang="en-US" dirty="0"/>
          </a:p>
        </p:txBody>
      </p:sp>
      <p:sp>
        <p:nvSpPr>
          <p:cNvPr id="3" name="Content Placeholder 2"/>
          <p:cNvSpPr>
            <a:spLocks noGrp="1"/>
          </p:cNvSpPr>
          <p:nvPr>
            <p:ph idx="1"/>
          </p:nvPr>
        </p:nvSpPr>
        <p:spPr>
          <a:xfrm>
            <a:off x="544513" y="1582000"/>
            <a:ext cx="5633003" cy="4464050"/>
          </a:xfrm>
        </p:spPr>
        <p:txBody>
          <a:bodyPr/>
          <a:lstStyle/>
          <a:p>
            <a:pPr marL="342900" indent="-342900">
              <a:buFont typeface="Arial" panose="020B0604020202020204" pitchFamily="34" charset="0"/>
              <a:buChar char="•"/>
            </a:pPr>
            <a:r>
              <a:rPr lang="en-US" dirty="0"/>
              <a:t>Slalom, Giant Slalom and Super-G gates consist of two poles: one outside pole and one stubby turning pole</a:t>
            </a:r>
            <a:r>
              <a:rPr lang="en-US" dirty="0" smtClean="0"/>
              <a:t>.</a:t>
            </a:r>
          </a:p>
          <a:p>
            <a:pPr marL="342900" lvl="0" indent="-342900">
              <a:buFont typeface="Arial" panose="020B0604020202020204" pitchFamily="34" charset="0"/>
              <a:buChar char="•"/>
            </a:pPr>
            <a:r>
              <a:rPr lang="en-US" dirty="0"/>
              <a:t>The first gate after the start should always be red. </a:t>
            </a:r>
          </a:p>
          <a:p>
            <a:pPr marL="0" indent="0"/>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Slalom, Giant Slalom and Super-G</a:t>
            </a:r>
            <a:endParaRPr lang="en-US" b="1" dirty="0"/>
          </a:p>
        </p:txBody>
      </p:sp>
      <p:pic>
        <p:nvPicPr>
          <p:cNvPr id="25" name="Content Placeholder 24"/>
          <p:cNvPicPr>
            <a:picLocks noGrp="1" noChangeAspect="1"/>
          </p:cNvPicPr>
          <p:nvPr>
            <p:ph idx="1"/>
          </p:nvPr>
        </p:nvPicPr>
        <p:blipFill>
          <a:blip r:embed="rId2"/>
          <a:stretch>
            <a:fillRect/>
          </a:stretch>
        </p:blipFill>
        <p:spPr>
          <a:xfrm>
            <a:off x="2015613" y="2394997"/>
            <a:ext cx="4720779" cy="3761061"/>
          </a:xfrm>
          <a:prstGeom prst="rect">
            <a:avLst/>
          </a:prstGeom>
        </p:spPr>
      </p:pic>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grpSp>
        <p:nvGrpSpPr>
          <p:cNvPr id="5" name="Group 4"/>
          <p:cNvGrpSpPr>
            <a:grpSpLocks/>
          </p:cNvGrpSpPr>
          <p:nvPr/>
        </p:nvGrpSpPr>
        <p:grpSpPr bwMode="auto">
          <a:xfrm>
            <a:off x="884396" y="2854607"/>
            <a:ext cx="1893157" cy="1835383"/>
            <a:chOff x="1087278" y="1102423"/>
            <a:chExt cx="8001" cy="14573"/>
          </a:xfrm>
        </p:grpSpPr>
        <p:sp>
          <p:nvSpPr>
            <p:cNvPr id="7" name="Text Box 4"/>
            <p:cNvSpPr txBox="1">
              <a:spLocks noChangeArrowheads="1"/>
            </p:cNvSpPr>
            <p:nvPr/>
          </p:nvSpPr>
          <p:spPr bwMode="auto">
            <a:xfrm>
              <a:off x="1093851" y="1104138"/>
              <a:ext cx="1428"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Text Box 5"/>
            <p:cNvSpPr txBox="1">
              <a:spLocks noChangeArrowheads="1"/>
            </p:cNvSpPr>
            <p:nvPr/>
          </p:nvSpPr>
          <p:spPr bwMode="auto">
            <a:xfrm>
              <a:off x="1092708" y="1107852"/>
              <a:ext cx="1714"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9" name="Text Box 6"/>
            <p:cNvSpPr txBox="1">
              <a:spLocks noChangeArrowheads="1"/>
            </p:cNvSpPr>
            <p:nvPr/>
          </p:nvSpPr>
          <p:spPr bwMode="auto">
            <a:xfrm>
              <a:off x="1092708" y="1111567"/>
              <a:ext cx="1428"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0" name="Text Box 7"/>
            <p:cNvSpPr txBox="1">
              <a:spLocks noChangeArrowheads="1"/>
            </p:cNvSpPr>
            <p:nvPr/>
          </p:nvSpPr>
          <p:spPr bwMode="auto">
            <a:xfrm>
              <a:off x="1087278" y="1105566"/>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1" name="Text Box 8"/>
            <p:cNvSpPr txBox="1">
              <a:spLocks noChangeArrowheads="1"/>
            </p:cNvSpPr>
            <p:nvPr/>
          </p:nvSpPr>
          <p:spPr bwMode="auto">
            <a:xfrm>
              <a:off x="1087278" y="1109567"/>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2" name="Text Box 9"/>
            <p:cNvSpPr txBox="1">
              <a:spLocks noChangeArrowheads="1"/>
            </p:cNvSpPr>
            <p:nvPr/>
          </p:nvSpPr>
          <p:spPr bwMode="auto">
            <a:xfrm>
              <a:off x="1087278" y="1112996"/>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3" name="Text Box 10"/>
            <p:cNvSpPr txBox="1">
              <a:spLocks noChangeArrowheads="1"/>
            </p:cNvSpPr>
            <p:nvPr/>
          </p:nvSpPr>
          <p:spPr bwMode="auto">
            <a:xfrm>
              <a:off x="1087278" y="1102423"/>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4" name="Text Box 11"/>
            <p:cNvSpPr txBox="1">
              <a:spLocks noChangeArrowheads="1"/>
            </p:cNvSpPr>
            <p:nvPr/>
          </p:nvSpPr>
          <p:spPr bwMode="auto">
            <a:xfrm>
              <a:off x="1089850" y="1114710"/>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grpSp>
      <p:grpSp>
        <p:nvGrpSpPr>
          <p:cNvPr id="15" name="Group 14"/>
          <p:cNvGrpSpPr>
            <a:grpSpLocks/>
          </p:cNvGrpSpPr>
          <p:nvPr/>
        </p:nvGrpSpPr>
        <p:grpSpPr bwMode="auto">
          <a:xfrm>
            <a:off x="2836570" y="2296654"/>
            <a:ext cx="946612" cy="1586000"/>
            <a:chOff x="1087278" y="1102423"/>
            <a:chExt cx="8001" cy="14573"/>
          </a:xfrm>
        </p:grpSpPr>
        <p:sp>
          <p:nvSpPr>
            <p:cNvPr id="17" name="Text Box 4"/>
            <p:cNvSpPr txBox="1">
              <a:spLocks noChangeArrowheads="1"/>
            </p:cNvSpPr>
            <p:nvPr/>
          </p:nvSpPr>
          <p:spPr bwMode="auto">
            <a:xfrm>
              <a:off x="1093851" y="1104138"/>
              <a:ext cx="1428"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8" name="Text Box 5"/>
            <p:cNvSpPr txBox="1">
              <a:spLocks noChangeArrowheads="1"/>
            </p:cNvSpPr>
            <p:nvPr/>
          </p:nvSpPr>
          <p:spPr bwMode="auto">
            <a:xfrm>
              <a:off x="1092708" y="1107852"/>
              <a:ext cx="1714"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9" name="Text Box 6"/>
            <p:cNvSpPr txBox="1">
              <a:spLocks noChangeArrowheads="1"/>
            </p:cNvSpPr>
            <p:nvPr/>
          </p:nvSpPr>
          <p:spPr bwMode="auto">
            <a:xfrm>
              <a:off x="1092708" y="1111567"/>
              <a:ext cx="1428"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0" name="Text Box 7"/>
            <p:cNvSpPr txBox="1">
              <a:spLocks noChangeArrowheads="1"/>
            </p:cNvSpPr>
            <p:nvPr/>
          </p:nvSpPr>
          <p:spPr bwMode="auto">
            <a:xfrm>
              <a:off x="1087278" y="1105566"/>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1" name="Text Box 8"/>
            <p:cNvSpPr txBox="1">
              <a:spLocks noChangeArrowheads="1"/>
            </p:cNvSpPr>
            <p:nvPr/>
          </p:nvSpPr>
          <p:spPr bwMode="auto">
            <a:xfrm>
              <a:off x="1087278" y="1109567"/>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2" name="Text Box 9"/>
            <p:cNvSpPr txBox="1">
              <a:spLocks noChangeArrowheads="1"/>
            </p:cNvSpPr>
            <p:nvPr/>
          </p:nvSpPr>
          <p:spPr bwMode="auto">
            <a:xfrm>
              <a:off x="1087278" y="1112996"/>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3" name="Text Box 10"/>
            <p:cNvSpPr txBox="1">
              <a:spLocks noChangeArrowheads="1"/>
            </p:cNvSpPr>
            <p:nvPr/>
          </p:nvSpPr>
          <p:spPr bwMode="auto">
            <a:xfrm>
              <a:off x="1087278" y="1102423"/>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4" name="Text Box 11"/>
            <p:cNvSpPr txBox="1">
              <a:spLocks noChangeArrowheads="1"/>
            </p:cNvSpPr>
            <p:nvPr/>
          </p:nvSpPr>
          <p:spPr bwMode="auto">
            <a:xfrm>
              <a:off x="1089850" y="1114710"/>
              <a:ext cx="1429"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grpSp>
      <p:sp>
        <p:nvSpPr>
          <p:cNvPr id="27" name="TextBox 26"/>
          <p:cNvSpPr txBox="1"/>
          <p:nvPr/>
        </p:nvSpPr>
        <p:spPr>
          <a:xfrm>
            <a:off x="2147314" y="1927322"/>
            <a:ext cx="5083277" cy="369332"/>
          </a:xfrm>
          <a:prstGeom prst="rect">
            <a:avLst/>
          </a:prstGeom>
          <a:noFill/>
        </p:spPr>
        <p:txBody>
          <a:bodyPr wrap="square" rtlCol="0">
            <a:spAutoFit/>
          </a:bodyPr>
          <a:lstStyle/>
          <a:p>
            <a:r>
              <a:rPr lang="en-US" dirty="0" smtClean="0"/>
              <a:t>Slalom                       Giant Slalom           Super-G</a:t>
            </a:r>
            <a:endParaRPr lang="en-US" dirty="0"/>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 Cont.</a:t>
            </a:r>
            <a:endParaRPr lang="en-US" dirty="0"/>
          </a:p>
        </p:txBody>
      </p:sp>
      <p:sp>
        <p:nvSpPr>
          <p:cNvPr id="3" name="Content Placeholder 2"/>
          <p:cNvSpPr>
            <a:spLocks noGrp="1"/>
          </p:cNvSpPr>
          <p:nvPr>
            <p:ph idx="1"/>
          </p:nvPr>
        </p:nvSpPr>
        <p:spPr>
          <a:xfrm>
            <a:off x="544513" y="1613897"/>
            <a:ext cx="7912100" cy="4464050"/>
          </a:xfrm>
        </p:spPr>
        <p:txBody>
          <a:bodyPr/>
          <a:lstStyle/>
          <a:p>
            <a:pPr marL="342900" indent="-342900">
              <a:buFont typeface="Arial" panose="020B0604020202020204" pitchFamily="34" charset="0"/>
              <a:buChar char="•"/>
            </a:pPr>
            <a:r>
              <a:rPr lang="en-US" dirty="0" smtClean="0"/>
              <a:t>An </a:t>
            </a:r>
            <a:r>
              <a:rPr lang="en-US" dirty="0"/>
              <a:t>auger or crow bar shall be made available for the course setter to set poles into the snow. </a:t>
            </a:r>
          </a:p>
          <a:p>
            <a:pPr marL="342900" indent="-342900">
              <a:buFont typeface="Arial" panose="020B0604020202020204" pitchFamily="34" charset="0"/>
              <a:buChar char="•"/>
            </a:pPr>
            <a:r>
              <a:rPr lang="en-US" dirty="0" smtClean="0"/>
              <a:t>Adequate </a:t>
            </a:r>
            <a:r>
              <a:rPr lang="en-US" dirty="0"/>
              <a:t>protection for the start and finish areas shall be provided. Fencing and/or pop fencing may be used. </a:t>
            </a:r>
          </a:p>
          <a:p>
            <a:pPr marL="342900" indent="-342900">
              <a:buFont typeface="Arial" panose="020B0604020202020204" pitchFamily="34" charset="0"/>
              <a:buChar char="•"/>
            </a:pPr>
            <a:r>
              <a:rPr lang="en-US" dirty="0" smtClean="0"/>
              <a:t>Whenever </a:t>
            </a:r>
            <a:r>
              <a:rPr lang="en-US" dirty="0"/>
              <a:t>possible, for safety reasons, the courses should be fenced off to be perceived by the </a:t>
            </a:r>
            <a:r>
              <a:rPr lang="en-US" dirty="0" smtClean="0"/>
              <a:t>Snowboarding </a:t>
            </a:r>
            <a:r>
              <a:rPr lang="en-US" dirty="0"/>
              <a:t>public as a self- contained racing venue. Additional fencing, snow fencing, and protective bagging are the responsibility of the </a:t>
            </a:r>
            <a:r>
              <a:rPr lang="en-US" dirty="0" smtClean="0"/>
              <a:t>Snowboarding area</a:t>
            </a:r>
            <a:r>
              <a:rPr lang="en-US" dirty="0"/>
              <a:t>.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3903525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Layout Cont.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Whenever </a:t>
            </a:r>
            <a:r>
              <a:rPr lang="en-US" dirty="0"/>
              <a:t>possible, electric timing equipment, with back- up system, shall be used. When this is not possible, hand held timing may be used. Gate judges shall be responsible for timing the two minutes for the “Two Minute Rule”.  Start and finish banners shall be used.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2308991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217" y="1897645"/>
            <a:ext cx="4407790" cy="4151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7599" y="2777754"/>
            <a:ext cx="3859213" cy="3633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348177" y="2271454"/>
            <a:ext cx="2945218" cy="369332"/>
          </a:xfrm>
          <a:prstGeom prst="rect">
            <a:avLst/>
          </a:prstGeom>
          <a:noFill/>
        </p:spPr>
        <p:txBody>
          <a:bodyPr wrap="square" rtlCol="0">
            <a:spAutoFit/>
          </a:bodyPr>
          <a:lstStyle/>
          <a:p>
            <a:r>
              <a:rPr lang="en-US" dirty="0" smtClean="0"/>
              <a:t>Vertical Drop Diagram</a:t>
            </a:r>
            <a:endParaRPr lang="en-US" dirty="0"/>
          </a:p>
        </p:txBody>
      </p:sp>
    </p:spTree>
    <p:extLst>
      <p:ext uri="{BB962C8B-B14F-4D97-AF65-F5344CB8AC3E}">
        <p14:creationId xmlns:p14="http://schemas.microsoft.com/office/powerpoint/2010/main" val="2645056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16</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Rules</a:t>
            </a:r>
            <a:endParaRPr lang="en-US" b="1" dirty="0"/>
          </a:p>
        </p:txBody>
      </p:sp>
      <p:sp>
        <p:nvSpPr>
          <p:cNvPr id="3" name="Content Placeholder 2"/>
          <p:cNvSpPr>
            <a:spLocks noGrp="1"/>
          </p:cNvSpPr>
          <p:nvPr>
            <p:ph idx="1"/>
          </p:nvPr>
        </p:nvSpPr>
        <p:spPr>
          <a:xfrm>
            <a:off x="544513" y="1741487"/>
            <a:ext cx="7912100" cy="4563619"/>
          </a:xfrm>
        </p:spPr>
        <p:txBody>
          <a:bodyPr>
            <a:noAutofit/>
          </a:bodyPr>
          <a:lstStyle/>
          <a:p>
            <a:pPr marL="342900" indent="-342900">
              <a:buAutoNum type="arabicPeriod"/>
            </a:pPr>
            <a:r>
              <a:rPr lang="en-US" sz="2400" dirty="0" smtClean="0"/>
              <a:t>It is mandatory for all athletes to be on snow regardless of snow conditions prior to attending Winter Games.  </a:t>
            </a:r>
          </a:p>
          <a:p>
            <a:pPr marL="342900" indent="-342900">
              <a:buAutoNum type="arabicPeriod" startAt="2"/>
            </a:pPr>
            <a:r>
              <a:rPr lang="en-US" sz="2400" dirty="0" smtClean="0"/>
              <a:t>Each </a:t>
            </a:r>
            <a:r>
              <a:rPr lang="en-US" sz="2400" dirty="0"/>
              <a:t>athlete participating at the Games may only compete in one sport.  Each athlete may participate in two events within the chosen sport.  Special attention should be directed to recommended events for the athlete’s ability level.  An athlete can be registered only within one level.  For example, an athlete cannot be in Novice Slalom and Intermediate Super-G. </a:t>
            </a:r>
            <a:endParaRPr lang="en-US" sz="2400" dirty="0" smtClean="0"/>
          </a:p>
          <a:p>
            <a:pPr marL="342900" indent="-342900">
              <a:buAutoNum type="arabicPeriod" startAt="2"/>
            </a:pPr>
            <a:endParaRPr lang="en-US" sz="1400" dirty="0" smtClean="0"/>
          </a:p>
          <a:p>
            <a:pPr marL="342900" indent="-342900">
              <a:buAutoNum type="arabicPeriod" startAt="2"/>
            </a:pPr>
            <a:endParaRPr lang="en-US" sz="1400" dirty="0" smtClean="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0"/>
          </p:nvPr>
        </p:nvSpPr>
        <p:spPr/>
        <p:txBody>
          <a:bodyPr/>
          <a:lstStyle/>
          <a:p>
            <a:fld id="{F4B88F72-1EA4-FE40-A5CA-BD0111E6622B}" type="slidenum">
              <a:rPr lang="en-US"/>
              <a:pPr/>
              <a:t>17</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 Cont.</a:t>
            </a:r>
            <a:endParaRPr lang="en-US" dirty="0"/>
          </a:p>
        </p:txBody>
      </p:sp>
      <p:sp>
        <p:nvSpPr>
          <p:cNvPr id="3" name="Content Placeholder 2"/>
          <p:cNvSpPr>
            <a:spLocks noGrp="1"/>
          </p:cNvSpPr>
          <p:nvPr>
            <p:ph idx="1"/>
          </p:nvPr>
        </p:nvSpPr>
        <p:spPr/>
        <p:txBody>
          <a:bodyPr/>
          <a:lstStyle/>
          <a:p>
            <a:pPr marL="0" indent="0"/>
            <a:r>
              <a:rPr lang="en-US" dirty="0" smtClean="0"/>
              <a:t>3. </a:t>
            </a:r>
            <a:r>
              <a:rPr lang="en-US" dirty="0"/>
              <a:t>All athletes must be accompanied by a Level II </a:t>
            </a:r>
            <a:r>
              <a:rPr lang="en-US" dirty="0" smtClean="0"/>
              <a:t>	snowboard </a:t>
            </a:r>
            <a:r>
              <a:rPr lang="en-US" dirty="0"/>
              <a:t>coach for safety reasons.  If athletes </a:t>
            </a:r>
            <a:r>
              <a:rPr lang="en-US" dirty="0" smtClean="0"/>
              <a:t>	are </a:t>
            </a:r>
            <a:r>
              <a:rPr lang="en-US" dirty="0"/>
              <a:t>found on the hill unsupervised or if they are </a:t>
            </a:r>
            <a:r>
              <a:rPr lang="en-US" dirty="0" smtClean="0"/>
              <a:t>	a </a:t>
            </a:r>
            <a:r>
              <a:rPr lang="en-US" dirty="0"/>
              <a:t>safety hazard to others, they will be escorted </a:t>
            </a:r>
            <a:r>
              <a:rPr lang="en-US" dirty="0" smtClean="0"/>
              <a:t>	off </a:t>
            </a:r>
            <a:r>
              <a:rPr lang="en-US" dirty="0"/>
              <a:t>the hill. </a:t>
            </a:r>
            <a:endParaRPr lang="en-US" dirty="0" smtClean="0"/>
          </a:p>
          <a:p>
            <a:pPr marL="457200" indent="-457200">
              <a:buAutoNum type="arabicPeriod" startAt="4"/>
            </a:pPr>
            <a:r>
              <a:rPr lang="en-US" dirty="0" smtClean="0"/>
              <a:t>Coaches </a:t>
            </a:r>
            <a:r>
              <a:rPr lang="en-US" dirty="0"/>
              <a:t>MAY NOT coach on the hill. </a:t>
            </a:r>
            <a:endParaRPr lang="en-US" dirty="0" smtClean="0"/>
          </a:p>
          <a:p>
            <a:pPr marL="0" indent="0"/>
            <a:endParaRPr lang="en-US" dirty="0" smtClean="0"/>
          </a:p>
          <a:p>
            <a:pPr marL="457200" indent="-457200">
              <a:buAutoNum type="arabicPeriod" startAt="4"/>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Areas</a:t>
            </a:r>
            <a:endParaRPr lang="en-US" dirty="0"/>
          </a:p>
        </p:txBody>
      </p:sp>
      <p:sp>
        <p:nvSpPr>
          <p:cNvPr id="3" name="Content Placeholder 2"/>
          <p:cNvSpPr>
            <a:spLocks noGrp="1"/>
          </p:cNvSpPr>
          <p:nvPr>
            <p:ph idx="1"/>
          </p:nvPr>
        </p:nvSpPr>
        <p:spPr/>
        <p:txBody>
          <a:bodyPr/>
          <a:lstStyle/>
          <a:p>
            <a:r>
              <a:rPr lang="en-US" dirty="0"/>
              <a:t>I.	All start areas shall be flat, enabling the skiers to stand in the start in either a relaxed or ready position. Care should be given to provide easy access to this area as well as securing the area from the flow of general public </a:t>
            </a:r>
            <a:r>
              <a:rPr lang="en-US" dirty="0" err="1" smtClean="0"/>
              <a:t>snowbaording</a:t>
            </a:r>
            <a:r>
              <a:rPr lang="en-US" dirty="0" smtClean="0"/>
              <a:t> </a:t>
            </a:r>
            <a:r>
              <a:rPr lang="en-US" dirty="0"/>
              <a:t>traffic.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sp>
        <p:nvSpPr>
          <p:cNvPr id="8" name="TextBox 7"/>
          <p:cNvSpPr txBox="1"/>
          <p:nvPr/>
        </p:nvSpPr>
        <p:spPr>
          <a:xfrm>
            <a:off x="384586" y="5572759"/>
            <a:ext cx="2806996" cy="923330"/>
          </a:xfrm>
          <a:prstGeom prst="rect">
            <a:avLst/>
          </a:prstGeom>
          <a:noFill/>
        </p:spPr>
        <p:txBody>
          <a:bodyPr wrap="square" rtlCol="0">
            <a:spAutoFit/>
          </a:bodyPr>
          <a:lstStyle/>
          <a:p>
            <a:r>
              <a:rPr lang="en-US" dirty="0" smtClean="0"/>
              <a:t>“Let me win, but if I cannot win, let me be brave in the attempt.”</a:t>
            </a:r>
            <a:endParaRPr lang="en-US" dirty="0"/>
          </a:p>
        </p:txBody>
      </p:sp>
      <p:pic>
        <p:nvPicPr>
          <p:cNvPr id="12" name="Picture Placeholder 11" descr="Snowboarding"/>
          <p:cNvPicPr>
            <a:picLocks noGrp="1"/>
          </p:cNvPicPr>
          <p:nvPr>
            <p:ph type="pic" idx="1"/>
          </p:nvPr>
        </p:nvPicPr>
        <p:blipFill rotWithShape="1">
          <a:blip r:embed="rId3" cstate="print">
            <a:extLst>
              <a:ext uri="{28A0092B-C50C-407E-A947-70E740481C1C}">
                <a14:useLocalDpi xmlns:a14="http://schemas.microsoft.com/office/drawing/2010/main" val="0"/>
              </a:ext>
            </a:extLst>
          </a:blip>
          <a:srcRect l="4465" r="4465"/>
          <a:stretch/>
        </p:blipFill>
        <p:spPr bwMode="auto">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6" name="Rectangle 5"/>
          <p:cNvSpPr/>
          <p:nvPr/>
        </p:nvSpPr>
        <p:spPr>
          <a:xfrm>
            <a:off x="554038" y="4978080"/>
            <a:ext cx="4572000" cy="646331"/>
          </a:xfrm>
          <a:prstGeom prst="rect">
            <a:avLst/>
          </a:prstGeom>
        </p:spPr>
        <p:txBody>
          <a:bodyPr>
            <a:spAutoFit/>
          </a:bodyPr>
          <a:lstStyle/>
          <a:p>
            <a:r>
              <a:rPr lang="en-US" dirty="0"/>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Minute Rule</a:t>
            </a:r>
            <a:endParaRPr lang="en-US" dirty="0"/>
          </a:p>
        </p:txBody>
      </p:sp>
      <p:sp>
        <p:nvSpPr>
          <p:cNvPr id="3" name="Content Placeholder 2"/>
          <p:cNvSpPr>
            <a:spLocks noGrp="1"/>
          </p:cNvSpPr>
          <p:nvPr>
            <p:ph idx="1"/>
          </p:nvPr>
        </p:nvSpPr>
        <p:spPr/>
        <p:txBody>
          <a:bodyPr/>
          <a:lstStyle/>
          <a:p>
            <a:pPr marL="514350" indent="-514350">
              <a:buAutoNum type="romanUcPeriod"/>
            </a:pPr>
            <a:r>
              <a:rPr lang="en-US" sz="2000" dirty="0" smtClean="0"/>
              <a:t>During </a:t>
            </a:r>
            <a:r>
              <a:rPr lang="en-US" sz="2000" dirty="0"/>
              <a:t>competition, if the competitor moves out of the general direction of the line of the course (fall, miss a gate, lose a ski, etc.) he/she shall have 1 minute from the time of the deviation to re-enter the course. </a:t>
            </a:r>
          </a:p>
          <a:p>
            <a:pPr marL="514350" indent="-514350">
              <a:buAutoNum type="romanUcPeriod" startAt="2"/>
            </a:pPr>
            <a:r>
              <a:rPr lang="en-US" sz="2000" dirty="0" smtClean="0"/>
              <a:t>A </a:t>
            </a:r>
            <a:r>
              <a:rPr lang="en-US" sz="2000" dirty="0"/>
              <a:t>competitor who fails to adhere to this 1-minute time limit, or receives assistance of any kind, shall be disqualified. Disqualification shall be determined on the gate card by the Gate Judge assigned to the gate closest to where the infraction occurred. </a:t>
            </a:r>
          </a:p>
          <a:p>
            <a:pPr marL="514350" indent="-514350">
              <a:buAutoNum type="romanUcPeriod" startAt="3"/>
            </a:pPr>
            <a:r>
              <a:rPr lang="en-US" sz="2000" dirty="0" smtClean="0"/>
              <a:t>The </a:t>
            </a:r>
            <a:r>
              <a:rPr lang="en-US" sz="2000" dirty="0"/>
              <a:t>Gate Judge is responsible for timing the 1 minute</a:t>
            </a:r>
            <a:r>
              <a:rPr lang="en-US" sz="2000" dirty="0" smtClean="0"/>
              <a:t>.</a:t>
            </a:r>
          </a:p>
          <a:p>
            <a:pPr marL="0" indent="0"/>
            <a:endParaRPr lang="en-US" sz="20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Command</a:t>
            </a:r>
            <a:endParaRPr lang="en-US" dirty="0"/>
          </a:p>
        </p:txBody>
      </p:sp>
      <p:sp>
        <p:nvSpPr>
          <p:cNvPr id="3" name="Content Placeholder 2"/>
          <p:cNvSpPr>
            <a:spLocks noGrp="1"/>
          </p:cNvSpPr>
          <p:nvPr>
            <p:ph idx="1"/>
          </p:nvPr>
        </p:nvSpPr>
        <p:spPr/>
        <p:txBody>
          <a:bodyPr/>
          <a:lstStyle/>
          <a:p>
            <a:r>
              <a:rPr lang="en-US" dirty="0"/>
              <a:t>	For all Special Olympics alpine events at each ability level, the start command shall be as follows: "5.4.3.2.1. GO!" The timer begins when the skier’s front boot crosses the start line, or when the electric timing wand is activated.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Gate Line</a:t>
            </a:r>
            <a:endParaRPr lang="en-US" dirty="0"/>
          </a:p>
        </p:txBody>
      </p:sp>
      <p:sp>
        <p:nvSpPr>
          <p:cNvPr id="3" name="Content Placeholder 2"/>
          <p:cNvSpPr>
            <a:spLocks noGrp="1"/>
          </p:cNvSpPr>
          <p:nvPr>
            <p:ph idx="1"/>
          </p:nvPr>
        </p:nvSpPr>
        <p:spPr/>
        <p:txBody>
          <a:bodyPr/>
          <a:lstStyle/>
          <a:p>
            <a:r>
              <a:rPr lang="en-US" dirty="0"/>
              <a:t>	</a:t>
            </a:r>
            <a:r>
              <a:rPr lang="en-US" dirty="0" smtClean="0"/>
              <a:t>.</a:t>
            </a:r>
            <a:r>
              <a:rPr lang="en-US" sz="2800" dirty="0" smtClean="0"/>
              <a:t>The </a:t>
            </a:r>
            <a:r>
              <a:rPr lang="en-US" sz="2800" dirty="0"/>
              <a:t>gate line is determined by the turning pole </a:t>
            </a:r>
            <a:endParaRPr lang="en-US" sz="24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22</a:t>
            </a:fld>
            <a:endParaRPr lang="en-US"/>
          </a:p>
        </p:txBody>
      </p:sp>
    </p:spTree>
    <p:extLst>
      <p:ext uri="{BB962C8B-B14F-4D97-AF65-F5344CB8AC3E}">
        <p14:creationId xmlns:p14="http://schemas.microsoft.com/office/powerpoint/2010/main" val="317272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Passage</a:t>
            </a:r>
            <a:endParaRPr lang="en-US" dirty="0"/>
          </a:p>
        </p:txBody>
      </p:sp>
      <p:sp>
        <p:nvSpPr>
          <p:cNvPr id="3" name="Content Placeholder 2"/>
          <p:cNvSpPr>
            <a:spLocks noGrp="1"/>
          </p:cNvSpPr>
          <p:nvPr>
            <p:ph idx="1"/>
          </p:nvPr>
        </p:nvSpPr>
        <p:spPr/>
        <p:txBody>
          <a:bodyPr/>
          <a:lstStyle/>
          <a:p>
            <a:pPr lvl="1"/>
            <a:r>
              <a:rPr lang="en-US" sz="2000" dirty="0" smtClean="0"/>
              <a:t>A </a:t>
            </a:r>
            <a:r>
              <a:rPr lang="en-US" sz="2000" dirty="0"/>
              <a:t>gate has been passed correctly when the competitor’s snowboard tip and both feet have passed by the gate. The start and finish lines are the same as a gate line. In the event that a competitor removes a pole from its vertical position before the competitor’s snowboard tip and both feet have passed the gate line, the snowboard tip and feet must pass the original gate.  </a:t>
            </a:r>
            <a:endParaRPr lang="en-US" sz="2000" dirty="0" smtClean="0"/>
          </a:p>
          <a:p>
            <a:pPr lvl="1"/>
            <a:r>
              <a:rPr lang="en-US" sz="2000" dirty="0" smtClean="0"/>
              <a:t> </a:t>
            </a:r>
            <a:r>
              <a:rPr lang="en-US" dirty="0"/>
              <a:t>A competitor who receives assistance of any kind shall be disqualified</a:t>
            </a:r>
            <a:endParaRPr lang="en-US" sz="20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23</a:t>
            </a:fld>
            <a:endParaRPr lang="en-US" dirty="0"/>
          </a:p>
        </p:txBody>
      </p:sp>
    </p:spTree>
    <p:extLst>
      <p:ext uri="{BB962C8B-B14F-4D97-AF65-F5344CB8AC3E}">
        <p14:creationId xmlns:p14="http://schemas.microsoft.com/office/powerpoint/2010/main" val="104697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735412"/>
            <a:ext cx="7773293" cy="1470049"/>
          </a:xfrm>
        </p:spPr>
        <p:txBody>
          <a:bodyPr/>
          <a:lstStyle/>
          <a:p>
            <a:pPr algn="ctr"/>
            <a:r>
              <a:rPr lang="en-US" dirty="0" smtClean="0"/>
              <a:t>Event Modifications </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24</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9468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Modifications: Slalom/Giant Slalom</a:t>
            </a:r>
            <a:endParaRPr lang="en-US" dirty="0"/>
          </a:p>
        </p:txBody>
      </p:sp>
      <p:sp>
        <p:nvSpPr>
          <p:cNvPr id="3" name="Content Placeholder 2"/>
          <p:cNvSpPr>
            <a:spLocks noGrp="1"/>
          </p:cNvSpPr>
          <p:nvPr>
            <p:ph idx="1"/>
          </p:nvPr>
        </p:nvSpPr>
        <p:spPr>
          <a:xfrm>
            <a:off x="544513" y="1431790"/>
            <a:ext cx="7912100" cy="4464050"/>
          </a:xfrm>
        </p:spPr>
        <p:txBody>
          <a:bodyPr/>
          <a:lstStyle/>
          <a:p>
            <a:pPr marL="514350" indent="-514350">
              <a:buAutoNum type="romanUcPeriod"/>
            </a:pPr>
            <a:r>
              <a:rPr lang="en-US" dirty="0" smtClean="0"/>
              <a:t>Slalom </a:t>
            </a:r>
            <a:r>
              <a:rPr lang="en-US" dirty="0"/>
              <a:t>and Giant Slalom races will consist of two timed runs. The combined times for each discipline will determine the results for awards. </a:t>
            </a:r>
          </a:p>
          <a:p>
            <a:pPr marL="514350" indent="-514350">
              <a:buAutoNum type="romanUcPeriod" startAt="2"/>
            </a:pPr>
            <a:r>
              <a:rPr lang="en-US" dirty="0" smtClean="0"/>
              <a:t>A </a:t>
            </a:r>
            <a:r>
              <a:rPr lang="en-US" dirty="0"/>
              <a:t>course reset for the second run will be determined by the Jury. </a:t>
            </a:r>
          </a:p>
          <a:p>
            <a:pPr marL="514350" indent="-514350">
              <a:buAutoNum type="romanUcPeriod" startAt="3"/>
            </a:pPr>
            <a:r>
              <a:rPr lang="en-US" dirty="0" smtClean="0"/>
              <a:t>In </a:t>
            </a:r>
            <a:r>
              <a:rPr lang="en-US" dirty="0"/>
              <a:t>Slalom and Giant Slalom events, the competitor’s first run times shall determine his/her second run start order within the division. Slowest first run time will start first, fastest last. Disqualified racers may have a second run, but they will run at the end of their division</a:t>
            </a:r>
            <a:r>
              <a:rPr lang="en-US" dirty="0" smtClean="0"/>
              <a:t>.</a:t>
            </a: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25</a:t>
            </a:fld>
            <a:endParaRPr lang="en-US" dirty="0"/>
          </a:p>
        </p:txBody>
      </p:sp>
    </p:spTree>
    <p:extLst>
      <p:ext uri="{BB962C8B-B14F-4D97-AF65-F5344CB8AC3E}">
        <p14:creationId xmlns:p14="http://schemas.microsoft.com/office/powerpoint/2010/main" val="1053211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Modifications: Super-G</a:t>
            </a:r>
            <a:endParaRPr lang="en-US" dirty="0"/>
          </a:p>
        </p:txBody>
      </p:sp>
      <p:sp>
        <p:nvSpPr>
          <p:cNvPr id="3" name="Content Placeholder 2"/>
          <p:cNvSpPr>
            <a:spLocks noGrp="1"/>
          </p:cNvSpPr>
          <p:nvPr>
            <p:ph idx="1"/>
          </p:nvPr>
        </p:nvSpPr>
        <p:spPr/>
        <p:txBody>
          <a:bodyPr/>
          <a:lstStyle/>
          <a:p>
            <a:pPr marL="514350" indent="-514350">
              <a:buAutoNum type="romanUcPeriod"/>
            </a:pPr>
            <a:r>
              <a:rPr lang="en-US" dirty="0" smtClean="0"/>
              <a:t>Competition </a:t>
            </a:r>
            <a:r>
              <a:rPr lang="en-US" dirty="0"/>
              <a:t>organizers may vary the degree of difficulty of the Super-G courses dependent upon the ability levels of the competing racers. </a:t>
            </a:r>
          </a:p>
          <a:p>
            <a:pPr marL="514350" indent="-514350">
              <a:buAutoNum type="romanUcPeriod" startAt="2"/>
            </a:pPr>
            <a:r>
              <a:rPr lang="en-US" dirty="0" smtClean="0"/>
              <a:t>One </a:t>
            </a:r>
            <a:r>
              <a:rPr lang="en-US" dirty="0"/>
              <a:t>training run prior to the race run on the same course is required of all competitors. </a:t>
            </a:r>
          </a:p>
          <a:p>
            <a:pPr marL="514350" indent="-514350">
              <a:buAutoNum type="romanUcPeriod" startAt="3"/>
            </a:pPr>
            <a:r>
              <a:rPr lang="en-US" dirty="0" smtClean="0"/>
              <a:t>Race </a:t>
            </a:r>
            <a:r>
              <a:rPr lang="en-US" dirty="0"/>
              <a:t>organizers may elect to have the training run timed. This will have no bearing on start orders for the race. </a:t>
            </a:r>
          </a:p>
          <a:p>
            <a:pPr marL="514350" indent="-514350">
              <a:buAutoNum type="romanUcPeriod" startAt="4"/>
            </a:pPr>
            <a:r>
              <a:rPr lang="en-US" dirty="0" smtClean="0"/>
              <a:t>The </a:t>
            </a:r>
            <a:r>
              <a:rPr lang="en-US" dirty="0"/>
              <a:t>Super-G race will consist of one timed run. </a:t>
            </a:r>
            <a:endParaRPr lang="en-US" dirty="0" smtClean="0"/>
          </a:p>
          <a:p>
            <a:pPr marL="0" indent="0"/>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26</a:t>
            </a:fld>
            <a:endParaRPr lang="en-US"/>
          </a:p>
        </p:txBody>
      </p:sp>
    </p:spTree>
    <p:extLst>
      <p:ext uri="{BB962C8B-B14F-4D97-AF65-F5344CB8AC3E}">
        <p14:creationId xmlns:p14="http://schemas.microsoft.com/office/powerpoint/2010/main" val="258775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120014"/>
            <a:ext cx="7902575" cy="1195388"/>
          </a:xfrm>
        </p:spPr>
        <p:txBody>
          <a:bodyPr/>
          <a:lstStyle/>
          <a:p>
            <a:pPr algn="ctr"/>
            <a:r>
              <a:rPr lang="en-US" dirty="0" smtClean="0"/>
              <a:t>Unified Snowboarding Rules</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27</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Alpine Skiing Rules</a:t>
            </a:r>
            <a:endParaRPr lang="en-US" dirty="0"/>
          </a:p>
        </p:txBody>
      </p:sp>
      <p:sp>
        <p:nvSpPr>
          <p:cNvPr id="3" name="Content Placeholder 2"/>
          <p:cNvSpPr>
            <a:spLocks noGrp="1"/>
          </p:cNvSpPr>
          <p:nvPr>
            <p:ph idx="1"/>
          </p:nvPr>
        </p:nvSpPr>
        <p:spPr>
          <a:xfrm>
            <a:off x="544513" y="1412777"/>
            <a:ext cx="7912100" cy="4464050"/>
          </a:xfrm>
        </p:spPr>
        <p:txBody>
          <a:bodyPr/>
          <a:lstStyle/>
          <a:p>
            <a:pPr marL="457200" indent="-457200">
              <a:buAutoNum type="arabicPeriod"/>
            </a:pPr>
            <a:r>
              <a:rPr lang="en-US" dirty="0" smtClean="0"/>
              <a:t>Teams </a:t>
            </a:r>
            <a:r>
              <a:rPr lang="en-US" dirty="0"/>
              <a:t>shall be made of one Unified Partner and one Athlete</a:t>
            </a:r>
          </a:p>
          <a:p>
            <a:pPr marL="457200" indent="-457200">
              <a:buAutoNum type="arabicPeriod"/>
            </a:pPr>
            <a:r>
              <a:rPr lang="en-US" dirty="0"/>
              <a:t> A coach may not serve as the Unified Partner.</a:t>
            </a:r>
          </a:p>
          <a:p>
            <a:pPr marL="457200" indent="-457200">
              <a:buAutoNum type="arabicPeriod"/>
            </a:pPr>
            <a:r>
              <a:rPr lang="en-US" dirty="0"/>
              <a:t> </a:t>
            </a:r>
            <a:r>
              <a:rPr lang="en-US" dirty="0" smtClean="0"/>
              <a:t>The </a:t>
            </a:r>
            <a:r>
              <a:rPr lang="en-US" dirty="0"/>
              <a:t>Unified Partner shall make his/her timed run first with the athlete making his/her timed run immediately after in order. </a:t>
            </a:r>
            <a:endParaRPr lang="en-US" dirty="0" smtClean="0"/>
          </a:p>
          <a:p>
            <a:pPr marL="457200" indent="-457200">
              <a:buAutoNum type="arabicPeriod"/>
            </a:pPr>
            <a:r>
              <a:rPr lang="en-US" dirty="0" smtClean="0"/>
              <a:t>The </a:t>
            </a:r>
            <a:r>
              <a:rPr lang="en-US" dirty="0"/>
              <a:t>Unified Partner shall wait for the athlete outside the end of the finish chute area. </a:t>
            </a:r>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28</a:t>
            </a:fld>
            <a:endParaRPr lang="en-US"/>
          </a:p>
        </p:txBody>
      </p:sp>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Alpine Skiing Rules Cont.</a:t>
            </a:r>
            <a:endParaRPr lang="en-US" dirty="0"/>
          </a:p>
        </p:txBody>
      </p:sp>
      <p:sp>
        <p:nvSpPr>
          <p:cNvPr id="3" name="Content Placeholder 2"/>
          <p:cNvSpPr>
            <a:spLocks noGrp="1"/>
          </p:cNvSpPr>
          <p:nvPr>
            <p:ph idx="1"/>
          </p:nvPr>
        </p:nvSpPr>
        <p:spPr/>
        <p:txBody>
          <a:bodyPr/>
          <a:lstStyle/>
          <a:p>
            <a:pPr marL="457200" indent="-457200">
              <a:buAutoNum type="arabicPeriod" startAt="6"/>
            </a:pPr>
            <a:r>
              <a:rPr lang="en-US" dirty="0" smtClean="0"/>
              <a:t>For </a:t>
            </a:r>
            <a:r>
              <a:rPr lang="en-US" dirty="0" err="1"/>
              <a:t>divisioning</a:t>
            </a:r>
            <a:r>
              <a:rPr lang="en-US" dirty="0"/>
              <a:t>, each competitor shall make two runs on the specified course with the best of the two runs used to create divisions. </a:t>
            </a:r>
            <a:r>
              <a:rPr lang="en-US" dirty="0" smtClean="0"/>
              <a:t> </a:t>
            </a:r>
            <a:endParaRPr lang="en-US" dirty="0"/>
          </a:p>
          <a:p>
            <a:pPr marL="457200" indent="-457200">
              <a:buAutoNum type="arabicPeriod" startAt="7"/>
            </a:pPr>
            <a:r>
              <a:rPr lang="en-US" dirty="0" smtClean="0"/>
              <a:t>The </a:t>
            </a:r>
            <a:r>
              <a:rPr lang="en-US" dirty="0"/>
              <a:t>final score for the team shall be the combined total of both runs for the Unified Partner and the Athlete following the competition.  </a:t>
            </a:r>
          </a:p>
          <a:p>
            <a:pPr marL="457200" indent="-457200">
              <a:buAutoNum type="arabicPeriod" startAt="8"/>
            </a:pPr>
            <a:r>
              <a:rPr lang="en-US" dirty="0" smtClean="0"/>
              <a:t>The </a:t>
            </a:r>
            <a:r>
              <a:rPr lang="en-US" dirty="0"/>
              <a:t>Unified Partner must complete the Application for Participation for Unified Partners</a:t>
            </a:r>
            <a:r>
              <a:rPr lang="en-US" dirty="0" smtClean="0"/>
              <a:t>.</a:t>
            </a:r>
          </a:p>
          <a:p>
            <a:pPr marL="0" indent="0"/>
            <a:r>
              <a:rPr lang="en-US" dirty="0" smtClean="0"/>
              <a:t> </a:t>
            </a: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29</a:t>
            </a:fld>
            <a:endParaRPr lang="en-US"/>
          </a:p>
        </p:txBody>
      </p:sp>
    </p:spTree>
    <p:extLst>
      <p:ext uri="{BB962C8B-B14F-4D97-AF65-F5344CB8AC3E}">
        <p14:creationId xmlns:p14="http://schemas.microsoft.com/office/powerpoint/2010/main" val="224171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December - February</a:t>
            </a:r>
          </a:p>
          <a:p>
            <a:pPr marL="0" indent="0">
              <a:spcBef>
                <a:spcPts val="844"/>
              </a:spcBef>
              <a:defRPr/>
            </a:pPr>
            <a:r>
              <a:rPr lang="en-US" dirty="0"/>
              <a:t>	</a:t>
            </a:r>
          </a:p>
          <a:p>
            <a:pPr marL="342900" indent="-342900">
              <a:spcBef>
                <a:spcPts val="844"/>
              </a:spcBef>
              <a:buFont typeface="Arial"/>
              <a:buChar char="•"/>
              <a:defRPr/>
            </a:pPr>
            <a:r>
              <a:rPr lang="en-US" dirty="0"/>
              <a:t>Culminating State Events: </a:t>
            </a:r>
          </a:p>
          <a:p>
            <a:pPr marL="0" indent="0">
              <a:spcBef>
                <a:spcPts val="844"/>
              </a:spcBef>
              <a:defRPr/>
            </a:pPr>
            <a:r>
              <a:rPr lang="en-US" dirty="0" smtClean="0"/>
              <a:t>	State Winter Games</a:t>
            </a: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05669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30</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a:xfrm>
            <a:off x="544513" y="1539469"/>
            <a:ext cx="7912100" cy="4464050"/>
          </a:xfrm>
        </p:spPr>
        <p:txBody>
          <a:bodyPr/>
          <a:lstStyle/>
          <a:p>
            <a:r>
              <a:rPr lang="en-US" dirty="0" smtClean="0"/>
              <a:t>Slalom</a:t>
            </a:r>
            <a:r>
              <a:rPr lang="en-US" dirty="0"/>
              <a:t>: Novice, Intermediate, </a:t>
            </a:r>
            <a:r>
              <a:rPr lang="en-US" dirty="0" smtClean="0"/>
              <a:t>Advanced</a:t>
            </a:r>
          </a:p>
          <a:p>
            <a:endParaRPr lang="en-US" dirty="0"/>
          </a:p>
          <a:p>
            <a:r>
              <a:rPr lang="en-US" dirty="0"/>
              <a:t>Giant Slalom: Novice, Intermediate, </a:t>
            </a:r>
            <a:r>
              <a:rPr lang="en-US" dirty="0" smtClean="0"/>
              <a:t>Advanced</a:t>
            </a:r>
          </a:p>
          <a:p>
            <a:endParaRPr lang="en-US" dirty="0"/>
          </a:p>
          <a:p>
            <a:r>
              <a:rPr lang="en-US" dirty="0"/>
              <a:t>Super-G: Novice, Intermediate, </a:t>
            </a:r>
            <a:r>
              <a:rPr lang="en-US" dirty="0" smtClean="0"/>
              <a:t>Advanced</a:t>
            </a:r>
          </a:p>
          <a:p>
            <a:endParaRPr lang="en-US" dirty="0"/>
          </a:p>
          <a:p>
            <a:r>
              <a:rPr lang="en-US" dirty="0"/>
              <a:t>Unified Giant Slalom: </a:t>
            </a:r>
            <a:r>
              <a:rPr lang="en-US" dirty="0" smtClean="0"/>
              <a:t>Intermediate</a:t>
            </a:r>
          </a:p>
          <a:p>
            <a:endParaRPr lang="en-US" dirty="0"/>
          </a:p>
          <a:p>
            <a:r>
              <a:rPr lang="en-US" dirty="0"/>
              <a:t>Unified Slalom: Intermediate</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Events for Appropriate Ability levels</a:t>
            </a:r>
          </a:p>
        </p:txBody>
      </p:sp>
      <p:sp>
        <p:nvSpPr>
          <p:cNvPr id="3" name="Content Placeholder 2"/>
          <p:cNvSpPr>
            <a:spLocks noGrp="1"/>
          </p:cNvSpPr>
          <p:nvPr>
            <p:ph idx="1"/>
          </p:nvPr>
        </p:nvSpPr>
        <p:spPr>
          <a:xfrm>
            <a:off x="544513" y="1645795"/>
            <a:ext cx="7912100" cy="4464050"/>
          </a:xfrm>
        </p:spPr>
        <p:txBody>
          <a:bodyPr/>
          <a:lstStyle/>
          <a:p>
            <a:r>
              <a:rPr lang="en-US" dirty="0"/>
              <a:t>•	Novice (level 1) : Snowboarders may enter the Giant Slalom or Super-G.  Please register in event specific for novice.  Novice snowboarders will use a tow rope and are not allowed on the chairlift. </a:t>
            </a:r>
          </a:p>
          <a:p>
            <a:r>
              <a:rPr lang="en-US" dirty="0" smtClean="0"/>
              <a:t>•</a:t>
            </a:r>
            <a:r>
              <a:rPr lang="en-US" dirty="0"/>
              <a:t>	Intermediate (Level II) and Advanced (Level </a:t>
            </a:r>
            <a:r>
              <a:rPr lang="en-US" dirty="0" smtClean="0"/>
              <a:t>III)</a:t>
            </a:r>
            <a:r>
              <a:rPr lang="en-US" dirty="0"/>
              <a:t> Snowboarders may enter the Slalom, Giant Slalom or Super-G events.  Athletes should be able to do beginner requirements, plus be able to do carving turns at moderate speeds.  They must be trained using a chairlift.   </a:t>
            </a:r>
          </a:p>
          <a:p>
            <a:r>
              <a:rPr lang="en-US" b="1" dirty="0"/>
              <a:t> </a:t>
            </a: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5</a:t>
            </a:fld>
            <a:endParaRPr lang="en-US"/>
          </a:p>
        </p:txBody>
      </p:sp>
    </p:spTree>
    <p:extLst>
      <p:ext uri="{BB962C8B-B14F-4D97-AF65-F5344CB8AC3E}">
        <p14:creationId xmlns:p14="http://schemas.microsoft.com/office/powerpoint/2010/main" val="2962143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Events for Appropriate Ability </a:t>
            </a:r>
            <a:r>
              <a:rPr lang="en-US" dirty="0" smtClean="0"/>
              <a:t>levels Cont.</a:t>
            </a:r>
            <a:endParaRPr lang="en-US" dirty="0"/>
          </a:p>
        </p:txBody>
      </p:sp>
      <p:sp>
        <p:nvSpPr>
          <p:cNvPr id="3" name="Content Placeholder 2"/>
          <p:cNvSpPr>
            <a:spLocks noGrp="1"/>
          </p:cNvSpPr>
          <p:nvPr>
            <p:ph idx="1"/>
          </p:nvPr>
        </p:nvSpPr>
        <p:spPr/>
        <p:txBody>
          <a:bodyPr/>
          <a:lstStyle/>
          <a:p>
            <a:r>
              <a:rPr lang="en-US" sz="1800" i="1" dirty="0"/>
              <a:t>Note: if an athlete has never been on a snowboard, he/she should not be entered in snowboarding. If they do not display the skills required for the level registered they will be moved up or down to the next level. If athletes create a safety hazard on the slopes the games officials have the authority to disqualify them.</a:t>
            </a:r>
            <a:r>
              <a:rPr lang="en-US" sz="1800" dirty="0"/>
              <a:t>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3956564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Uniform Guidelines and Equipment</a:t>
            </a:r>
            <a:endParaRPr lang="en-US" b="1"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
        <p:nvSpPr>
          <p:cNvPr id="5" name="Content Placeholder 4"/>
          <p:cNvSpPr>
            <a:spLocks noGrp="1"/>
          </p:cNvSpPr>
          <p:nvPr>
            <p:ph idx="1"/>
          </p:nvPr>
        </p:nvSpPr>
        <p:spPr/>
        <p:txBody>
          <a:bodyPr/>
          <a:lstStyle/>
          <a:p>
            <a:pPr marL="457200" indent="-457200">
              <a:buFont typeface="Arial" panose="020B0604020202020204" pitchFamily="34" charset="0"/>
              <a:buChar char="•"/>
            </a:pPr>
            <a:r>
              <a:rPr lang="en-US" dirty="0"/>
              <a:t>Athletes should wear appropriate winter sports attire.  Warm gloves or mittens, hat, scarf, headband or ski mask, and sunglasses or goggles are recommended.  Optional items include wrist guards and kneepads.   </a:t>
            </a:r>
          </a:p>
          <a:p>
            <a:pPr marL="457200" indent="-457200">
              <a:buFont typeface="Arial" panose="020B0604020202020204" pitchFamily="34" charset="0"/>
              <a:buChar char="•"/>
            </a:pPr>
            <a:r>
              <a:rPr lang="en-US" dirty="0" smtClean="0"/>
              <a:t>All </a:t>
            </a:r>
            <a:r>
              <a:rPr lang="en-US" dirty="0"/>
              <a:t>competitors must wear competition bibs for all time trials and finals races.  Bibs must be worn on the hill at all times throughout the games, even if the athlete is not competing at that time. </a:t>
            </a:r>
            <a:endParaRPr lang="en-US" dirty="0" smtClean="0"/>
          </a:p>
          <a:p>
            <a:pPr marL="0" indent="0"/>
            <a:endParaRPr lang="en-US" dirty="0"/>
          </a:p>
          <a:p>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Equipment Cont.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Competition equipment such as boards, boots and bindings must pass all appropriate safety guidelines.  </a:t>
            </a:r>
            <a:endParaRPr lang="en-US" dirty="0" smtClean="0"/>
          </a:p>
          <a:p>
            <a:pPr marL="457200" indent="-457200">
              <a:buFont typeface="Arial" panose="020B0604020202020204" pitchFamily="34" charset="0"/>
              <a:buChar char="•"/>
            </a:pPr>
            <a:r>
              <a:rPr lang="en-US" dirty="0"/>
              <a:t>All athletes competing </a:t>
            </a:r>
            <a:r>
              <a:rPr lang="en-US" dirty="0" smtClean="0"/>
              <a:t>snowboarding </a:t>
            </a:r>
            <a:r>
              <a:rPr lang="en-US" dirty="0"/>
              <a:t>events must wear a ski racing helmet.  Helmets from other sports including, but not limited to, cycling, hockey or football will not be allowed.  </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8</a:t>
            </a:fld>
            <a:endParaRPr lang="en-US"/>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Guideline and Equipment Cont.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 </a:t>
            </a:r>
            <a:r>
              <a:rPr lang="en-US" dirty="0"/>
              <a:t>Jewelry, and denim may not be worn during competition or practice. Headwear for religious or medical reasons are acceptable but must be brought to the attention of the Games Director prior to competition. </a:t>
            </a:r>
          </a:p>
          <a:p>
            <a:pPr marL="457200" indent="-457200">
              <a:buAutoNum type="arabicPeriod"/>
            </a:pPr>
            <a:endParaRPr lang="en-US" dirty="0"/>
          </a:p>
          <a:p>
            <a:r>
              <a:rPr lang="en-US" dirty="0" smtClean="0"/>
              <a:t> </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1128039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516</TotalTime>
  <Words>1237</Words>
  <Application>Microsoft Office PowerPoint</Application>
  <PresentationFormat>On-screen Show (4:3)</PresentationFormat>
  <Paragraphs>142</Paragraphs>
  <Slides>30</Slides>
  <Notes>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30</vt:i4>
      </vt:variant>
    </vt:vector>
  </HeadingPairs>
  <TitlesOfParts>
    <vt:vector size="43" baseType="lpstr">
      <vt:lpstr>MS PGothic</vt:lpstr>
      <vt:lpstr>Arial</vt:lpstr>
      <vt:lpstr>Calibri</vt:lpstr>
      <vt:lpstr>Gill Sans</vt:lpstr>
      <vt:lpstr>Helvetica Neue</vt:lpstr>
      <vt:lpstr>Times New Roman</vt:lpstr>
      <vt:lpstr>Ubuntu</vt:lpstr>
      <vt:lpstr>Ubuntu Light</vt:lpstr>
      <vt:lpstr>ヒラギノ角ゴ ProN W3</vt:lpstr>
      <vt:lpstr>SO_AP_Presentation</vt:lpstr>
      <vt:lpstr>Body White copy</vt:lpstr>
      <vt:lpstr>Blank</vt:lpstr>
      <vt:lpstr>1_Blank</vt:lpstr>
      <vt:lpstr>Snowboarding Official Rules</vt:lpstr>
      <vt:lpstr>A picture paints a thousand words</vt:lpstr>
      <vt:lpstr>The Basics</vt:lpstr>
      <vt:lpstr>Events Offered</vt:lpstr>
      <vt:lpstr>Recommended Events for Appropriate Ability levels</vt:lpstr>
      <vt:lpstr>Recommended Events for Appropriate Ability levels Cont.</vt:lpstr>
      <vt:lpstr>Uniform Guidelines and Equipment</vt:lpstr>
      <vt:lpstr>Uniform Guideline and Equipment Cont.</vt:lpstr>
      <vt:lpstr>Uniform Guideline and Equipment Cont.</vt:lpstr>
      <vt:lpstr> Course Layout</vt:lpstr>
      <vt:lpstr>Slalom , Giant Slalom, and Super-G</vt:lpstr>
      <vt:lpstr>Slalom, Giant Slalom and Super-G</vt:lpstr>
      <vt:lpstr>Course Layout Cont.</vt:lpstr>
      <vt:lpstr>Course Layout Cont.</vt:lpstr>
      <vt:lpstr>Course Layout Cont.</vt:lpstr>
      <vt:lpstr>General Rules</vt:lpstr>
      <vt:lpstr>General  Rules</vt:lpstr>
      <vt:lpstr>General Rule Cont.</vt:lpstr>
      <vt:lpstr>Start Areas</vt:lpstr>
      <vt:lpstr>One Minute Rule</vt:lpstr>
      <vt:lpstr>Start Command</vt:lpstr>
      <vt:lpstr>Gate Line</vt:lpstr>
      <vt:lpstr>Correct Passage</vt:lpstr>
      <vt:lpstr>Event Modifications </vt:lpstr>
      <vt:lpstr>Event Modifications: Slalom/Giant Slalom</vt:lpstr>
      <vt:lpstr>Event Modifications: Super-G</vt:lpstr>
      <vt:lpstr>Unified Snowboarding Rules  </vt:lpstr>
      <vt:lpstr>Unified Alpine Skiing Rules</vt:lpstr>
      <vt:lpstr>Unified Alpine Skiing Rules Cont.</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60</cp:revision>
  <dcterms:created xsi:type="dcterms:W3CDTF">2012-05-09T16:21:13Z</dcterms:created>
  <dcterms:modified xsi:type="dcterms:W3CDTF">2018-12-05T15:50:58Z</dcterms:modified>
</cp:coreProperties>
</file>