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2"/>
  </p:notesMasterIdLst>
  <p:handoutMasterIdLst>
    <p:handoutMasterId r:id="rId23"/>
  </p:handoutMasterIdLst>
  <p:sldIdLst>
    <p:sldId id="256" r:id="rId5"/>
    <p:sldId id="265" r:id="rId6"/>
    <p:sldId id="266" r:id="rId7"/>
    <p:sldId id="271" r:id="rId8"/>
    <p:sldId id="285" r:id="rId9"/>
    <p:sldId id="273" r:id="rId10"/>
    <p:sldId id="286" r:id="rId11"/>
    <p:sldId id="259" r:id="rId12"/>
    <p:sldId id="274" r:id="rId13"/>
    <p:sldId id="275" r:id="rId14"/>
    <p:sldId id="276" r:id="rId15"/>
    <p:sldId id="287" r:id="rId16"/>
    <p:sldId id="288" r:id="rId17"/>
    <p:sldId id="289" r:id="rId18"/>
    <p:sldId id="290" r:id="rId19"/>
    <p:sldId id="291" r:id="rId20"/>
    <p:sldId id="26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90" y="33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068950"/>
            <a:ext cx="7773293" cy="1470049"/>
          </a:xfrm>
        </p:spPr>
        <p:txBody>
          <a:bodyPr/>
          <a:lstStyle/>
          <a:p>
            <a:pPr algn="ctr"/>
            <a:r>
              <a:rPr lang="en-US" dirty="0" smtClean="0"/>
              <a:t>Powerlifting </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 and Disc Specifications</a:t>
            </a:r>
            <a:br>
              <a:rPr lang="en-US" dirty="0"/>
            </a:br>
            <a:endParaRPr lang="en-US" dirty="0"/>
          </a:p>
        </p:txBody>
      </p:sp>
      <p:sp>
        <p:nvSpPr>
          <p:cNvPr id="3" name="Content Placeholder 2"/>
          <p:cNvSpPr>
            <a:spLocks noGrp="1"/>
          </p:cNvSpPr>
          <p:nvPr>
            <p:ph idx="1"/>
          </p:nvPr>
        </p:nvSpPr>
        <p:spPr/>
        <p:txBody>
          <a:bodyPr/>
          <a:lstStyle/>
          <a:p>
            <a:pPr marL="0" indent="0"/>
            <a:endParaRPr lang="en-US" sz="1200" dirty="0" smtClean="0"/>
          </a:p>
          <a:p>
            <a:pPr lvl="1"/>
            <a:r>
              <a:rPr lang="en-US" sz="2000" dirty="0" smtClean="0"/>
              <a:t> </a:t>
            </a:r>
            <a:r>
              <a:rPr lang="en-US" sz="2000" b="1" dirty="0" smtClean="0"/>
              <a:t>Distance between collars: 1m 31 cm (4' 3- 1/2") at a maximum.</a:t>
            </a:r>
          </a:p>
          <a:p>
            <a:pPr lvl="1"/>
            <a:r>
              <a:rPr lang="en-US" sz="2000" b="1" dirty="0" smtClean="0"/>
              <a:t>Total length outside the sleeves: 2 m 20 cm (7' 2-3/4") at a maximum. </a:t>
            </a:r>
          </a:p>
          <a:p>
            <a:pPr lvl="1"/>
            <a:r>
              <a:rPr lang="en-US" sz="2000" b="1" dirty="0" smtClean="0"/>
              <a:t> Diameter of the bar: 28 mm (1-7/8") minimum; 29 mm (1' 1-3/16") maximum.</a:t>
            </a:r>
          </a:p>
          <a:p>
            <a:pPr lvl="1"/>
            <a:r>
              <a:rPr lang="en-US" sz="2000" b="1" dirty="0" smtClean="0"/>
              <a:t>Diameter of the largest disc: 45 cm (1' 5- 3/4"). </a:t>
            </a:r>
          </a:p>
          <a:p>
            <a:pPr lvl="1"/>
            <a:r>
              <a:rPr lang="en-US" sz="2000" b="1" dirty="0" smtClean="0"/>
              <a:t>Weight of the largest disc: 45 kg (99 lbs.). </a:t>
            </a:r>
          </a:p>
          <a:p>
            <a:pPr lvl="1"/>
            <a:r>
              <a:rPr lang="en-US" sz="2000" b="1" dirty="0" smtClean="0"/>
              <a:t>Weight of the largest bar and collars: 25 kg (55 lbs.).</a:t>
            </a:r>
          </a:p>
          <a:p>
            <a:pPr lvl="1"/>
            <a:r>
              <a:rPr lang="en-US" sz="2000" b="1" dirty="0" smtClean="0"/>
              <a:t>The discs must be in the following range: 45 kg. (99 lbs.), 25 kg. (55 lbs.), 20 kg. (44 lbs.), 15 kg. (33 lbs.), 10 kg. (22 lbs.), 5 kg. (11 lbs.), 2.5 kg. (5.5 lbs.), 1.25 kg. (2.5 lbs.)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Divisions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Athletes shall be placed in divisions according to gender, age, ability and weight class. </a:t>
            </a:r>
          </a:p>
          <a:p>
            <a:r>
              <a:rPr lang="en-US" sz="1200" b="1" u="sng" dirty="0"/>
              <a:t>Weight Class – </a:t>
            </a:r>
            <a:r>
              <a:rPr lang="en-US" sz="1200" b="1" u="sng" dirty="0" smtClean="0"/>
              <a:t>Men                                                                                                                       </a:t>
            </a:r>
            <a:endParaRPr lang="en-US" sz="1200" dirty="0"/>
          </a:p>
          <a:p>
            <a:r>
              <a:rPr lang="en-US" sz="1200" dirty="0"/>
              <a:t>1) 53 kg (111 lbs.) </a:t>
            </a:r>
          </a:p>
          <a:p>
            <a:r>
              <a:rPr lang="en-US" sz="1200" dirty="0"/>
              <a:t>2) 59 kg (130 lbs.) </a:t>
            </a:r>
          </a:p>
          <a:p>
            <a:r>
              <a:rPr lang="en-US" sz="1200" dirty="0"/>
              <a:t>3) 66 kg (145.5 lbs.) </a:t>
            </a:r>
          </a:p>
          <a:p>
            <a:r>
              <a:rPr lang="en-US" sz="1200" dirty="0"/>
              <a:t>4) 74 kg (163 lbs.)</a:t>
            </a:r>
          </a:p>
          <a:p>
            <a:r>
              <a:rPr lang="en-US" sz="1200" dirty="0"/>
              <a:t>5) 83 kg (183 lbs.) </a:t>
            </a:r>
          </a:p>
          <a:p>
            <a:r>
              <a:rPr lang="en-US" sz="1200" dirty="0"/>
              <a:t>6) 93 kg (205 lbs.)</a:t>
            </a:r>
          </a:p>
          <a:p>
            <a:r>
              <a:rPr lang="en-US" sz="1200" dirty="0"/>
              <a:t>7) 105 kg (231 lbs.) </a:t>
            </a:r>
          </a:p>
          <a:p>
            <a:r>
              <a:rPr lang="en-US" sz="1200" dirty="0"/>
              <a:t>8) 120 kg (264.5 lbs.) </a:t>
            </a:r>
          </a:p>
          <a:p>
            <a:r>
              <a:rPr lang="en-US" sz="1200" dirty="0"/>
              <a:t>9) 120+ kg (264.75 or more lbs.)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pic>
        <p:nvPicPr>
          <p:cNvPr id="5" name="Picture 4"/>
          <p:cNvPicPr>
            <a:picLocks noChangeAspect="1"/>
          </p:cNvPicPr>
          <p:nvPr/>
        </p:nvPicPr>
        <p:blipFill>
          <a:blip r:embed="rId2"/>
          <a:stretch>
            <a:fillRect/>
          </a:stretch>
        </p:blipFill>
        <p:spPr>
          <a:xfrm>
            <a:off x="4827088" y="2949152"/>
            <a:ext cx="6781348" cy="2740448"/>
          </a:xfrm>
          <a:prstGeom prst="rect">
            <a:avLst/>
          </a:prstGeom>
        </p:spPr>
      </p:pic>
    </p:spTree>
    <p:extLst>
      <p:ext uri="{BB962C8B-B14F-4D97-AF65-F5344CB8AC3E}">
        <p14:creationId xmlns:p14="http://schemas.microsoft.com/office/powerpoint/2010/main" val="77845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 - In</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Before trials and finals, the weigh-in of competitors must take place 1 hour and 15 minutes before the beginning of competition for a particular category. </a:t>
            </a:r>
            <a:endParaRPr lang="en-US" dirty="0" smtClean="0"/>
          </a:p>
          <a:p>
            <a:pPr marL="342900" indent="-342900">
              <a:buFont typeface="Arial" panose="020B0604020202020204" pitchFamily="34" charset="0"/>
              <a:buChar char="•"/>
            </a:pPr>
            <a:r>
              <a:rPr lang="en-US" dirty="0"/>
              <a:t>Lifters will be divided into flights of no more than fifteen lifters, which will be divided into divisions of no less than three and no more than eight lifters</a:t>
            </a:r>
            <a:r>
              <a:rPr lang="en-US" dirty="0" smtClean="0"/>
              <a:t>.</a:t>
            </a:r>
          </a:p>
          <a:p>
            <a:pPr marL="342900" indent="-342900">
              <a:buFont typeface="Arial" panose="020B0604020202020204" pitchFamily="34" charset="0"/>
              <a:buChar char="•"/>
            </a:pPr>
            <a:r>
              <a:rPr lang="en-US" dirty="0"/>
              <a:t>The Wilkes formula (WF) is presented in kilograms as a table of coefficients. Each lifter has a coefficient determined by body weight (BW).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387386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The lifter shall assume an upright position with the top of the bar not more than 3 cm below the top surface of the anterior deltoids. The bar shall be held horizontally across the shoulders with the hands and fingers gripping the bar (not the collars) and the feet flat on the platform with the knees locked. </a:t>
            </a:r>
            <a:endParaRPr lang="en-US" sz="2000" dirty="0" smtClean="0"/>
          </a:p>
          <a:p>
            <a:pPr marL="342900" indent="-342900">
              <a:buFont typeface="Arial" panose="020B0604020202020204" pitchFamily="34" charset="0"/>
              <a:buChar char="•"/>
            </a:pPr>
            <a:r>
              <a:rPr lang="en-US" sz="2000" dirty="0"/>
              <a:t>After removing the bar from the racks, the lifters must move backwards to establish their position. The lifter shall wait in this position for the chief referee's signal. </a:t>
            </a:r>
            <a:endParaRPr lang="en-US" sz="2000" dirty="0" smtClean="0"/>
          </a:p>
          <a:p>
            <a:pPr marL="342900" indent="-342900">
              <a:buFont typeface="Arial" panose="020B0604020202020204" pitchFamily="34" charset="0"/>
              <a:buChar char="•"/>
            </a:pPr>
            <a:r>
              <a:rPr lang="en-US" sz="2000" dirty="0"/>
              <a:t>The lifter must recover at will without double bouncing or any downward movement after starting up to an upright position with the knees locked</a:t>
            </a:r>
            <a:r>
              <a:rPr lang="en-US" sz="2000" dirty="0" smtClean="0"/>
              <a:t>.</a:t>
            </a:r>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dirty="0"/>
          </a:p>
        </p:txBody>
      </p:sp>
    </p:spTree>
    <p:extLst>
      <p:ext uri="{BB962C8B-B14F-4D97-AF65-F5344CB8AC3E}">
        <p14:creationId xmlns:p14="http://schemas.microsoft.com/office/powerpoint/2010/main" val="5169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Squat </a:t>
            </a:r>
            <a:r>
              <a:rPr lang="en-US" dirty="0" smtClean="0"/>
              <a:t>Cont.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signal to replace the bar will consist of a backward motion of the hand and an audible command to "rack</a:t>
            </a:r>
            <a:r>
              <a:rPr lang="en-US" dirty="0" smtClean="0"/>
              <a:t>.“</a:t>
            </a:r>
          </a:p>
          <a:p>
            <a:pPr marL="342900" indent="-342900">
              <a:buFont typeface="Arial" panose="020B0604020202020204" pitchFamily="34" charset="0"/>
              <a:buChar char="•"/>
            </a:pPr>
            <a:r>
              <a:rPr lang="en-US" dirty="0"/>
              <a:t>The lifter shall not hold the collars, sleeves, or discs at any time during the performance of the lift. </a:t>
            </a:r>
            <a:endParaRPr lang="en-US" dirty="0" smtClean="0"/>
          </a:p>
          <a:p>
            <a:pPr marL="342900" indent="-342900">
              <a:buFont typeface="Arial" panose="020B0604020202020204" pitchFamily="34" charset="0"/>
              <a:buChar char="•"/>
            </a:pPr>
            <a:r>
              <a:rPr lang="en-US" dirty="0"/>
              <a:t>The lifter may enlist the help of the spotter/loaders in removing the bar and replacing it in the racks; however, once the bar has cleared the racks, spotter/loaders shall not assist the lifter further with regard to proper positioning, foot placement, bar positioning, etc.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20024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 Press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lifter must assume the following position on the bench and maintain this position during the lift: the head, trunk (including buttocks) must be extended on the bench, and the feet must be on the floor. The referee's signal shall be given when the bar is absolutely motionless at the chest. </a:t>
            </a:r>
            <a:endParaRPr lang="en-US" dirty="0" smtClean="0"/>
          </a:p>
          <a:p>
            <a:pPr marL="342900" indent="-342900">
              <a:buFont typeface="Arial" panose="020B0604020202020204" pitchFamily="34" charset="0"/>
              <a:buChar char="•"/>
            </a:pPr>
            <a:r>
              <a:rPr lang="en-US" dirty="0"/>
              <a:t>Athletes who are anatomically unable to fully lock out a bench press must have a certified coach state so at the weigh-in. A medical certificate should accompany the request. No changes in proper lifting techniques can be made for the lifter after weigh-in.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639379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Lift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bar must be laid horizontally in front of the lifter's feet, gripped with both hands, and uplifted with one continuous motion until the lifter is standing erect. At completion of the lift, the knees must be locked and the shoulders thrust back. </a:t>
            </a:r>
            <a:endParaRPr lang="en-US" sz="2400" dirty="0" smtClean="0"/>
          </a:p>
          <a:p>
            <a:pPr marL="342900" indent="-342900">
              <a:buFont typeface="Arial" panose="020B0604020202020204" pitchFamily="34" charset="0"/>
              <a:buChar char="•"/>
            </a:pPr>
            <a:r>
              <a:rPr lang="en-US" sz="2400" dirty="0"/>
              <a:t>On completion of the lift, the knees shall be locked in the straight position, and they should be held in an erect position (not forward or rounded). The shoulders do not have to be thrust back past an erect position; however, if they are thrust back in that manner, and all other criteria is acceptable, the lift shall be accepted.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457643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393" y="2057400"/>
            <a:ext cx="7902575" cy="1195388"/>
          </a:xfrm>
        </p:spPr>
        <p:txBody>
          <a:bodyPr/>
          <a:lstStyle/>
          <a:p>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17</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4" name="Text Placeholder 3"/>
          <p:cNvSpPr>
            <a:spLocks noGrp="1"/>
          </p:cNvSpPr>
          <p:nvPr>
            <p:ph type="body" sz="half" idx="2"/>
          </p:nvPr>
        </p:nvSpPr>
        <p:spPr/>
        <p:txBody>
          <a:bodyPr/>
          <a:lstStyle/>
          <a:p>
            <a:endParaRPr lang="en-US" dirty="0">
              <a:solidFill>
                <a:schemeClr val="bg1"/>
              </a:solidFill>
            </a:endParaRPr>
          </a:p>
        </p:txBody>
      </p:sp>
      <p:sp>
        <p:nvSpPr>
          <p:cNvPr id="2" name="Title 1"/>
          <p:cNvSpPr>
            <a:spLocks noGrp="1"/>
          </p:cNvSpPr>
          <p:nvPr>
            <p:ph type="title"/>
          </p:nvPr>
        </p:nvSpPr>
        <p:spPr/>
        <p:txBody>
          <a:bodyPr/>
          <a:lstStyle/>
          <a:p>
            <a:endParaRPr lang="en-US"/>
          </a:p>
        </p:txBody>
      </p:sp>
      <p:pic>
        <p:nvPicPr>
          <p:cNvPr id="8" name="Picture Placeholder 7"/>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570" r="4570"/>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10" name="TextBox 9"/>
          <p:cNvSpPr txBox="1"/>
          <p:nvPr/>
        </p:nvSpPr>
        <p:spPr>
          <a:xfrm>
            <a:off x="176917" y="395099"/>
            <a:ext cx="3162400" cy="1631216"/>
          </a:xfrm>
          <a:prstGeom prst="rect">
            <a:avLst/>
          </a:prstGeom>
          <a:noFill/>
        </p:spPr>
        <p:txBody>
          <a:bodyPr wrap="square" rtlCol="0">
            <a:spAutoFit/>
          </a:bodyPr>
          <a:lstStyle/>
          <a:p>
            <a:r>
              <a:rPr lang="en-US" sz="2000" dirty="0" smtClean="0"/>
              <a:t>“Let me win, but if I cannot win, let me be brave in the attempt.”</a:t>
            </a:r>
          </a:p>
          <a:p>
            <a:r>
              <a:rPr lang="en-US" sz="2000" dirty="0" smtClean="0"/>
              <a:t>	-Special Olympics 	Oath</a:t>
            </a:r>
            <a:endParaRPr lang="en-US" sz="2000"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387350" lvl="1" indent="-342900">
              <a:spcBef>
                <a:spcPts val="844"/>
              </a:spcBef>
              <a:buFont typeface="Arial"/>
              <a:buChar char="•"/>
              <a:defRPr/>
            </a:pPr>
            <a:r>
              <a:rPr lang="en-US" dirty="0"/>
              <a:t>February - June</a:t>
            </a:r>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Summer Games</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Squat </a:t>
            </a:r>
          </a:p>
          <a:p>
            <a:pPr marL="342900" indent="-342900">
              <a:buFont typeface="Arial" panose="020B0604020202020204" pitchFamily="34" charset="0"/>
              <a:buChar char="•"/>
            </a:pPr>
            <a:r>
              <a:rPr lang="en-US" dirty="0"/>
              <a:t>Bench </a:t>
            </a:r>
          </a:p>
          <a:p>
            <a:pPr marL="342900" indent="-342900">
              <a:buFont typeface="Arial" panose="020B0604020202020204" pitchFamily="34" charset="0"/>
              <a:buChar char="•"/>
            </a:pPr>
            <a:r>
              <a:rPr lang="en-US" dirty="0"/>
              <a:t>Deadlift </a:t>
            </a:r>
          </a:p>
          <a:p>
            <a:pPr marL="342900" indent="-342900">
              <a:buFont typeface="Arial" panose="020B0604020202020204" pitchFamily="34" charset="0"/>
              <a:buChar char="•"/>
            </a:pPr>
            <a:r>
              <a:rPr lang="en-US" dirty="0"/>
              <a:t>2 Lift Combination (Bench, &amp; Dead Lift)</a:t>
            </a:r>
          </a:p>
          <a:p>
            <a:pPr marL="342900" indent="-342900">
              <a:buFont typeface="Arial" panose="020B0604020202020204" pitchFamily="34" charset="0"/>
              <a:buChar char="•"/>
            </a:pPr>
            <a:r>
              <a:rPr lang="en-US" dirty="0"/>
              <a:t>3 Lift Combination (Squat, Bench &amp; Dead Lift)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Powerlifting Uniform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Preferred Uniform: The preferred uniform is a one-piece singlet, which is close fitting, collarless, and does not cover the knees. Uniform can be any color. A T-shirt may be worn under the </a:t>
            </a:r>
            <a:r>
              <a:rPr lang="en-US" dirty="0" smtClean="0"/>
              <a:t>one-piece.</a:t>
            </a:r>
          </a:p>
          <a:p>
            <a:pPr marL="342900" indent="-342900">
              <a:buFont typeface="Arial" panose="020B0604020202020204" pitchFamily="34" charset="0"/>
              <a:buChar char="•"/>
            </a:pPr>
            <a:r>
              <a:rPr lang="en-US" dirty="0"/>
              <a:t>Footgear – long socks (up to the knee) must be worn for the </a:t>
            </a:r>
            <a:r>
              <a:rPr lang="en-US" dirty="0" smtClean="0"/>
              <a:t>Deadlift.</a:t>
            </a:r>
          </a:p>
          <a:p>
            <a:pPr marL="342900" indent="-342900">
              <a:buFont typeface="Arial" panose="020B0604020202020204" pitchFamily="34" charset="0"/>
              <a:buChar char="•"/>
            </a:pPr>
            <a:r>
              <a:rPr lang="en-US" dirty="0"/>
              <a:t>Wraps: wrist wraps of a maximum width of 8 centimeters and maximum length of 1 meter may be worn. A wrist wrap shall not extend beyond 10 centimeters above or 2 centimeters below the center of the </a:t>
            </a:r>
            <a:r>
              <a:rPr lang="en-US" dirty="0" smtClean="0"/>
              <a:t>wrist.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dirty="0"/>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Powerlifting </a:t>
            </a:r>
            <a:r>
              <a:rPr lang="en-US" dirty="0" smtClean="0"/>
              <a:t>Uniform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Knee wrap – wraps not exceeding 2 meters in length and 8 cm in width may be </a:t>
            </a:r>
            <a:r>
              <a:rPr lang="en-US" sz="2000" dirty="0" smtClean="0"/>
              <a:t>used.</a:t>
            </a:r>
          </a:p>
          <a:p>
            <a:pPr marL="342900" indent="-342900">
              <a:buFont typeface="Arial" panose="020B0604020202020204" pitchFamily="34" charset="0"/>
              <a:buChar char="•"/>
            </a:pPr>
            <a:r>
              <a:rPr lang="en-US" sz="2000" dirty="0"/>
              <a:t>Belt: A belt made of leather, vinyl or similar </a:t>
            </a:r>
            <a:r>
              <a:rPr lang="en-US" sz="2000" dirty="0" err="1"/>
              <a:t>nonstretch</a:t>
            </a:r>
            <a:r>
              <a:rPr lang="en-US" sz="2000" dirty="0"/>
              <a:t> material may be worn on the outside of the suit. The belt dimensions should be not more than 4 inches at its greatest width and with a thickness not exceeding .5 inches. </a:t>
            </a:r>
            <a:endParaRPr lang="en-US" sz="2000" dirty="0" smtClean="0"/>
          </a:p>
          <a:p>
            <a:pPr marL="342900" indent="-342900">
              <a:buFont typeface="Arial" panose="020B0604020202020204" pitchFamily="34" charset="0"/>
              <a:buChar char="•"/>
            </a:pPr>
            <a:r>
              <a:rPr lang="en-US" sz="2000" dirty="0"/>
              <a:t>No gloves are allowed. </a:t>
            </a:r>
            <a:endParaRPr lang="en-US" sz="2000" dirty="0" smtClean="0"/>
          </a:p>
          <a:p>
            <a:pPr marL="342900" indent="-342900">
              <a:buFont typeface="Arial" panose="020B0604020202020204" pitchFamily="34" charset="0"/>
              <a:buChar char="•"/>
            </a:pPr>
            <a:r>
              <a:rPr lang="en-US" sz="2000" dirty="0"/>
              <a:t>If a lifter, after the referee's inspection, changes part of his/her uniform, belt, or bandages, or puts on anything that has not been authorized or is contrary to the rules, he/she shall immediately be disqualified.</a:t>
            </a:r>
          </a:p>
          <a:p>
            <a:pPr marL="342900" indent="-342900">
              <a:buFont typeface="Arial" panose="020B0604020202020204" pitchFamily="34" charset="0"/>
              <a:buChar char="•"/>
            </a:pPr>
            <a:endParaRPr lang="en-US" dirty="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793310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9600" dirty="0" smtClean="0"/>
              <a:t>General Rules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No athlete will be allowed to participate in power lifting events without a certified coach. </a:t>
            </a:r>
          </a:p>
          <a:p>
            <a:pPr marL="342900" indent="-342900">
              <a:buFont typeface="Arial" panose="020B0604020202020204" pitchFamily="34" charset="0"/>
              <a:buChar char="•"/>
            </a:pPr>
            <a:r>
              <a:rPr lang="en-US" dirty="0"/>
              <a:t>An athlete's score for a lifting event will be the maximum amount that was successfully lifted during that event. The score for a combination event will be the sum of the maximum successfully completed </a:t>
            </a:r>
            <a:r>
              <a:rPr lang="en-US" dirty="0" smtClean="0"/>
              <a:t>lifts.</a:t>
            </a:r>
          </a:p>
          <a:p>
            <a:pPr marL="342900" indent="-342900">
              <a:buFont typeface="Arial" panose="020B0604020202020204" pitchFamily="34" charset="0"/>
              <a:buChar char="•"/>
            </a:pPr>
            <a:r>
              <a:rPr lang="en-US" dirty="0"/>
              <a:t>There may be an opportunity for the athlete to try a "personal best" lift at the State Summer Games competition. A personal best attempt is performed after the official results have been </a:t>
            </a:r>
            <a:r>
              <a:rPr lang="en-US" dirty="0" smtClean="0"/>
              <a:t>recorded.</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465</TotalTime>
  <Words>1192</Words>
  <Application>Microsoft Office PowerPoint</Application>
  <PresentationFormat>On-screen Show (4:3)</PresentationFormat>
  <Paragraphs>87</Paragraphs>
  <Slides>17</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17</vt:i4>
      </vt:variant>
    </vt:vector>
  </HeadingPairs>
  <TitlesOfParts>
    <vt:vector size="29"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Powerlifting </vt:lpstr>
      <vt:lpstr>PowerPoint Presentation</vt:lpstr>
      <vt:lpstr>The Basics</vt:lpstr>
      <vt:lpstr>Events Offered</vt:lpstr>
      <vt:lpstr>Uniform</vt:lpstr>
      <vt:lpstr>Powerlifting Uniform</vt:lpstr>
      <vt:lpstr>Powerlifting Uniform Cont.</vt:lpstr>
      <vt:lpstr> General Rules</vt:lpstr>
      <vt:lpstr>General Rules</vt:lpstr>
      <vt:lpstr>Bar and Disc Specifications </vt:lpstr>
      <vt:lpstr>Divisions </vt:lpstr>
      <vt:lpstr>Weigh - In</vt:lpstr>
      <vt:lpstr>Squat</vt:lpstr>
      <vt:lpstr>Squat Cont. </vt:lpstr>
      <vt:lpstr>Bench Press</vt:lpstr>
      <vt:lpstr>Dead Lift</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Iavasile, Samantha</cp:lastModifiedBy>
  <cp:revision>53</cp:revision>
  <dcterms:created xsi:type="dcterms:W3CDTF">2012-05-09T16:21:13Z</dcterms:created>
  <dcterms:modified xsi:type="dcterms:W3CDTF">2018-12-03T18:03:48Z</dcterms:modified>
</cp:coreProperties>
</file>