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19"/>
  </p:notesMasterIdLst>
  <p:handoutMasterIdLst>
    <p:handoutMasterId r:id="rId20"/>
  </p:handoutMasterIdLst>
  <p:sldIdLst>
    <p:sldId id="285" r:id="rId5"/>
    <p:sldId id="307" r:id="rId6"/>
    <p:sldId id="286" r:id="rId7"/>
    <p:sldId id="287" r:id="rId8"/>
    <p:sldId id="308" r:id="rId9"/>
    <p:sldId id="289" r:id="rId10"/>
    <p:sldId id="310" r:id="rId11"/>
    <p:sldId id="290" r:id="rId12"/>
    <p:sldId id="292" r:id="rId13"/>
    <p:sldId id="291" r:id="rId14"/>
    <p:sldId id="294" r:id="rId15"/>
    <p:sldId id="309" r:id="rId16"/>
    <p:sldId id="295" r:id="rId17"/>
    <p:sldId id="29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4660"/>
  </p:normalViewPr>
  <p:slideViewPr>
    <p:cSldViewPr snapToGrid="0" snapToObjects="1">
      <p:cViewPr varScale="1">
        <p:scale>
          <a:sx n="96" d="100"/>
          <a:sy n="96" d="100"/>
        </p:scale>
        <p:origin x="966" y="57"/>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7/15/2024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7/15/2024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smtClean="0"/>
              <a:pPr/>
              <a:t>‹#›</a:t>
            </a:fld>
            <a:r>
              <a:rPr lang="en-US" dirty="0"/>
              <a:t> Special Olympics Michigan</a:t>
            </a:r>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smtClean="0"/>
              <a:pPr/>
              <a:t>‹#›</a:t>
            </a:fld>
            <a:r>
              <a:rPr lang="en-US" dirty="0"/>
              <a:t> / Special Olympics Michigan</a:t>
            </a:r>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 </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Michigan</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7">
            <a:extLst>
              <a:ext uri="{FF2B5EF4-FFF2-40B4-BE49-F238E27FC236}">
                <a16:creationId xmlns:a16="http://schemas.microsoft.com/office/drawing/2014/main" id="{EDEDC715-4915-79BA-C9EB-CBDB20F420AC}"/>
              </a:ext>
            </a:extLst>
          </p:cNvPr>
          <p:cNvSpPr>
            <a:spLocks noGrp="1"/>
          </p:cNvSpPr>
          <p:nvPr>
            <p:ph type="ctrTitle"/>
          </p:nvPr>
        </p:nvSpPr>
        <p:spPr>
          <a:xfrm>
            <a:off x="554037" y="2148150"/>
            <a:ext cx="7773293" cy="1470049"/>
          </a:xfrm>
        </p:spPr>
        <p:txBody>
          <a:bodyPr/>
          <a:lstStyle/>
          <a:p>
            <a:pPr algn="ctr"/>
            <a:r>
              <a:rPr lang="en-US" dirty="0"/>
              <a:t>Kayaking Official Rules</a:t>
            </a:r>
          </a:p>
        </p:txBody>
      </p:sp>
    </p:spTree>
    <p:extLst>
      <p:ext uri="{BB962C8B-B14F-4D97-AF65-F5344CB8AC3E}">
        <p14:creationId xmlns:p14="http://schemas.microsoft.com/office/powerpoint/2010/main" val="1990124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766560" cy="1303421"/>
          </a:xfrm>
        </p:spPr>
        <p:txBody>
          <a:bodyPr>
            <a:normAutofit/>
          </a:bodyPr>
          <a:lstStyle/>
          <a:p>
            <a:pPr algn="ctr"/>
            <a:r>
              <a:rPr lang="en-US" dirty="0">
                <a:effectLst>
                  <a:outerShdw blurRad="38100" dist="38100" dir="2700000" algn="tl">
                    <a:srgbClr val="000000">
                      <a:alpha val="43137"/>
                    </a:srgbClr>
                  </a:outerShdw>
                </a:effectLst>
              </a:rPr>
              <a:t>Protest and Appeals</a:t>
            </a:r>
          </a:p>
        </p:txBody>
      </p:sp>
      <p:sp>
        <p:nvSpPr>
          <p:cNvPr id="3" name="Content Placeholder 2"/>
          <p:cNvSpPr>
            <a:spLocks noGrp="1"/>
          </p:cNvSpPr>
          <p:nvPr>
            <p:ph idx="1"/>
          </p:nvPr>
        </p:nvSpPr>
        <p:spPr>
          <a:xfrm>
            <a:off x="479174" y="1577998"/>
            <a:ext cx="7815532" cy="4228643"/>
          </a:xfrm>
        </p:spPr>
        <p:txBody>
          <a:bodyPr>
            <a:normAutofit/>
          </a:bodyPr>
          <a:lstStyle/>
          <a:p>
            <a:pPr marL="342900" indent="-342900">
              <a:buFont typeface="Arial" pitchFamily="34" charset="0"/>
              <a:buChar char="•"/>
            </a:pPr>
            <a:r>
              <a:rPr lang="en-US" sz="2000" dirty="0"/>
              <a:t>Any protest involving the judgement of the referee or judge will not be given consideration.</a:t>
            </a:r>
          </a:p>
          <a:p>
            <a:pPr marL="342900" indent="-342900">
              <a:buFont typeface="Arial" pitchFamily="34" charset="0"/>
              <a:buChar char="•"/>
            </a:pPr>
            <a:r>
              <a:rPr lang="en-US" sz="2000" dirty="0"/>
              <a:t>The protest must be in written form, using the SOMI Protest Form.</a:t>
            </a:r>
          </a:p>
          <a:p>
            <a:pPr marL="342900" indent="-342900">
              <a:buFont typeface="Arial" pitchFamily="34" charset="0"/>
              <a:buChar char="•"/>
            </a:pPr>
            <a:r>
              <a:rPr lang="en-US" sz="2000" dirty="0"/>
              <a:t>Only the Head of Delegation or designated Head Coach may protest and must do so no later than 30 minutes after the conclusion of the race.</a:t>
            </a:r>
          </a:p>
          <a:p>
            <a:pPr marL="342900" indent="-342900">
              <a:buFont typeface="Arial" pitchFamily="34" charset="0"/>
              <a:buChar char="•"/>
            </a:pPr>
            <a:r>
              <a:rPr lang="en-US" sz="2000" dirty="0"/>
              <a:t>All decisions made by the Game Rules Committee will be final.</a:t>
            </a:r>
          </a:p>
        </p:txBody>
      </p:sp>
    </p:spTree>
    <p:extLst>
      <p:ext uri="{BB962C8B-B14F-4D97-AF65-F5344CB8AC3E}">
        <p14:creationId xmlns:p14="http://schemas.microsoft.com/office/powerpoint/2010/main" val="3507414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0273" y="462966"/>
            <a:ext cx="6841025" cy="1046064"/>
          </a:xfrm>
        </p:spPr>
        <p:txBody>
          <a:bodyPr/>
          <a:lstStyle/>
          <a:p>
            <a:pPr algn="ctr"/>
            <a:r>
              <a:rPr lang="en-US" dirty="0">
                <a:effectLst>
                  <a:outerShdw blurRad="38100" dist="38100" dir="2700000" algn="tl">
                    <a:srgbClr val="000000">
                      <a:alpha val="43137"/>
                    </a:srgbClr>
                  </a:outerShdw>
                </a:effectLst>
              </a:rPr>
              <a:t>Safety/Safety Equipment</a:t>
            </a:r>
          </a:p>
        </p:txBody>
      </p:sp>
      <p:sp>
        <p:nvSpPr>
          <p:cNvPr id="3" name="Content Placeholder 2"/>
          <p:cNvSpPr>
            <a:spLocks noGrp="1"/>
          </p:cNvSpPr>
          <p:nvPr>
            <p:ph idx="1"/>
          </p:nvPr>
        </p:nvSpPr>
        <p:spPr>
          <a:xfrm>
            <a:off x="471638" y="1578543"/>
            <a:ext cx="7984975" cy="4626995"/>
          </a:xfrm>
        </p:spPr>
        <p:txBody>
          <a:bodyPr>
            <a:normAutofit/>
          </a:bodyPr>
          <a:lstStyle/>
          <a:p>
            <a:pPr marL="342900" indent="-342900">
              <a:buFont typeface="Arial" pitchFamily="34" charset="0"/>
              <a:buChar char="•"/>
            </a:pPr>
            <a:r>
              <a:rPr lang="en-US" sz="2400" dirty="0"/>
              <a:t>There will be an umpire/safety boat on the water during practice and competition. The number of umpire/safety boats will depend upon weather and the ability levels of the athletes. </a:t>
            </a:r>
          </a:p>
          <a:p>
            <a:pPr marL="342900" indent="-342900">
              <a:buFont typeface="Arial" pitchFamily="34" charset="0"/>
              <a:buChar char="•"/>
            </a:pPr>
            <a:r>
              <a:rPr lang="en-US" sz="2400" dirty="0"/>
              <a:t>Athletes must remain in the kayak at all times while on the water. Legs must be in the kayak at all times.</a:t>
            </a:r>
          </a:p>
          <a:p>
            <a:pPr marL="342900" indent="-342900">
              <a:buFont typeface="Arial" pitchFamily="34" charset="0"/>
              <a:buChar char="•"/>
            </a:pPr>
            <a:r>
              <a:rPr lang="en-US" sz="2400" dirty="0"/>
              <a:t>Horseplay on the water may lead to the athlete being removed from competition or a similar penalty. </a:t>
            </a:r>
            <a:endParaRPr lang="en-US" dirty="0"/>
          </a:p>
        </p:txBody>
      </p:sp>
    </p:spTree>
    <p:extLst>
      <p:ext uri="{BB962C8B-B14F-4D97-AF65-F5344CB8AC3E}">
        <p14:creationId xmlns:p14="http://schemas.microsoft.com/office/powerpoint/2010/main" val="2020894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0273" y="462966"/>
            <a:ext cx="6841025" cy="1046064"/>
          </a:xfrm>
        </p:spPr>
        <p:txBody>
          <a:bodyPr/>
          <a:lstStyle/>
          <a:p>
            <a:pPr algn="ctr"/>
            <a:r>
              <a:rPr lang="en-US" dirty="0">
                <a:effectLst>
                  <a:outerShdw blurRad="38100" dist="38100" dir="2700000" algn="tl">
                    <a:srgbClr val="000000">
                      <a:alpha val="43137"/>
                    </a:srgbClr>
                  </a:outerShdw>
                </a:effectLst>
              </a:rPr>
              <a:t>Safety/Safety Equipment</a:t>
            </a:r>
          </a:p>
        </p:txBody>
      </p:sp>
      <p:sp>
        <p:nvSpPr>
          <p:cNvPr id="3" name="Content Placeholder 2"/>
          <p:cNvSpPr>
            <a:spLocks noGrp="1"/>
          </p:cNvSpPr>
          <p:nvPr>
            <p:ph idx="1"/>
          </p:nvPr>
        </p:nvSpPr>
        <p:spPr>
          <a:xfrm>
            <a:off x="471638" y="1578543"/>
            <a:ext cx="7984975" cy="4626995"/>
          </a:xfrm>
        </p:spPr>
        <p:txBody>
          <a:bodyPr>
            <a:normAutofit/>
          </a:bodyPr>
          <a:lstStyle/>
          <a:p>
            <a:pPr marL="342900" indent="-342900">
              <a:buFont typeface="Arial" pitchFamily="34" charset="0"/>
              <a:buChar char="•"/>
            </a:pPr>
            <a:r>
              <a:rPr lang="en-US" sz="2400" dirty="0"/>
              <a:t>Athletes must be seizure-free for 1 year prior to competing. </a:t>
            </a:r>
          </a:p>
          <a:p>
            <a:pPr marL="342900" indent="-342900">
              <a:buFont typeface="Arial" pitchFamily="34" charset="0"/>
              <a:buChar char="•"/>
            </a:pPr>
            <a:r>
              <a:rPr lang="en-US" sz="2400" dirty="0"/>
              <a:t>While on the water, also remember to bring the following: </a:t>
            </a:r>
          </a:p>
          <a:p>
            <a:pPr marL="387350" lvl="1" indent="-342900">
              <a:buFont typeface="Arial" pitchFamily="34" charset="0"/>
              <a:buChar char="•"/>
            </a:pPr>
            <a:r>
              <a:rPr lang="en-US" sz="2000" dirty="0"/>
              <a:t>First Aid Kit </a:t>
            </a:r>
          </a:p>
          <a:p>
            <a:pPr marL="387350" lvl="1" indent="-342900">
              <a:buFont typeface="Arial" pitchFamily="34" charset="0"/>
              <a:buChar char="•"/>
            </a:pPr>
            <a:r>
              <a:rPr lang="en-US" sz="2000" dirty="0"/>
              <a:t>Quick release tow rope </a:t>
            </a:r>
          </a:p>
          <a:p>
            <a:pPr marL="387350" lvl="1" indent="-342900">
              <a:buFont typeface="Arial" pitchFamily="34" charset="0"/>
              <a:buChar char="•"/>
            </a:pPr>
            <a:r>
              <a:rPr lang="en-US" sz="2000" dirty="0"/>
              <a:t>Hand bilge pump </a:t>
            </a:r>
          </a:p>
          <a:p>
            <a:pPr marL="387350" lvl="1" indent="-342900">
              <a:buFont typeface="Arial" pitchFamily="34" charset="0"/>
              <a:buChar char="•"/>
            </a:pPr>
            <a:r>
              <a:rPr lang="en-US" sz="2000" dirty="0"/>
              <a:t>Extra portable paddle that can be stored </a:t>
            </a:r>
          </a:p>
          <a:p>
            <a:pPr marL="387350" lvl="1" indent="-342900">
              <a:buFont typeface="Arial" pitchFamily="34" charset="0"/>
              <a:buChar char="•"/>
            </a:pPr>
            <a:r>
              <a:rPr lang="en-US" sz="2000" dirty="0"/>
              <a:t>Drinking water</a:t>
            </a:r>
          </a:p>
        </p:txBody>
      </p:sp>
    </p:spTree>
    <p:extLst>
      <p:ext uri="{BB962C8B-B14F-4D97-AF65-F5344CB8AC3E}">
        <p14:creationId xmlns:p14="http://schemas.microsoft.com/office/powerpoint/2010/main" val="3736074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95300"/>
            <a:ext cx="6822831" cy="1143000"/>
          </a:xfrm>
        </p:spPr>
        <p:txBody>
          <a:bodyPr/>
          <a:lstStyle/>
          <a:p>
            <a:pPr algn="ctr"/>
            <a:r>
              <a:rPr lang="en-US" dirty="0">
                <a:effectLst>
                  <a:outerShdw blurRad="38100" dist="38100" dir="2700000" algn="tl">
                    <a:srgbClr val="000000">
                      <a:alpha val="43137"/>
                    </a:srgbClr>
                  </a:outerShdw>
                </a:effectLst>
              </a:rPr>
              <a:t>Essential Eligibility Criteria for All Kayakers</a:t>
            </a:r>
          </a:p>
        </p:txBody>
      </p:sp>
      <p:sp>
        <p:nvSpPr>
          <p:cNvPr id="3" name="Content Placeholder 2"/>
          <p:cNvSpPr>
            <a:spLocks noGrp="1"/>
          </p:cNvSpPr>
          <p:nvPr>
            <p:ph idx="1"/>
          </p:nvPr>
        </p:nvSpPr>
        <p:spPr>
          <a:xfrm>
            <a:off x="462012" y="1638300"/>
            <a:ext cx="8453387" cy="5067300"/>
          </a:xfrm>
        </p:spPr>
        <p:txBody>
          <a:bodyPr>
            <a:normAutofit/>
          </a:bodyPr>
          <a:lstStyle/>
          <a:p>
            <a:pPr marL="342900" indent="-342900">
              <a:buFont typeface="Arial" pitchFamily="34" charset="0"/>
              <a:buChar char="•"/>
            </a:pPr>
            <a:r>
              <a:rPr lang="en-US" sz="2400" dirty="0"/>
              <a:t>Participants must: </a:t>
            </a:r>
          </a:p>
          <a:p>
            <a:pPr marL="387350" lvl="1" indent="-342900">
              <a:buFont typeface="Arial" pitchFamily="34" charset="0"/>
              <a:buChar char="•"/>
            </a:pPr>
            <a:r>
              <a:rPr lang="en-US" sz="2000" dirty="0"/>
              <a:t>Be 18 years or older or accompanied by an adult. </a:t>
            </a:r>
          </a:p>
          <a:p>
            <a:pPr marL="387350" lvl="1" indent="-342900">
              <a:buFont typeface="Arial" pitchFamily="34" charset="0"/>
              <a:buChar char="•"/>
            </a:pPr>
            <a:r>
              <a:rPr lang="en-US" sz="2000" dirty="0"/>
              <a:t>Be able to manage all personal care and mobility independently or with the assistance of a companion who accompanies the participant. </a:t>
            </a:r>
          </a:p>
          <a:p>
            <a:pPr marL="387350" lvl="1" indent="-342900">
              <a:buFont typeface="Arial" pitchFamily="34" charset="0"/>
              <a:buChar char="•"/>
            </a:pPr>
            <a:r>
              <a:rPr lang="en-US" sz="2000" dirty="0"/>
              <a:t>Be able to get in and out of a kayak independently or with the assistance of a companion, following instruction. </a:t>
            </a:r>
          </a:p>
          <a:p>
            <a:pPr marL="387350" lvl="1" indent="-342900">
              <a:buFont typeface="Arial" pitchFamily="34" charset="0"/>
              <a:buChar char="•"/>
            </a:pPr>
            <a:r>
              <a:rPr lang="en-US" sz="2000" dirty="0"/>
              <a:t>Be comfortable in the water including: floating on back independently with a properly fitted PFD, turning from face down to face up independently while wearing a properly fitted PFD, and holding breath while under water. </a:t>
            </a:r>
          </a:p>
          <a:p>
            <a:pPr marL="387350" lvl="1" indent="-342900">
              <a:buFont typeface="Arial" pitchFamily="34" charset="0"/>
              <a:buChar char="•"/>
            </a:pPr>
            <a:r>
              <a:rPr lang="en-US" sz="2000" dirty="0"/>
              <a:t>Be able to maintain a balanced, upright position when seated in a kayak, with adaptations if needed.</a:t>
            </a:r>
          </a:p>
        </p:txBody>
      </p:sp>
    </p:spTree>
    <p:extLst>
      <p:ext uri="{BB962C8B-B14F-4D97-AF65-F5344CB8AC3E}">
        <p14:creationId xmlns:p14="http://schemas.microsoft.com/office/powerpoint/2010/main" val="1883536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648" y="482216"/>
            <a:ext cx="6808448" cy="1046064"/>
          </a:xfrm>
        </p:spPr>
        <p:txBody>
          <a:bodyPr/>
          <a:lstStyle/>
          <a:p>
            <a:pPr algn="ctr"/>
            <a:r>
              <a:rPr lang="en-US" dirty="0">
                <a:effectLst>
                  <a:outerShdw blurRad="38100" dist="38100" dir="2700000" algn="tl">
                    <a:srgbClr val="000000">
                      <a:alpha val="43137"/>
                    </a:srgbClr>
                  </a:outerShdw>
                </a:effectLst>
              </a:rPr>
              <a:t>Practice</a:t>
            </a:r>
          </a:p>
        </p:txBody>
      </p:sp>
      <p:sp>
        <p:nvSpPr>
          <p:cNvPr id="3" name="Content Placeholder 2"/>
          <p:cNvSpPr>
            <a:spLocks noGrp="1"/>
          </p:cNvSpPr>
          <p:nvPr>
            <p:ph idx="1"/>
          </p:nvPr>
        </p:nvSpPr>
        <p:spPr>
          <a:xfrm>
            <a:off x="462013" y="1528280"/>
            <a:ext cx="7994600" cy="4677258"/>
          </a:xfrm>
        </p:spPr>
        <p:txBody>
          <a:bodyPr>
            <a:normAutofit/>
          </a:bodyPr>
          <a:lstStyle/>
          <a:p>
            <a:pPr marL="342900" indent="-342900">
              <a:buFont typeface="Arial" pitchFamily="34" charset="0"/>
              <a:buChar char="•"/>
            </a:pPr>
            <a:r>
              <a:rPr lang="en-US" sz="2400" dirty="0"/>
              <a:t>Athletes should begin practice 8-12 weeks before the state culminating event and should practice regularly</a:t>
            </a:r>
          </a:p>
          <a:p>
            <a:pPr marL="342900" indent="-342900">
              <a:buFont typeface="Arial" pitchFamily="34" charset="0"/>
              <a:buChar char="•"/>
            </a:pPr>
            <a:r>
              <a:rPr lang="en-US" sz="2400" dirty="0"/>
              <a:t>It is recommended to have coaches/chaperones available to kayak with/alongside the athletes</a:t>
            </a:r>
          </a:p>
        </p:txBody>
      </p:sp>
    </p:spTree>
    <p:extLst>
      <p:ext uri="{BB962C8B-B14F-4D97-AF65-F5344CB8AC3E}">
        <p14:creationId xmlns:p14="http://schemas.microsoft.com/office/powerpoint/2010/main" val="205164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513" y="1509029"/>
            <a:ext cx="8177456" cy="4696509"/>
          </a:xfrm>
        </p:spPr>
        <p:txBody>
          <a:bodyPr/>
          <a:lstStyle/>
          <a:p>
            <a:pPr marL="342900" indent="-342900">
              <a:buFont typeface="Arial" pitchFamily="34" charset="0"/>
              <a:buChar char="•"/>
            </a:pPr>
            <a:r>
              <a:rPr lang="en-US" sz="2400" dirty="0"/>
              <a:t>Singles Tourist </a:t>
            </a:r>
          </a:p>
          <a:p>
            <a:pPr marL="638175" lvl="2" indent="-342900">
              <a:buFont typeface="Arial" pitchFamily="34" charset="0"/>
              <a:buChar char="•"/>
            </a:pPr>
            <a:r>
              <a:rPr lang="en-US" sz="2000" dirty="0"/>
              <a:t>200M</a:t>
            </a:r>
          </a:p>
          <a:p>
            <a:pPr marL="638175" lvl="2" indent="-342900">
              <a:buFont typeface="Arial" pitchFamily="34" charset="0"/>
              <a:buChar char="•"/>
            </a:pPr>
            <a:r>
              <a:rPr lang="en-US" sz="2000" dirty="0"/>
              <a:t>500M</a:t>
            </a:r>
          </a:p>
          <a:p>
            <a:pPr marL="342900" indent="-342900">
              <a:buFont typeface="Arial" pitchFamily="34" charset="0"/>
              <a:buChar char="•"/>
            </a:pPr>
            <a:r>
              <a:rPr lang="en-US" sz="2400" dirty="0"/>
              <a:t>Tandem Tourist</a:t>
            </a:r>
          </a:p>
          <a:p>
            <a:pPr marL="638175" lvl="2" indent="-342900">
              <a:buFont typeface="Arial" pitchFamily="34" charset="0"/>
              <a:buChar char="•"/>
            </a:pPr>
            <a:r>
              <a:rPr lang="en-US" sz="2000" dirty="0"/>
              <a:t>200M</a:t>
            </a:r>
          </a:p>
          <a:p>
            <a:pPr marL="638175" lvl="2" indent="-342900">
              <a:buFont typeface="Arial" pitchFamily="34" charset="0"/>
              <a:buChar char="•"/>
            </a:pPr>
            <a:r>
              <a:rPr lang="en-US" sz="2000" dirty="0"/>
              <a:t>500M</a:t>
            </a:r>
          </a:p>
          <a:p>
            <a:pPr marL="342900" indent="-342900" defTabSz="914400">
              <a:buFont typeface="Arial" pitchFamily="34" charset="0"/>
              <a:buChar char="•"/>
            </a:pPr>
            <a:r>
              <a:rPr lang="en-US" sz="2400" dirty="0"/>
              <a:t>Unified Tandem Tourist</a:t>
            </a:r>
          </a:p>
          <a:p>
            <a:pPr marL="638175" lvl="2" indent="-342900" defTabSz="914400">
              <a:buFont typeface="Arial" pitchFamily="34" charset="0"/>
              <a:buChar char="•"/>
            </a:pPr>
            <a:r>
              <a:rPr lang="en-US" sz="2000" dirty="0"/>
              <a:t>200M</a:t>
            </a:r>
          </a:p>
          <a:p>
            <a:pPr marL="638175" lvl="2" indent="-342900" defTabSz="914400">
              <a:buFont typeface="Arial" pitchFamily="34" charset="0"/>
              <a:buChar char="•"/>
            </a:pPr>
            <a:r>
              <a:rPr lang="en-US" sz="2000" dirty="0"/>
              <a:t>500M</a:t>
            </a:r>
          </a:p>
          <a:p>
            <a:pPr marL="638175" lvl="2" indent="-342900" defTabSz="914400">
              <a:buFont typeface="Arial" pitchFamily="34" charset="0"/>
              <a:buChar char="•"/>
            </a:pPr>
            <a:endParaRPr lang="en-US" dirty="0"/>
          </a:p>
          <a:p>
            <a:pPr marL="295275" lvl="2" indent="0" defTabSz="914400">
              <a:buNone/>
            </a:pPr>
            <a:r>
              <a:rPr lang="en-US" sz="2000" dirty="0"/>
              <a:t>*Athletes can enter up to three events but must choose to compete in either Traditional or Unified events.</a:t>
            </a:r>
          </a:p>
          <a:p>
            <a:pPr marL="295275" lvl="2" indent="0">
              <a:buNone/>
            </a:pPr>
            <a:endParaRPr lang="en-US" dirty="0"/>
          </a:p>
        </p:txBody>
      </p:sp>
      <p:sp>
        <p:nvSpPr>
          <p:cNvPr id="5" name="Title 1"/>
          <p:cNvSpPr>
            <a:spLocks noGrp="1"/>
          </p:cNvSpPr>
          <p:nvPr>
            <p:ph type="title"/>
          </p:nvPr>
        </p:nvSpPr>
        <p:spPr>
          <a:xfrm>
            <a:off x="900648" y="462965"/>
            <a:ext cx="7051823" cy="1046064"/>
          </a:xfrm>
        </p:spPr>
        <p:txBody>
          <a:bodyPr/>
          <a:lstStyle/>
          <a:p>
            <a:pPr algn="ctr"/>
            <a:r>
              <a:rPr lang="en-US" dirty="0">
                <a:effectLst>
                  <a:outerShdw blurRad="38100" dist="38100" dir="2700000" algn="tl">
                    <a:srgbClr val="000000">
                      <a:alpha val="43137"/>
                    </a:srgbClr>
                  </a:outerShdw>
                </a:effectLst>
              </a:rPr>
              <a:t>Events Offered</a:t>
            </a:r>
          </a:p>
        </p:txBody>
      </p:sp>
    </p:spTree>
    <p:extLst>
      <p:ext uri="{BB962C8B-B14F-4D97-AF65-F5344CB8AC3E}">
        <p14:creationId xmlns:p14="http://schemas.microsoft.com/office/powerpoint/2010/main" val="3054123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087" y="469231"/>
            <a:ext cx="6831144" cy="1143000"/>
          </a:xfrm>
        </p:spPr>
        <p:txBody>
          <a:bodyPr/>
          <a:lstStyle/>
          <a:p>
            <a:pPr algn="ctr"/>
            <a:r>
              <a:rPr lang="en-US" dirty="0">
                <a:effectLst>
                  <a:outerShdw blurRad="38100" dist="38100" dir="2700000" algn="tl">
                    <a:srgbClr val="000000">
                      <a:alpha val="43137"/>
                    </a:srgbClr>
                  </a:outerShdw>
                </a:effectLst>
              </a:rPr>
              <a:t>Uniforms</a:t>
            </a:r>
          </a:p>
        </p:txBody>
      </p:sp>
      <p:sp>
        <p:nvSpPr>
          <p:cNvPr id="3" name="Content Placeholder 2"/>
          <p:cNvSpPr>
            <a:spLocks noGrp="1"/>
          </p:cNvSpPr>
          <p:nvPr>
            <p:ph idx="1"/>
          </p:nvPr>
        </p:nvSpPr>
        <p:spPr>
          <a:xfrm>
            <a:off x="540326" y="1612231"/>
            <a:ext cx="8055033" cy="4647892"/>
          </a:xfrm>
        </p:spPr>
        <p:txBody>
          <a:bodyPr>
            <a:noAutofit/>
          </a:bodyPr>
          <a:lstStyle/>
          <a:p>
            <a:pPr marL="342900" indent="-342900">
              <a:buFont typeface="Arial" pitchFamily="34" charset="0"/>
              <a:buChar char="•"/>
            </a:pPr>
            <a:r>
              <a:rPr lang="en-US" sz="2400" dirty="0"/>
              <a:t>Athletes will be required to wear shirt and shorts during all practice and competition. </a:t>
            </a:r>
          </a:p>
          <a:p>
            <a:pPr marL="342900" indent="-342900">
              <a:buFont typeface="Arial" pitchFamily="34" charset="0"/>
              <a:buChar char="•"/>
            </a:pPr>
            <a:r>
              <a:rPr lang="en-US" sz="2400" dirty="0"/>
              <a:t>Swimsuit, Swim hat and aqua shoes will be required for the water test.</a:t>
            </a:r>
          </a:p>
          <a:p>
            <a:pPr marL="342900" indent="-342900">
              <a:buFont typeface="Arial" pitchFamily="34" charset="0"/>
              <a:buChar char="•"/>
            </a:pPr>
            <a:r>
              <a:rPr lang="en-US" sz="2400" dirty="0"/>
              <a:t>Coaches should ensure that all athletes bring a change of clothes when attending kayaking practice and competition. </a:t>
            </a:r>
          </a:p>
          <a:p>
            <a:pPr marL="387350" lvl="1" indent="-342900">
              <a:buFont typeface="Arial" pitchFamily="34" charset="0"/>
              <a:buChar char="•"/>
            </a:pPr>
            <a:r>
              <a:rPr lang="en-US" sz="2000" dirty="0"/>
              <a:t>It is also suggested that athletes bring a set of warm clothing and rainwear. </a:t>
            </a:r>
          </a:p>
        </p:txBody>
      </p:sp>
    </p:spTree>
    <p:extLst>
      <p:ext uri="{BB962C8B-B14F-4D97-AF65-F5344CB8AC3E}">
        <p14:creationId xmlns:p14="http://schemas.microsoft.com/office/powerpoint/2010/main" val="662656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588" y="435543"/>
            <a:ext cx="6855778" cy="1143000"/>
          </a:xfrm>
        </p:spPr>
        <p:txBody>
          <a:bodyPr/>
          <a:lstStyle/>
          <a:p>
            <a:pPr algn="ctr"/>
            <a:r>
              <a:rPr lang="en-US" dirty="0">
                <a:effectLst>
                  <a:outerShdw blurRad="38100" dist="38100" dir="2700000" algn="tl">
                    <a:srgbClr val="000000">
                      <a:alpha val="43137"/>
                    </a:srgbClr>
                  </a:outerShdw>
                </a:effectLst>
              </a:rPr>
              <a:t>Equipment</a:t>
            </a:r>
          </a:p>
        </p:txBody>
      </p:sp>
      <p:sp>
        <p:nvSpPr>
          <p:cNvPr id="3" name="Content Placeholder 2"/>
          <p:cNvSpPr>
            <a:spLocks noGrp="1"/>
          </p:cNvSpPr>
          <p:nvPr>
            <p:ph idx="1"/>
          </p:nvPr>
        </p:nvSpPr>
        <p:spPr>
          <a:xfrm>
            <a:off x="457202" y="1578543"/>
            <a:ext cx="7798278" cy="5087946"/>
          </a:xfrm>
        </p:spPr>
        <p:txBody>
          <a:bodyPr>
            <a:normAutofit lnSpcReduction="10000"/>
          </a:bodyPr>
          <a:lstStyle/>
          <a:p>
            <a:pPr marL="342900" indent="-342900">
              <a:buFont typeface="Arial" pitchFamily="34" charset="0"/>
              <a:buChar char="•"/>
            </a:pPr>
            <a:r>
              <a:rPr lang="en-US" sz="2400" dirty="0"/>
              <a:t>A life vest must be worn at all times.</a:t>
            </a:r>
          </a:p>
          <a:p>
            <a:pPr marL="342900" indent="-342900">
              <a:buFont typeface="Arial" pitchFamily="34" charset="0"/>
              <a:buChar char="•"/>
            </a:pPr>
            <a:r>
              <a:rPr lang="en-US" sz="2400" dirty="0"/>
              <a:t>Helmets can be worn if an athlete trains with one or if the waters are especially rough. </a:t>
            </a:r>
          </a:p>
          <a:p>
            <a:pPr marL="342900" indent="-342900">
              <a:buFont typeface="Arial" pitchFamily="34" charset="0"/>
              <a:buChar char="•"/>
            </a:pPr>
            <a:r>
              <a:rPr lang="en-US" sz="2400" dirty="0"/>
              <a:t>Standardized Touring Kayaks and paddles are to be provided by games organizing committees for each athlete. </a:t>
            </a:r>
          </a:p>
          <a:p>
            <a:pPr marL="342900" indent="-342900">
              <a:buFont typeface="Arial" pitchFamily="34" charset="0"/>
              <a:buChar char="•"/>
            </a:pPr>
            <a:r>
              <a:rPr lang="en-US" sz="2400" dirty="0"/>
              <a:t>Kayaks are to be designed as a sit-in and not as a sit-on type and to offer high stability level to the athletes. </a:t>
            </a:r>
          </a:p>
          <a:p>
            <a:pPr marL="342900" indent="-342900">
              <a:buFont typeface="Arial" pitchFamily="34" charset="0"/>
              <a:buChar char="•"/>
            </a:pPr>
            <a:r>
              <a:rPr lang="en-US" sz="2400" dirty="0"/>
              <a:t>There is no other specific rule for boat construction (material, length, weight, etc.) but they must be safe and environmentally sound. </a:t>
            </a:r>
          </a:p>
          <a:p>
            <a:pPr marL="342900" indent="-342900">
              <a:buFont typeface="Arial" pitchFamily="34" charset="0"/>
              <a:buChar char="•"/>
            </a:pPr>
            <a:endParaRPr lang="en-US" sz="2400" dirty="0"/>
          </a:p>
        </p:txBody>
      </p:sp>
      <p:sp>
        <p:nvSpPr>
          <p:cNvPr id="4" name="AutoShape 2" descr="data:image/jpeg;base64,/9j/4AAQSkZJRgABAQAAAQABAAD/2wCEAAkGBhQSERQUEhQWFRQVGBwXFxgYFxgYGBwfHBgdHBkYGxcYHCcfHB8jGhwYHy8gIycpLCwsFx4xNTAqNSYrLCkBCQoKDgwOGg8PGiwkHyQsLCwsLC8pLCwsLSwsLCwsLCwsLCksLCwsKSwsLCksLCwsLCwsLCwsLCwsLC8sKSksKf/AABEIAOEA4QMBIgACEQEDEQH/xAAcAAACAgMBAQAAAAAAAAAAAAAABgUHAwQIAQL/xABBEAACAQIEAwYDBQUIAQUBAAABAgMAEQQSITEFBkEHEyJRYXEygZEUI0KhsVJigpLBFTNyorLR4fAIFyRD0vFT/8QAGgEBAQEBAQEBAAAAAAAAAAAAAAECAwQFBv/EADERAAICAQIEAwcDBQEAAAAAAAABAhEDITEEEkFRIpHwBRNhcYGhscHh8TIzQlLRJP/aAAwDAQACEQMRAD8AvGiiigAmo/H8bjh+Ik9dP9zpUZzHzCuHcAsLsBlXS99Tp5C25O3pvSri+MM5LKMzndyPCPRFOmnmfXao2kVJsbMRzMctwI4wdmlY6+yqNfkaj8TzSQLjEJ8oj/U3pLxLMSS7XJ3vdj+dYUcVnmN8g7Rc1y2zZ1YdAVC3/SvMDz6QzLKocqbHJ8WuxtrcHz02Pkar/E8Nndi0WJK32Vluo9Nzp8qjuIYjGQeKaKMgaCeO4y6/isNAeoZMv6i2Zqi+sDxeOVcymwvbxAqQQbEENW7VIcN5mzRjOHUMNbAMjA9dDsR7ipXC8zKjKqTBWOiqHsT6ZDSxy9i2qKUuHc1yaB0D+xUN9L6/QVMnmGNVzS3iH79h+hNZjljJ0jcsM4q2SleGvmKUMAykEEAgjUEHUEGvXawudq6HI0eMcXTDpnYFugVfiJ9L0lYjthjViogbTTxPkP0K1k4664+8kEzER3UqptbX4iLXsbXv5AVXPH+GuB41tY6ONVPoSL6+9q8+Sc46pWj7vBcDw2WPJlk1Pts/vuWSnaxFkzGPTchXzMPe6AfnWWLtYwrfCkp9gt/oWqmoYZADlTOvW3i/0m4+dY+8S+uZD9f+a4PiZdj6kPYvCrdtv5l1ntXwo3SYfwr/APas+G7UcC+zsPkD/pJqmBi2tqQ4GxG4/rX2jo3xKp/esMw+e/yqriH1LP2Hgl/Ra+p0Bw7mPDzm0UqsfLZvobE/KpKucMNOI3F9BfcE/W66/katPgHNUkSp3572BvhmXxZfRiN7dQbMPKu2PMpHxuN9k5OH1jqvP/nlQ+UVjgnV1DKQynYg3B+dZK7nxtgooooQ+qKKKpQooooArW4jj1hieWQ2RFLMfQD9a2aTO0+Zjh44F1M0gB/wr4j+eU/KpJ0jUVborjE46bGYpsRIodL6R3sy22RTsRbfqT+TFJjckWd0ZdNtAB6CtKMiEqAPhAGv9fXr86xcc468i5QAF8t65pqtTpJO9Be4hzomYgK35f71rJzYh/C4+h/rWtjeHxsdUA/eHh9ybaUvY3CZiRGzADTKdCfdgP8AiqqZHa9evsP2D5niP47HyO/+351KDixYEAGxFjpp63qmHxbpdQAhG+mv1N6zYfjMimzuzr1BYk/K+1aaXQypPqW5LxBAhRnRBa2jKCB6W2rSwWOwkA8DL7+N2182IJ1pP4Bgp8dKIsPFdmO50AHqdgBV68p9lcGGUNiAs8u5zKCgNuine3r/ALVEmaco9PXmJuE5njY5Y87m9rLGzH6AU68tcrCU97iEYgfAkilbne7I2thoADpv6U5QYdUFkUKPJQAPoKyViGGMJOS6msmeU4qL2R4q2FhoBS72grKeHz9ybPlG3lcZh7W39L0x1ixGXKc1stjmvtbre/S1dWcovlkmc8cr85GGUMy6arIF0upFiLHqDYjXcVK8QC4wfdPquqqxIA13sNm6XNx9b0sc7YONMQ0+FcPC8jJmG2ZffcEdeu/WsPCeLtG6yJoyn5eqkdQR09a8rbx6rY/QwUeOTjP+4lo/9l0v49zeniyHLIpikVQ2ax/z2JB1IGZTfa6nXL9NxCUqLFZCBqsih1YdCDuPkasOOLD4+BGYW6qy7ow8x6Hpt6a1Az8hTqXuyEAExSL/APKxN2Ml7kMRpoQB5eW8mG/FD+Tz8J7RcJe44m6ur6x+or8Px2FmbLIGwsnmt2j+anxW9vzrf4jy7LCA/hZG+GRDmjf5jr6bilfmDBOGL2OhswtYqRuP++tTfJPPBw57uSzwS/HGwup/eA6MPTy9BXB41Jcy/g+vDj8mDI8WTVra9OZfB9/s9tGe91nUgbjz/T2PnWzy3zPJgpDYZo2NpYW+Frb3B0DDof1FM3FeWk/vsMfu7XKk3KA+o+JPJunX1WOLcOuc66MAcw8wPxe48/I+grnySi/ie2XE4uIx86dwekl2/dfuul2fhuILh4lxuEJfCOR3sX4o9bFgOhU7g/W2od8PiFkVXQhlYAgjYg1QvJvNDYYyxN4oZ0ZWXoGykKwB/lPnceVO/Z1zCI2GGdvDJZofK5W5W/rYkeo9a9uGSnG0fkvamCeDNUnaez7/AD7tFj0UUV1PmH1RRRVKFFFFAFJfPP8AfYe+wSU/6adKSefpbTYYeay/otcs0OeHL8vyd+Hye7nzfP8ADEfGSEkn1qNlapDHJqajZKxdbm6uuU0cXJaw8zr109vf9Kg+IxmxyaNaxtsb7j/umnrU5iNtBe3SlHE8Qdibmw8hpXSOpyk69evsREl28PUaev8A+enSvvBouYgakAm/qBWa13FtyLfM6X9KjsPNkYHyrot9TkzpzsRkRuGgqqhllkRiAATrdbkb+FhVg1RXYfzbHBJJh5GCpOQ0ZJ0DgZcpPTMLfNfWr1rUlTIgooorJQpI7YYGbhj5SRldGYDqt7EHzGt/lTvUZzJgO+w0sdr5lIt56bUZY7nOnL6o4mhlJySKMun4gR9DbUf4bdaiO7aCRopNx1GxH4WHoRTBDwgRMDmZspOlhv0J6ms02GWZcjWzbIduvwX6dSPU261hxUk30PZCeTDOMaqS2ff4fJhyXzEIpsmb7tyA3kCfhb+h/wCKtXCY0rcbg7qdj/3zqhI0ySWN7Hw6i1XByrxHvsOjNqy+BvdevzFj86mLwS92/mjXG/8ApxLikqd8sq+z8tCK7SMDEgTERg5pD3bx5Sc1hfcaXt8yB5rSLBzAIcPLFHFHNG1wgcAGJmOpcAfega5M5IU9OlXJjuGJPE0cgzI3TqCNmB6EHY/8g1HxfhWSeSFtJYzZZCPjUi6516grbXp62tW/dJS5ked8bPJhWKdNLZ9V9exu8l80y4eBXndDAJO6AzqZ08N8wj+Jo+lvppoZXmoiF4cTELxt1U3Wzbj2vYqfcGkLE8vSm7CNgeo+IfwsL3Hpv771McscVfI+CnVu7l0QspGST8LAkaAnf1186NWMWWWNPXSS1/R/NMz47CBSHj/u28SkbC+tvQX2+nSpfhGJV4laxvExAsbFSNUYH93wH2qOwJaK0co8EgBF9gSNVPz099al+GcMyZxGrNu7AC5Cjckbm3oL2HpWIYuSbktmeniOP9/w0cc14ovR916otTknnBMbG4Ok0JyyL59A49Gt8jcUy1S8vEEw/wBmxWFGXEp93Mo+CVLaEgaXIAufM33F6tfgfHY8XEJIjcHcfiU/skV1aPmpknRRRUNBRRRQBURzJwYTxaC8iXaM+ttV/iGn0PSpeigKOxxvr5/X1HoQdxUVM1PfOXCe5nkdwe5mIYMB8LfiU28z4vW58qU3hRgTYEDqhv8AUC9cnE6qZGtOraOPZl3+Y2P60tca4cCxZN+vQH1F9qaJsAN1OnrUFi8NlfOwN7W9KqtBtPQWJQ9hYEgHy29QbVgxWEDeJdL7+V/6VNYhRvawPl/T/asT4UtqhzH0IJ+YOtbUl1MuL+pE4WVozY/8VZHJHbjLhT3WKDTQjRTe8ij0J3HofypMGFb8Uam3mpB+gNfIUKdIYgfMgm3rZyR+VbctKOdal94ntuwXd5oVlkJ2BXux8y2/yBpq5R5jGOwyzAAXJBANxceR66EGubuEcBxGMlC6nUA5RfY6rtbUdBV89msDRQvCUMawkKFIsR1/5+dZ3NNVuOVeNXteGhCs+fORpM5nwiZs2rp1v5ikU4B7/fRvH65WP1Gn9a6Fr5eMHcA+4vWeVbnoXFZeXlbtdmk/yjnfH8sSFDJGBNGdyhzEefh0YfS4r75X5k+ylwyl0cgm1rgi4vY7/wDFXFxjklHbvMO3cTeajwN6MmxpQ4tyy1ycVhbnrNAMwPqVHiH5+9dEk6+BxeafiWylult+30NzhPMEUwvG4J/ZOh+lQ3PHL4xGWWMfeqMp6Ejdfexv9agsbwLDqc0WKWIjpJmU/nr+tfGF5xkQlHeOYDZgxv8AzDU/MGq6ehzgpQ8SVr7Edw/iLAMh0kGgDaaje48xrpTHy3wiXFpKDMUlSzLbKFK7EHQ21trrvStxaIyyNMoAzEGwN9QAL389L1Kcr8deKQsCRJkK2tcNcg3tca6bdaxNStNHqwTwPFPHkXie0u3w+vcOOu0Enc4lDlYXB0JFt7EaH2IGhGtSHLPEhFLGXJZRcZxuV2Om+ZfI66edavE8WcTIrz6hSbWAvv5XFtLbk7bVqTuRMXjW0Rygx318IAzg2AzddAPKi5m3exjIsUYR5X4uvYmOLtF9qngiIshV1ttZ0DWHoCxHoCtSnIYl+2IsTZRu/kVHxAj10HoSDSzicACyzx6OOvRl8mHtp6fKrK7OOCspfEOpUOuVL7kXuze2gA89a6XSPLVysehXtFFczqFFFFAFFLvNvPMHDjEJ1kJlz5cgU/BlzXzMoHxCvnF9oWDjheXvQwRXYotjJ92VEgykjVSy3F+tLJYwTwK6lXAZToQRcH3BpI452R4aYloXfDuf2fEv8pNx8mFTOH56w0kGKnQsUwpcSCwzHuxclRfUHpqL1qcK7UMDMmYy9yM2UCbKpO2oysRa7AXJGtSxYjY7sp4lHfucRFMPJiVP0ZSP81L2N5Z4tD/eYN5B5x5X/KMsfyq8TzXhM8qHERB4QWlGceALbMT7XF/K4vXmI5pw64STFq4lgjVnLR2Y+H4gBcag6WNqFs5lx2JCvaWF4W6hlKn+VrfpWBsFA5zLJ3bdNCPzI/3rotufOHTGRJJIykaxszSZGjPeA2Uam7C1itrg1B8TwvAXleOaLDxkLG4kW0SMJVZkKPEwB0Un6b1KW5efSiimwM4/u5g48r3P0N/yrUl4hMujLf5H9D/tVy4rs/4JIjyQ47u1TLmImSRVz/ACGBbXoL30IpYn7PVfENh8FjYcRIEEmQ3TMrC4ytdkc5SDuNGFUjZrck8bMjjDSKUOXPH0JyglgR52zEH92r+5bwxWK7buxPrbYfp+dUZyzy7i8Hjo+8wzK9yqlkzLZtDlYeHUeR/rXQuHiyqFAAsLWG1Upkrw17RQh80V9Uo9pvGcRhcIr4clLyossgQOY0N7sAQR8QUXINs21Qg2UVSMHbHjIAEZUxHifLIyOjyqrqFsqABSQW1K9AbecvjO2KdZMUq4YWjVjFmD30K5S9jqHUkjLa1hvraWS0WdiOGRSfHGje6g1FT8j4Rte5VT6Af7UtYHn6fE8Nx8oQRYjDrLkKAsNBdGAcG5+Vjb1tSzD2mcQwkEbzr3xlJdTIu6goCqtEqKDqx1DH5UsvNQ08Y7Kka7Ydu7f00B91+E/lSdjuRMZGfFh2e344vF/lBvTGvaxOWxeXDKe5R2jjtIJCFYBXZrZWVlJey2NhpfUjdw/Pc2J4Pi8Qi91iIkfKVW4NvhdVbNuPwm/ua0pEdMXuH8mYqfXuWTzaT7v6g6n5CmDBdlfWaYeyAn/M1v0pZHaxjo2maSFSCsGVSCyIGDZ5bqqswY2uL2BI188k3a3i1mLLECsi4e0bhssZZH7wqygMfEF3v00F6c5lUWPw3krCw2IjzkdXOb8vh/Kp0Cqfg7acSYXZsKgcCIqQJCqh7h2cEgmxA2I+OxOlzLcodoOKxXEFjljVIZYFdUsQVNvGQ5+LxX+WXY3vLNWizKKKKpoKKKKAWubeSY8fJh3kP9wW8OhVg+XMCLb+EW+dK/E+xaOSaR0mdY5M5yXvbvLFspt5gb3qzaKlEoSuC9m6wwYuBpCVxasGIsCCy2a2n00NRfEexqKSCKNJWRkBD2+F7kG5W2jDKNRY7jarJpd5vTFBFfCyMuU+NEQOzKdDlBHxDcf1qpJ6EenQXYuyNQZVaZ2imRg6X2ZiGZ19c4B1vUhwbs7WHA4nCPKzDEBgzCwPiGrbWv8qX+UMdxjHp3i4qOOIErmaKLvCw3HdhTltp8Vt/nVlYKORY0Erh5AAGdVyBj1IW5tfyvUotFdzdi0RByysrFU1Wws6Xsw06gkG99+leHsXTwETMCoj9rx3y202sxv67WqyqwcSnaOGR1VnZUYhVF2JA0AHU3pSFIqHiHIOCwr/Z5sXIkjIhTwObZWbu3DKmX9sH57U38t9mS4TEQzLJmKR92yn4SBfKRpoRc+mu1J3K3LUmMf7diJyxlNwo7uSwICnNmUqHbL4YlF1BuSKt7gyFYVUgAp4SBsLGwA+VqUKRvV8SyhVLMbAAkk7ADc191qcVhDwSqdmRlPzUiqUoPm3tExOKlk7vFPDDmKpHHmVsoNgWKakka721FJ8vEJlOZJ8Tm880qn6571YvMMEcGZQypbQRplIHoW6mkuZ87eVbolk5yv244zDWTEj7VGNCW8MwHo+zfxC5/aq7+XOZcNxLD97Ac6HwsrCzKbaqy+diPMG+hNcvcdRdNrjS42NWF/wCO2IcYvFID92YVZh0zBwFP0Z6yylqcw8GwEKLicQiRrBc5rftEeGw1bMbeEbm1VRzP2uPLLbBRxYdLFRLIivKRb9nVUHpYn1G1Tfb1xFi+Ew4NlIaQ+Ra4RfoC381RGI4Rh48MMoAULqx1dm66dPFca61UiN0KMfN+OUkrj3UnfKSBp0sEA09qn+A9q88RWPGLHisOp2yKji/VSAoJHkRr5jeoEEX2po4NwuFxafK0bKRobMumhHqDralEst/lriODxsYnwwUgeA+GzKbaoy9DYj5EW0qXw+AjRSqIqg7gC16pnsQnaPHYiC91aMk+RMcgAP0ZvrV3Vk0ap4XFa3drYDLt08vavn+yIbAd2tgLDTpe9vrW5RQGp/ZEOv3a63B089/rXsfDIly5UUZPhsNvO1bVFAFFFFAFFFFAFFeFrUlcY7VcPG5jwyPipBp93YJfy7w7/wAIYUA7UVWsnaviY9ZuGyKnUiQ3/wA8Sr+Ypp5Y57wuOuImKyAXMUgyyAeYGzD1UkUBFRcdTBcRxUeIaOGHEFJo2drXbuxG1rLbUxg2Yi1ut9GrCcUhm1iljk/wOrf6SaWOf+U48W0LyuUVMynJrI17ZAi2NzmvoehpL4r2bNFouJiBykokir3+mtl7vW/qD1613UcbS8VPqcuaab0LhxGJSNSzsqqN2YhQPcnSq1577SZe4P2AEJmyHEECxJ0CQhvic6nY2Ck6CxqB5H4U2LjaXHzSthcP4sjyOVzdBa528hqSQBvTPwvgP9pyiaeMJg4jlghsuUqPMDQXbVreQTUZr6y4VjtXqvXn+CQyc+taHz2N4tRA+HYWkjIcEg6rIMwykjVdtRo2pGmtWDhB8f8AjP8ASkTtI5tiwUkLROhxS5lEYGZgrIcpYD4VzW06302rW4N2sSyx5hgJpBc5mQgDUkgWsdhp8XSvKdizK+J4gysp2YEH5i1LfAu0LDYlxFd4ZjoI5hlYnyUglWPoDf0pnqg595hwhErows6GzD56MPNT5+dwdRSxiXygnr0Hr0qz+06HLiiTHpkDK4/eurD/ACg/MVWONkF7/wBK2ZIviI8J9t6tf/x64DIi4jFOpWOULHGT+LKzF2HoDYX6kHyqpcZmfRRV99mnaHhZMHh4HZIJ0y4cRE2zELZWQeTD6NceRMZo0O3bgJeCHFKCe5YpJboj2sx9AwA/jpBxjWVB+Fh4T67gH3Gx8xbqK6LxeFWVGjkUMjqVZTsQRYg+4rnLiSpHJiMLcskErxKxvqqsQoJ/aG3uL0RlmisOtSXD5PvAo6C7Hyv8I9zv7D1FRn2gA7j619pxEorGFCTqb+p6+Z6fSqZLA7EeDnv8XiLWQXhQ+ZL5mt7AJ/NVv1A8jYGOHh+FWK2UxK5I/EzqGdvmxJqerB0CiiigCiiigCiiigCiiigK8534nJi8UvDcO1gQDiGHlvk06ZbMw65lG1wWjl/lqDBoEiUX6uQMx6an+lJvIExOL4hiGR3YzMl1CnKO8a2hIY6BR4b7U7Yjj8KKWd8lgWswKNoOiOATt0FQEkzb+1VV2pcBjgaCfDK0WILkho8qrdRe41FnOwCghtQelbMXaqcQzRoEwpIzLNKWkUL4QLKi/Frex8IsdTW9wvjWBicyfaYJJ7eKaaV3kt5AlAEX91QBXVQ6uzDl0RCrzTisVgftCyBO4cJKwsXzNoWtlAjjVXBAsSfPrTlwPheFw8BxgjcOVaRnmOaXYk65iBfplOxFUtxnj/cycQghZDBiiPEviUhWZh3d9Be4W/QDTavrhPOGLkSPDSYiQ4WRkjclFOQEjRX3Nh6+VG02k1XrzFNK1qOvK+Cl4h4GumHErTTEaFnc3C++Ww/dFzuRZs555jOBw8cOFUCeY91AoGiAAZnC7HKCAB1LL60x8M4THh4liiUKiCwH6knqT50kSxd/zDZtVwuHUqPVrsT9WX+UVcuTnemxMcOVfExRdlMf2KYSgyYqRWbvCSxEhFwQTu2bQk+elhpUr2W4OJcAjxoUeQkygliC48JIDGwFraAAWA8qbifQ0hcpcXGHx+IwEhyszNLB4WCsCS7Bc2ptma3onpXI6DFzLyhDi4yGUZ+jDQjy16efv9RH8i8dlzyYLFEtPALo53kjva582UkAnqGW+t6bVNIvMg7ni+BlXQyMY29Q4K/6jf3FAbnaRw5XjSR2EarcO5BIAtmvYanYgDzIqkeNBSw7lGCW3kYBn38WX8I029K6J5swAmwkqEX8N/pv+V6534pD3ZOrgAkG2o9fMitLYml6kKD+pH0r4wGElkxSph1ZpWa6Bd7gZgRew0tf5VnlQDUddff11rY5WlK8VwbDf7RCPrIoP5E0COi+P8Tlj4VNM4MUwwrMQCLo/dnYqbaPsQaobg+FaaIBfE7FmJY+7MzM3pckmulsZhFljaORQyOpVlIuCCLEEGuZeEr9wV2+Nf8AKRREkYZ4EU6Pn82RGZR65rWPyqUwGGHhZHSRbgXU7X6FTqKiO8YW1UaAA+Lptpe1SfBYAHudSxW5/Pb5UI6ofsZJipeCYV8LmEkWJ0KW8KRyyKCRfxAeG41v5VCLjOL4aNYoe9Eid4ZCQkgkfOrK+aS5OZM19uo00q0ez6G3DcLcWzRh/wCclr/O96YcorDRqiohzNxlp8SFT443aBSiZF2MZQ2vmy5gQ5IJttapXheOx2L4RjUmVziMkixHwpIbg5QStlzDa4tfSrIy0AUoUUXhYuMYPB5oWlyyuWFirlDksotNmbKWGtiNfOsnEOMcWlxcUhEq2DmIKseQZ4Avwm2Zs+YkObXtawq8MtGUUolCd2a8Xxc0Mi4wN3iOQGYKCV6fAAPP19acq8Ar2qaCiiigK35Mn+y8TxuEfTvJDJHfqCS4t/A4Hupp44vgRNDJEWZA6lcyGzLpup8xS7z7yg+IyYjCnLiofh1tnUG4W/RgSSpOniYGwa40uAdpkbfdYwGCdNHzKQL+q7oeuo16aWoCL7JOCRwTY5FyO8MgiEynxEa3GTMcq3XpuQwucoNWDi8bCgPesnhFzmKkgDfTel3D8Q4VCZZE7hDIwL5beMgaNkGh+I9N81LnFeYpeKMcHw2PLFe00pXKij963+j4m8gNalgX+E8ry8SlxuKhAH3oEV7BN2Zxe/hIUx2IB13Hlucr9mUjYpExRyGFjNIhYOZVZw0bDLpfOHVjvoPMWtnl7gUeDw8cEXwoNSd2J1Z29SbmtPEcoRvjFxZlnEigAKJSI7C3hyW2JAJF7E1QT1V5xFvs3H45G0TFwBAemZDlt7/3f81WFel/nXlYY7D5VISaM54X/ZYDY21ysPCbed9wKAm9fP8A78qwnCIWDlQWXQEgFhf4rE6i/wDSk3l3n7Ifs3EAYMQmhzbMNgwOxH7w8J8xfKGg8fg0+8WxBOa/h0t189fyPlQEiKQOLSfauN4aJdVw15HI6ZRf/WYx/FWxzF2jIv3WEvNM+iZRfX90bsf062GokeROVGwqPLPY4maxk1uFAuRGD1tckkbk6aAUA0ugIIOxFjXP/OPDzFNIoGoJ362Nt+nn866Cqq+1ThFpe8GgkXceYFj+VqqIyoptRsR6GvOX8fHDxDCyym0ccqOxAJNla+w1O1ZZkIuGtfzH+1QmJW8lrgbanYa7mtMI6y5a5lhx0PfYcsUzFfEpU3XfQ+4qjeLcN+z4rFxWsExLW/wv4l/ysKtrsx5XlwGDMM5QsZWcZCWWzBQNSB5E7dapIcUed8S8rl3aTNmY3NgxCj2AAAHkKiD2NCyhv3j9f+BUvw5TY21NjYeuXT8zUUx8dgNTqTbp79famnkxf/dYcWveWMW/jBP5An5VTJefBsH3OHhi/wD5xon8qgf0rcoFFYNhRRRQBRRRQBRRRQBRRRQBUVxrlfDYsD7REsltiRZh7OPEPkalaxzTqilnIVVFySQAANySdAKAqnmXhPCeH4mKKbDSuJI3kzNPK6DIDZSjMb5iLDpqKnuWe0PAGKCMD7M0hyiEL4UPeFFDNGuRczCwJtc198ycN4ZxF0Z8VAXVcgyzodMwYaB/2gD+W1YR2R4NhGys3gOYMGJBGbPrrY2clgTe16mpNSQ/9TOH5c3fNawb4JL2aVohpa/xqdN7a7GsOF7U8DJMIkMhBiMofu3y6E3TLbNmGVum+gua0T2L4QOzKzgNqFuxAs2YWudg2tqTuZ4eF8NxP2d48RI3dEPkylckub7s5pAb6lgemYa01JqPs3argRkIZjGe9DtlcMhiRXIMZW5uGH/NSWH5vws2GxGIgYyLh1cutmRvAme1nAOotY7a0l8r9n3DsdB30EsjoWZWzZ1ZSyAOjXO+XLqLjqDTbwPkLD4ZMQiksmITJICTrdcpN73FxppTUuomv2h4DiChcRhT/eRouZ1a3eZvErKLqVy6gW33qO4WnBZYO+MmLj1UNHnkchmuRGCqkucoJOXYb2pow3Y1hVN+8c2KlbsxtlN13OwvttrXo7F8HlIVnANtid1JykG+4uwv1BNTUmoy8pcCwcUSy4MKVlUESDxM4IuLu3iPsTU/kqO5f4SmEgSGM3VdqkO9HnWjR91A86cJ7/DNYXZPGPPTcfT9KnO8Hn/0b153goDlfi7pHI65ri9wBrb0qN4XwWXHYgQ4dCzubaDRR1Zj+FRvc/rpXS+L7OuGyyGSTCRFybnQgEnqVBy3PtUzw7hsOHXJBFHEv7KIEGnmFFWyI2MNDkRVvfKoF/Owteuf+fcAuG4tiERBGkgVlCiy6oCSBtq+c/Wug+8FLXOXI+G4iqiUlJFuI5UIDjzXXRh1sflaomGUDqXAG25P9Pc099l8AfiCArfu43kv+ydEU+9mYfM1nk7CJFN4sf8AJ4f6iT+lP/JnKUeBjZQ/eyvYySEBSbfCAo2Ua6XOpJqtihkqL4pzPhcMwTEYiKJmFwruqki9rgHpe4qUqtu0rkfE4vFQ4jDkEJH3bKS6n4y17owuNbWvWWGPWE49h5XyRzRu9mOVWBNkbI5sOgfwn1rfvVGT9k+Ozq6EAq7EEEhlzS94CLEWI2+tS/8A6Z41psTnm8OIRiXub5y4kjZtdTG4ABFrKOm1LYtluXqNwXMuGmlaGKeJ5UvmjV1LjKbNdQb6HQ0gci8g43C4xJp5cyZGv4iSGdg0m/7bANWhi+yDEPJipRKMzSSPEDcoRJJnZbdLjwkm/tS2LZbGNx8cKF5XVEBALMbC7EKoufNiB862L1RuJ7K+IPDGpYHu8yqhJsoMolumtgb+E+lNfInJ2LweNlkkIMUo8Vid8xa5LEknUjUn0NtKWLZY9FFFUoVFczqDhZAQCCALHUHxDzqVpO59xrqYUU+GzyMLi5KAZB52vfbyrjnly42wJ3GsOrBE7oMhN2yKpPtcjSl/geLlj4lBBC5AR1ZYhbKGewdtDlN0JuLGpQzPJ8bsfUm4+nSobEYFYpDikv3qLm1Ol0IYbDrlAr4mHiIqdOyvFJx969vXrzOhGYAEnYda5K5t4z9rxs+IN7SOSt9bKNEHyULXUmC4iuMwYlhPhmiuuuozKRY+RB0PqK5C1Gh3Gh/rX6KJll6/+P8AxoNhcRhfxRP3i+quLH6Mp/mFN8+NnM5ZY2CpHKoFhZizXjO/QBb/ADpP7M+UZsJj4pVRu4n4dG7vbw94e7ul7aNcZrHXVvkzcV7XsBh8S+HkMgeNsrkRkqD11GptfoKjKZo8fOqzv3TnvJGKKQLqvdlV66eIITb1r2HFtBFEMsjMAFOm4LAsfLMOl+nWmThXFIsTEssDrJG3wspuD0PsQehraKDyoBL/ALRZmjURTWRXRiUUNZo1XMrZzY3W+W1td9NfG4ocgjWGexURs1hewiZMwGbfMQbdddqdsopL7QecWwkarh8plazEZc3gNwWRj4b3Gxv7bUBh4hzKpJQrIhyy+Fu7W4devjvYPrceXyr1eIiQzuiykSSRsMoXTuyDY5XIN7EE32tpVVznvCxa8jF8+dtW+R0Jsdjf0qd5T5qkwcjEDNG3xqSP8ttj61my0WAvEpLh2ikCrOXQBQTlsw1JcWYlieo6VqyYqSVQoimUCKWPW34lRUJIO9kJPkTpeseN7VEGUxQkru2chTb0C3+p+lM3LPM8GOi7yE7GzKdwRuPI+48xVJRE4ni8neFlhlzAZV0GS3hYEi++dbf4T8q+IMRKZY5JEkzKzuF0ygNl8F9yBZjci9yOlOOWi1UCbh+INFbLFM5GZRmtqLswJsd8zAew+VQvG+0MYGSSaaJ88iARxEgfDcFidbL62ubHSrMtVH9sqNHjS5TOGjVowSAPDcMASp1B1tp8QoBa4z2w42e9pigbQLDaMC/72rn+ao3hHOU2FnWdJ5g4PjDu0kcgvqGBNxpfz26VFcRglnlEmUAZQN1W1hsQOo87eVYMXwORDlkIU5Qw1DaMLg3Btt0qkOmuT+f4sd4LZJgpYpe4IBALI3UC40OviG+9NVcucj8eOExeGlc/dxvZjucpXIxy7nQ3t+6Ku3jfa1gYcOZI5VmkI8ES3DEnbMCLoBuSRp6mwMKO1FULhO3HH3YmPDsCTlGRhl/d0cEj1N6ksF28TZ173DRlPxZGZW9coa4v6E/OgLooqG5W5sg4hCZYC1g2VlYWZTa9iLkbEEEEg1M0AUUUUAVV3NGPDcUOV1zRqseRtDqAxynY6kaH61aNUjzFxeNcfKWjYFnmRmB1XJlAKj1BOvSvJxduKSMyNvHwx94Vy901/DmH3bC+mV/wn0OlK/OWIMMDDUMx7v2ve/5Aj51vDmJIRKQrmOMtdXbMDYa+HYX6fKskWFTiU8Ucq5UmdbgaEC19D0Nrj518qGNLLF11MOrJbsC5qLrLgnPwAyxexIDr8mIb+Jqk+bOwyHF4l5452g703dBGrLfLa6gFbXbxG973O1IPJ3AZsDxTwyAvh8R3LAC/eK1geumZGHsfaujRX3lOMm0uhtamHDwCKNVHwooXy0UW/QVT2I5IhxBnnGHeaeabEZ80wAhYO4VSiGxYHIbE5bNe9tDZ/OGO7nBYiT7vwRkkS/3bDYo3ow8P8VVrynBPHiIm+7jLYhopkEjvmIiMpVfux4QtgA7NltoRchukdxIcOy9IocNJg4/jwkndy63u7Irs1/IsWH8FulOMkgUEkgAC5J0AHUk1SnZxHJguOSQO7SLjITKH/av94rke4lX5+tWV2hW/s7EhllYFLWh+Pf2Ph/a0PhvUZpFRc89sM+JZ4cN91h7lSyn7xxe2rD4Qd7DodSb1EYLmJpYVgzWyA5Y21Tpqo36C4Hrvc0oEa1m2sagHIYlWFjYEbrcdOpPl5elQ6cxKpbwkqToRv72qClmv7nfz+tbXB8N3kqi66XJubbevvUotk8Mf30yYdLrnYIT+zci9hXRPAOBx4WBIolCqo6dT1Jqi+TORcc+Lw874d1izq5drDT9qxOb8q6GoQKKKKoClDtQ5ZGMwL2t3kN5UJ65R409mW/zC+VN9fMkYYEEXBFiPQ7igOVMDH3jKvn/0m3tWhxCcySZhsdvRRoo/lA+tWrzJ2RTQNLJgQZUaNgiXAkQmwIBYgOMt7deljua1xHL2JVWZsNOAPCbwyWW3mcunWttpRr163M/5GnhxqT+zt79POvnEzWGpuSf/ANP6V84nGhfAuy9W0PqbfX1ow0bMp8JYX3I09N9PpWDRibDsLsGGoHmLfPavtMS97WU/xD56Dz9utS2C4DipbdxDJIeuRWf5E2tb3NMXCeyDic2rRx4cE/8AyMqt75Ywx+tqoHbsGw7CLFsdi6KPK6qS35MtWrUNyjy2mAwseHQ5survaxdibsx9zsOgAHSpmoAooooArn3tEifD8WlUlpRKplRWcIAHsTkbKRoVZbHotdBUm9o3IEfEIs4zLiYUbuWU2ubXCN5qWA8iL773xOCkqI1aKNxWN73D4l8pXOXOXe2oW17Dy8hTZyMT9twII3k8x0hkPv0FJHCCWgnje4bx7ixuRdh7g7jpenTswmZ+I4RGRg8SM7hhay9wyq4PUEutj6ivAsb95VbS/TQ5pa/UshuRrcTOLUr3bssrg3vnVMmmmoNlb3vUvxDnbBQSCObExo5OXKT19SBYe52qYxCEqwVspIIDAAkG2hsdDbexrlrjXLc8eJxeHmZpMVEe8zXv3qnVmAtmuQ2ff9oWvXvjBRba6m9jp/iWDE0MkRNg6MpNgSLi1wDpcb6+VU3w5vsUiwPE0Jw2LtZRM8brLDlaSI5ST1OW5KhuoUmlLlPtL4jAyxxO86rr3LDvPCouQNC62UHY6W2roDlDmmPiGFTERXANwykglWG6kjTyIPUEGuqdFepg4Py5ExwmLZCMRHhliB1HhZQSGU9Qb77ZjTFRRWSlc89dkUWJzTYQLFPuV2jc+oHwsfMaHqOtUjxfhMuHdo50aORN1Ya+46EHoRoa60qC5r5Ng4hFkmWzD4JB8aH0PUeanQ/nQFE8L5AXKZMVOkaKAXC6EX2BdhlHT4Qx1Fgd6kGhgxTQxcMwbtJDJfvBHaIrfxCVmJZyTY3YKRr52pwTsNDIEmx0zovwKBZV+TM35Wp85X5dTBYdYEOYLc3tbc321/MmoDc4UriJBILMBa3toDp6Vt0UVQFFFFAfEsoUFmICgXJJsABuSTtVQ879tbK3d4AbHWVlBDC34Eb16ncbDWm7tPndMOrZc8CktMuvitYRobfhLm5/wVR2N4j3shdyzOdza49BroABsOgtQEtD2wcQBY/ac1wdDCht6iyCxHqbehqwuRe2SDEBIMW3d4g2UORaOQ7DUCyMfI2F9j0FW5FkSYlRmWBypyi91YMCPW1x7GoDA8QiAZZIxm8ypNarSyWdctAp3UH3ANBhXyH0Fc78A7a8VhEEWVJo1+HvCwcC2ihgdgdgQbDS+1o3jHaNj8ZI7iaWNbWCQu8caD1ykXPqxJPTyqUU6dAr2uSW4zjV8f2jE2/aE03/ANrimflPn7iULLKJJcRDezJK2dSOoDtcq1tiD7gjSoDo+itThPE0xEMc0d8kihlvodehHmNj7Vt0AUUUUAUUUUBB80cmYbiCKmJQnISVZWKupIsbMPMAXBuNB5CpXD4NUChVACqEX0UbLfyrPRQBVYdq3Dlw00fE+7Z8qGCTJbS7Du3N+lyyX/fWrPrV4pwyPEQvDKuaORSrDzB/Q9QehoRqzlPivN0s0iun3QRg6BOjKbh81rkgm/p5V0f2fY7D4jCLicPFHE0xzTBFC/ejR72631v5EHrVT8w9g2KiObCuuIUvYKbJIFOzMWOU2Ohtbzt0Fh9kfJk3D8M4xDEPK2YxXVlS1xcMpNywtf2HrVIlQ+Vz1xPC8Rjx2KCLP4nxIUZiVKyB+7sM5B3Wwyi2hvpXQteZB5VlqytWULh8fxVDOuWYxTRsLeE+M4cIhJbULmFrAjXU6Vu4bmfjERv4u6VCAHjQqP8A24CsSFzm0ov166EGrsyDyFGQeQpRKKs7O+asbjYsbG8uaQR/cyHu/CxjsNY1CkZ9b60lwx8RXvECYkNaPvLyyMSySozNrIQdnNxa4Nra1f8AhOGRRFjGgUtuR1rZyilCin4OYeNGSZbMStpEXJHlOWS+RSBfK8OhzHNmtYjWjD8zcZWTCM4Zo3AL+CMBiXbvFfwhlIBUKVI+HXMSauDLRlFKLQg9nXG8dJNPFjg5y2KMyRr55haPQDbdm9DT/XgWvapTFicOsiMjgFWBUg7EHQiuaeZ+AHCY2TCtcEG8LHaRTqv8XT3BHSum6huZuUsPj4+7xCXt8LDR19Vb+mo02oDmLG4ho45OhKlf5hY1kx2AWWNHj/v1Ud8nUnbOo6/98tbX4r2GvLZUxYCBgSzREykDa5DhSb9QBfT5qGM7DOIxTZ1ZJ1BNmSTI5HQZXtbpoCa6QlXhexiUb1W4jxYJUGfEXC/hQaO58hf4R5sflUtgWZ7PIqqg/u4hoi/L8THqzG9MI7LMY5jzYR89ryOWXVib2W7kAAaA9b1Ot2S4q9gvh0t4k08wfHofrSUltERi95CbNjSd7eQHp5aaAe1QGPlKGyHKreIgfS48r1bnC+xmZzeZ1iF7G3ja2t7AaeXXa+lNmD7HeHKQ0kbTsLayO2XTpkUhSPQg71zNkxyBAU4ZglIse4jJFralQSSPM3ufUmp+vFW1e0AUUUUAUUUUAUUUUAUUUUAUUUUAUUUUAUUUUAUUUUAUUUUAUUUUAUUUUAUUUUB5XtFFAFFFFAFFFFAFFFFAf//Z"/>
          <p:cNvSpPr>
            <a:spLocks noChangeAspect="1" noChangeArrowheads="1"/>
          </p:cNvSpPr>
          <p:nvPr/>
        </p:nvSpPr>
        <p:spPr bwMode="auto">
          <a:xfrm>
            <a:off x="63500" y="-10414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data:image/jpeg;base64,/9j/4AAQSkZJRgABAQAAAQABAAD/2wCEAAkGBhQSERQUEhQWFRQVGBwXFxgYFxgYGBwfHBgdHBkYGxcYHCcfHB8jGhwYHy8gIycpLCwsFx4xNTAqNSYrLCkBCQoKDgwOGg8PGiwkHyQsLCwsLC8pLCwsLSwsLCwsLCwsLCksLCwsKSwsLCksLCwsLCwsLCwsLCwsLC8sKSksKf/AABEIAOEA4QMBIgACEQEDEQH/xAAcAAACAgMBAQAAAAAAAAAAAAAABgUHAwQIAQL/xABBEAACAQIEAwYDBQUIAQUBAAABAgMAEQQSITEFBkEHEyJRYXEygZEUI0KhsVJigpLBFTNyorLR4fAIFyRD0vFT/8QAGgEBAQEBAQEBAAAAAAAAAAAAAAECAwQFBv/EADERAAICAQIEAwcDBQEAAAAAAAABAhEDITEEEkFRIpHwBRNhcYGhscHh8TIzQlLRJP/aAAwDAQACEQMRAD8AvGiiigAmo/H8bjh+Ik9dP9zpUZzHzCuHcAsLsBlXS99Tp5C25O3pvSri+MM5LKMzndyPCPRFOmnmfXao2kVJsbMRzMctwI4wdmlY6+yqNfkaj8TzSQLjEJ8oj/U3pLxLMSS7XJ3vdj+dYUcVnmN8g7Rc1y2zZ1YdAVC3/SvMDz6QzLKocqbHJ8WuxtrcHz02Pkar/E8Nndi0WJK32Vluo9Nzp8qjuIYjGQeKaKMgaCeO4y6/isNAeoZMv6i2Zqi+sDxeOVcymwvbxAqQQbEENW7VIcN5mzRjOHUMNbAMjA9dDsR7ipXC8zKjKqTBWOiqHsT6ZDSxy9i2qKUuHc1yaB0D+xUN9L6/QVMnmGNVzS3iH79h+hNZjljJ0jcsM4q2SleGvmKUMAykEEAgjUEHUEGvXawudq6HI0eMcXTDpnYFugVfiJ9L0lYjthjViogbTTxPkP0K1k4664+8kEzER3UqptbX4iLXsbXv5AVXPH+GuB41tY6ONVPoSL6+9q8+Sc46pWj7vBcDw2WPJlk1Pts/vuWSnaxFkzGPTchXzMPe6AfnWWLtYwrfCkp9gt/oWqmoYZADlTOvW3i/0m4+dY+8S+uZD9f+a4PiZdj6kPYvCrdtv5l1ntXwo3SYfwr/APas+G7UcC+zsPkD/pJqmBi2tqQ4GxG4/rX2jo3xKp/esMw+e/yqriH1LP2Hgl/Ra+p0Bw7mPDzm0UqsfLZvobE/KpKucMNOI3F9BfcE/W66/katPgHNUkSp3572BvhmXxZfRiN7dQbMPKu2PMpHxuN9k5OH1jqvP/nlQ+UVjgnV1DKQynYg3B+dZK7nxtgooooQ+qKKKpQooooArW4jj1hieWQ2RFLMfQD9a2aTO0+Zjh44F1M0gB/wr4j+eU/KpJ0jUVborjE46bGYpsRIodL6R3sy22RTsRbfqT+TFJjckWd0ZdNtAB6CtKMiEqAPhAGv9fXr86xcc468i5QAF8t65pqtTpJO9Be4hzomYgK35f71rJzYh/C4+h/rWtjeHxsdUA/eHh9ybaUvY3CZiRGzADTKdCfdgP8AiqqZHa9evsP2D5niP47HyO/+351KDixYEAGxFjpp63qmHxbpdQAhG+mv1N6zYfjMimzuzr1BYk/K+1aaXQypPqW5LxBAhRnRBa2jKCB6W2rSwWOwkA8DL7+N2182IJ1pP4Bgp8dKIsPFdmO50AHqdgBV68p9lcGGUNiAs8u5zKCgNuine3r/ALVEmaco9PXmJuE5njY5Y87m9rLGzH6AU68tcrCU97iEYgfAkilbne7I2thoADpv6U5QYdUFkUKPJQAPoKyViGGMJOS6msmeU4qL2R4q2FhoBS72grKeHz9ybPlG3lcZh7W39L0x1ixGXKc1stjmvtbre/S1dWcovlkmc8cr85GGUMy6arIF0upFiLHqDYjXcVK8QC4wfdPquqqxIA13sNm6XNx9b0sc7YONMQ0+FcPC8jJmG2ZffcEdeu/WsPCeLtG6yJoyn5eqkdQR09a8rbx6rY/QwUeOTjP+4lo/9l0v49zeniyHLIpikVQ2ax/z2JB1IGZTfa6nXL9NxCUqLFZCBqsih1YdCDuPkasOOLD4+BGYW6qy7ow8x6Hpt6a1Az8hTqXuyEAExSL/APKxN2Ml7kMRpoQB5eW8mG/FD+Tz8J7RcJe44m6ur6x+or8Px2FmbLIGwsnmt2j+anxW9vzrf4jy7LCA/hZG+GRDmjf5jr6bilfmDBOGL2OhswtYqRuP++tTfJPPBw57uSzwS/HGwup/eA6MPTy9BXB41Jcy/g+vDj8mDI8WTVra9OZfB9/s9tGe91nUgbjz/T2PnWzy3zPJgpDYZo2NpYW+Frb3B0DDof1FM3FeWk/vsMfu7XKk3KA+o+JPJunX1WOLcOuc66MAcw8wPxe48/I+grnySi/ie2XE4uIx86dwekl2/dfuul2fhuILh4lxuEJfCOR3sX4o9bFgOhU7g/W2od8PiFkVXQhlYAgjYg1QvJvNDYYyxN4oZ0ZWXoGykKwB/lPnceVO/Z1zCI2GGdvDJZofK5W5W/rYkeo9a9uGSnG0fkvamCeDNUnaez7/AD7tFj0UUV1PmH1RRRVKFFFFAFJfPP8AfYe+wSU/6adKSefpbTYYeay/otcs0OeHL8vyd+Hye7nzfP8ADEfGSEkn1qNlapDHJqajZKxdbm6uuU0cXJaw8zr109vf9Kg+IxmxyaNaxtsb7j/umnrU5iNtBe3SlHE8Qdibmw8hpXSOpyk69evsREl28PUaev8A+enSvvBouYgakAm/qBWa13FtyLfM6X9KjsPNkYHyrot9TkzpzsRkRuGgqqhllkRiAATrdbkb+FhVg1RXYfzbHBJJh5GCpOQ0ZJ0DgZcpPTMLfNfWr1rUlTIgooorJQpI7YYGbhj5SRldGYDqt7EHzGt/lTvUZzJgO+w0sdr5lIt56bUZY7nOnL6o4mhlJySKMun4gR9DbUf4bdaiO7aCRopNx1GxH4WHoRTBDwgRMDmZspOlhv0J6ms02GWZcjWzbIduvwX6dSPU261hxUk30PZCeTDOMaqS2ff4fJhyXzEIpsmb7tyA3kCfhb+h/wCKtXCY0rcbg7qdj/3zqhI0ySWN7Hw6i1XByrxHvsOjNqy+BvdevzFj86mLwS92/mjXG/8ApxLikqd8sq+z8tCK7SMDEgTERg5pD3bx5Sc1hfcaXt8yB5rSLBzAIcPLFHFHNG1wgcAGJmOpcAfega5M5IU9OlXJjuGJPE0cgzI3TqCNmB6EHY/8g1HxfhWSeSFtJYzZZCPjUi6516grbXp62tW/dJS5ked8bPJhWKdNLZ9V9exu8l80y4eBXndDAJO6AzqZ08N8wj+Jo+lvppoZXmoiF4cTELxt1U3Wzbj2vYqfcGkLE8vSm7CNgeo+IfwsL3Hpv771McscVfI+CnVu7l0QspGST8LAkaAnf1186NWMWWWNPXSS1/R/NMz47CBSHj/u28SkbC+tvQX2+nSpfhGJV4laxvExAsbFSNUYH93wH2qOwJaK0co8EgBF9gSNVPz099al+GcMyZxGrNu7AC5Cjckbm3oL2HpWIYuSbktmeniOP9/w0cc14ovR916otTknnBMbG4Ok0JyyL59A49Gt8jcUy1S8vEEw/wBmxWFGXEp93Mo+CVLaEgaXIAufM33F6tfgfHY8XEJIjcHcfiU/skV1aPmpknRRRUNBRRRQBURzJwYTxaC8iXaM+ttV/iGn0PSpeigKOxxvr5/X1HoQdxUVM1PfOXCe5nkdwe5mIYMB8LfiU28z4vW58qU3hRgTYEDqhv8AUC9cnE6qZGtOraOPZl3+Y2P60tca4cCxZN+vQH1F9qaJsAN1OnrUFi8NlfOwN7W9KqtBtPQWJQ9hYEgHy29QbVgxWEDeJdL7+V/6VNYhRvawPl/T/asT4UtqhzH0IJ+YOtbUl1MuL+pE4WVozY/8VZHJHbjLhT3WKDTQjRTe8ij0J3HofypMGFb8Uam3mpB+gNfIUKdIYgfMgm3rZyR+VbctKOdal94ntuwXd5oVlkJ2BXux8y2/yBpq5R5jGOwyzAAXJBANxceR66EGubuEcBxGMlC6nUA5RfY6rtbUdBV89msDRQvCUMawkKFIsR1/5+dZ3NNVuOVeNXteGhCs+fORpM5nwiZs2rp1v5ikU4B7/fRvH65WP1Gn9a6Fr5eMHcA+4vWeVbnoXFZeXlbtdmk/yjnfH8sSFDJGBNGdyhzEefh0YfS4r75X5k+ylwyl0cgm1rgi4vY7/wDFXFxjklHbvMO3cTeajwN6MmxpQ4tyy1ycVhbnrNAMwPqVHiH5+9dEk6+BxeafiWylult+30NzhPMEUwvG4J/ZOh+lQ3PHL4xGWWMfeqMp6Ejdfexv9agsbwLDqc0WKWIjpJmU/nr+tfGF5xkQlHeOYDZgxv8AzDU/MGq6ehzgpQ8SVr7Edw/iLAMh0kGgDaaje48xrpTHy3wiXFpKDMUlSzLbKFK7EHQ21trrvStxaIyyNMoAzEGwN9QAL389L1Kcr8deKQsCRJkK2tcNcg3tca6bdaxNStNHqwTwPFPHkXie0u3w+vcOOu0Enc4lDlYXB0JFt7EaH2IGhGtSHLPEhFLGXJZRcZxuV2Om+ZfI66edavE8WcTIrz6hSbWAvv5XFtLbk7bVqTuRMXjW0Rygx318IAzg2AzddAPKi5m3exjIsUYR5X4uvYmOLtF9qngiIshV1ttZ0DWHoCxHoCtSnIYl+2IsTZRu/kVHxAj10HoSDSzicACyzx6OOvRl8mHtp6fKrK7OOCspfEOpUOuVL7kXuze2gA89a6XSPLVysehXtFFczqFFFFAFFLvNvPMHDjEJ1kJlz5cgU/BlzXzMoHxCvnF9oWDjheXvQwRXYotjJ92VEgykjVSy3F+tLJYwTwK6lXAZToQRcH3BpI452R4aYloXfDuf2fEv8pNx8mFTOH56w0kGKnQsUwpcSCwzHuxclRfUHpqL1qcK7UMDMmYy9yM2UCbKpO2oysRa7AXJGtSxYjY7sp4lHfucRFMPJiVP0ZSP81L2N5Z4tD/eYN5B5x5X/KMsfyq8TzXhM8qHERB4QWlGceALbMT7XF/K4vXmI5pw64STFq4lgjVnLR2Y+H4gBcag6WNqFs5lx2JCvaWF4W6hlKn+VrfpWBsFA5zLJ3bdNCPzI/3rotufOHTGRJJIykaxszSZGjPeA2Uam7C1itrg1B8TwvAXleOaLDxkLG4kW0SMJVZkKPEwB0Un6b1KW5efSiimwM4/u5g48r3P0N/yrUl4hMujLf5H9D/tVy4rs/4JIjyQ47u1TLmImSRVz/ACGBbXoL30IpYn7PVfENh8FjYcRIEEmQ3TMrC4ytdkc5SDuNGFUjZrck8bMjjDSKUOXPH0JyglgR52zEH92r+5bwxWK7buxPrbYfp+dUZyzy7i8Hjo+8wzK9yqlkzLZtDlYeHUeR/rXQuHiyqFAAsLWG1Upkrw17RQh80V9Uo9pvGcRhcIr4clLyossgQOY0N7sAQR8QUXINs21Qg2UVSMHbHjIAEZUxHifLIyOjyqrqFsqABSQW1K9AbecvjO2KdZMUq4YWjVjFmD30K5S9jqHUkjLa1hvraWS0WdiOGRSfHGje6g1FT8j4Rte5VT6Af7UtYHn6fE8Nx8oQRYjDrLkKAsNBdGAcG5+Vjb1tSzD2mcQwkEbzr3xlJdTIu6goCqtEqKDqx1DH5UsvNQ08Y7Kka7Ydu7f00B91+E/lSdjuRMZGfFh2e344vF/lBvTGvaxOWxeXDKe5R2jjtIJCFYBXZrZWVlJey2NhpfUjdw/Pc2J4Pi8Qi91iIkfKVW4NvhdVbNuPwm/ua0pEdMXuH8mYqfXuWTzaT7v6g6n5CmDBdlfWaYeyAn/M1v0pZHaxjo2maSFSCsGVSCyIGDZ5bqqswY2uL2BI188k3a3i1mLLECsi4e0bhssZZH7wqygMfEF3v00F6c5lUWPw3krCw2IjzkdXOb8vh/Kp0Cqfg7acSYXZsKgcCIqQJCqh7h2cEgmxA2I+OxOlzLcodoOKxXEFjljVIZYFdUsQVNvGQ5+LxX+WXY3vLNWizKKKKpoKKKKAWubeSY8fJh3kP9wW8OhVg+XMCLb+EW+dK/E+xaOSaR0mdY5M5yXvbvLFspt5gb3qzaKlEoSuC9m6wwYuBpCVxasGIsCCy2a2n00NRfEexqKSCKNJWRkBD2+F7kG5W2jDKNRY7jarJpd5vTFBFfCyMuU+NEQOzKdDlBHxDcf1qpJ6EenQXYuyNQZVaZ2imRg6X2ZiGZ19c4B1vUhwbs7WHA4nCPKzDEBgzCwPiGrbWv8qX+UMdxjHp3i4qOOIErmaKLvCw3HdhTltp8Vt/nVlYKORY0Erh5AAGdVyBj1IW5tfyvUotFdzdi0RByysrFU1Wws6Xsw06gkG99+leHsXTwETMCoj9rx3y202sxv67WqyqwcSnaOGR1VnZUYhVF2JA0AHU3pSFIqHiHIOCwr/Z5sXIkjIhTwObZWbu3DKmX9sH57U38t9mS4TEQzLJmKR92yn4SBfKRpoRc+mu1J3K3LUmMf7diJyxlNwo7uSwICnNmUqHbL4YlF1BuSKt7gyFYVUgAp4SBsLGwA+VqUKRvV8SyhVLMbAAkk7ADc191qcVhDwSqdmRlPzUiqUoPm3tExOKlk7vFPDDmKpHHmVsoNgWKakka721FJ8vEJlOZJ8Tm880qn6571YvMMEcGZQypbQRplIHoW6mkuZ87eVbolk5yv244zDWTEj7VGNCW8MwHo+zfxC5/aq7+XOZcNxLD97Ac6HwsrCzKbaqy+diPMG+hNcvcdRdNrjS42NWF/wCO2IcYvFID92YVZh0zBwFP0Z6yylqcw8GwEKLicQiRrBc5rftEeGw1bMbeEbm1VRzP2uPLLbBRxYdLFRLIivKRb9nVUHpYn1G1Tfb1xFi+Ew4NlIaQ+Ra4RfoC381RGI4Rh48MMoAULqx1dm66dPFca61UiN0KMfN+OUkrj3UnfKSBp0sEA09qn+A9q88RWPGLHisOp2yKji/VSAoJHkRr5jeoEEX2po4NwuFxafK0bKRobMumhHqDralEst/lriODxsYnwwUgeA+GzKbaoy9DYj5EW0qXw+AjRSqIqg7gC16pnsQnaPHYiC91aMk+RMcgAP0ZvrV3Vk0ap4XFa3drYDLt08vavn+yIbAd2tgLDTpe9vrW5RQGp/ZEOv3a63B089/rXsfDIly5UUZPhsNvO1bVFAFFFFAFFFFAFFeFrUlcY7VcPG5jwyPipBp93YJfy7w7/wAIYUA7UVWsnaviY9ZuGyKnUiQ3/wA8Sr+Ypp5Y57wuOuImKyAXMUgyyAeYGzD1UkUBFRcdTBcRxUeIaOGHEFJo2drXbuxG1rLbUxg2Yi1ut9GrCcUhm1iljk/wOrf6SaWOf+U48W0LyuUVMynJrI17ZAi2NzmvoehpL4r2bNFouJiBykokir3+mtl7vW/qD1613UcbS8VPqcuaab0LhxGJSNSzsqqN2YhQPcnSq1577SZe4P2AEJmyHEECxJ0CQhvic6nY2Ck6CxqB5H4U2LjaXHzSthcP4sjyOVzdBa528hqSQBvTPwvgP9pyiaeMJg4jlghsuUqPMDQXbVreQTUZr6y4VjtXqvXn+CQyc+taHz2N4tRA+HYWkjIcEg6rIMwykjVdtRo2pGmtWDhB8f8AjP8ASkTtI5tiwUkLROhxS5lEYGZgrIcpYD4VzW06302rW4N2sSyx5hgJpBc5mQgDUkgWsdhp8XSvKdizK+J4gysp2YEH5i1LfAu0LDYlxFd4ZjoI5hlYnyUglWPoDf0pnqg595hwhErows6GzD56MPNT5+dwdRSxiXygnr0Hr0qz+06HLiiTHpkDK4/eurD/ACg/MVWONkF7/wBK2ZIviI8J9t6tf/x64DIi4jFOpWOULHGT+LKzF2HoDYX6kHyqpcZmfRRV99mnaHhZMHh4HZIJ0y4cRE2zELZWQeTD6NceRMZo0O3bgJeCHFKCe5YpJboj2sx9AwA/jpBxjWVB+Fh4T67gH3Gx8xbqK6LxeFWVGjkUMjqVZTsQRYg+4rnLiSpHJiMLcskErxKxvqqsQoJ/aG3uL0RlmisOtSXD5PvAo6C7Hyv8I9zv7D1FRn2gA7j619pxEorGFCTqb+p6+Z6fSqZLA7EeDnv8XiLWQXhQ+ZL5mt7AJ/NVv1A8jYGOHh+FWK2UxK5I/EzqGdvmxJqerB0CiiigCiiigCiiigCiiigK8534nJi8UvDcO1gQDiGHlvk06ZbMw65lG1wWjl/lqDBoEiUX6uQMx6an+lJvIExOL4hiGR3YzMl1CnKO8a2hIY6BR4b7U7Yjj8KKWd8lgWswKNoOiOATt0FQEkzb+1VV2pcBjgaCfDK0WILkho8qrdRe41FnOwCghtQelbMXaqcQzRoEwpIzLNKWkUL4QLKi/Frex8IsdTW9wvjWBicyfaYJJ7eKaaV3kt5AlAEX91QBXVQ6uzDl0RCrzTisVgftCyBO4cJKwsXzNoWtlAjjVXBAsSfPrTlwPheFw8BxgjcOVaRnmOaXYk65iBfplOxFUtxnj/cycQghZDBiiPEviUhWZh3d9Be4W/QDTavrhPOGLkSPDSYiQ4WRkjclFOQEjRX3Nh6+VG02k1XrzFNK1qOvK+Cl4h4GumHErTTEaFnc3C++Ww/dFzuRZs555jOBw8cOFUCeY91AoGiAAZnC7HKCAB1LL60x8M4THh4liiUKiCwH6knqT50kSxd/zDZtVwuHUqPVrsT9WX+UVcuTnemxMcOVfExRdlMf2KYSgyYqRWbvCSxEhFwQTu2bQk+elhpUr2W4OJcAjxoUeQkygliC48JIDGwFraAAWA8qbifQ0hcpcXGHx+IwEhyszNLB4WCsCS7Bc2ptma3onpXI6DFzLyhDi4yGUZ+jDQjy16efv9RH8i8dlzyYLFEtPALo53kjva582UkAnqGW+t6bVNIvMg7ni+BlXQyMY29Q4K/6jf3FAbnaRw5XjSR2EarcO5BIAtmvYanYgDzIqkeNBSw7lGCW3kYBn38WX8I029K6J5swAmwkqEX8N/pv+V6534pD3ZOrgAkG2o9fMitLYml6kKD+pH0r4wGElkxSph1ZpWa6Bd7gZgRew0tf5VnlQDUddff11rY5WlK8VwbDf7RCPrIoP5E0COi+P8Tlj4VNM4MUwwrMQCLo/dnYqbaPsQaobg+FaaIBfE7FmJY+7MzM3pckmulsZhFljaORQyOpVlIuCCLEEGuZeEr9wV2+Nf8AKRREkYZ4EU6Pn82RGZR65rWPyqUwGGHhZHSRbgXU7X6FTqKiO8YW1UaAA+Lptpe1SfBYAHudSxW5/Pb5UI6ofsZJipeCYV8LmEkWJ0KW8KRyyKCRfxAeG41v5VCLjOL4aNYoe9Eid4ZCQkgkfOrK+aS5OZM19uo00q0ez6G3DcLcWzRh/wCclr/O96YcorDRqiohzNxlp8SFT443aBSiZF2MZQ2vmy5gQ5IJttapXheOx2L4RjUmVziMkixHwpIbg5QStlzDa4tfSrIy0AUoUUXhYuMYPB5oWlyyuWFirlDksotNmbKWGtiNfOsnEOMcWlxcUhEq2DmIKseQZ4Avwm2Zs+YkObXtawq8MtGUUolCd2a8Xxc0Mi4wN3iOQGYKCV6fAAPP19acq8Ar2qaCiiigK35Mn+y8TxuEfTvJDJHfqCS4t/A4Hupp44vgRNDJEWZA6lcyGzLpup8xS7z7yg+IyYjCnLiofh1tnUG4W/RgSSpOniYGwa40uAdpkbfdYwGCdNHzKQL+q7oeuo16aWoCL7JOCRwTY5FyO8MgiEynxEa3GTMcq3XpuQwucoNWDi8bCgPesnhFzmKkgDfTel3D8Q4VCZZE7hDIwL5beMgaNkGh+I9N81LnFeYpeKMcHw2PLFe00pXKij963+j4m8gNalgX+E8ry8SlxuKhAH3oEV7BN2Zxe/hIUx2IB13Hlucr9mUjYpExRyGFjNIhYOZVZw0bDLpfOHVjvoPMWtnl7gUeDw8cEXwoNSd2J1Z29SbmtPEcoRvjFxZlnEigAKJSI7C3hyW2JAJF7E1QT1V5xFvs3H45G0TFwBAemZDlt7/3f81WFel/nXlYY7D5VISaM54X/ZYDY21ysPCbed9wKAm9fP8A78qwnCIWDlQWXQEgFhf4rE6i/wDSk3l3n7Ifs3EAYMQmhzbMNgwOxH7w8J8xfKGg8fg0+8WxBOa/h0t189fyPlQEiKQOLSfauN4aJdVw15HI6ZRf/WYx/FWxzF2jIv3WEvNM+iZRfX90bsf062GokeROVGwqPLPY4maxk1uFAuRGD1tckkbk6aAUA0ugIIOxFjXP/OPDzFNIoGoJ362Nt+nn866Cqq+1ThFpe8GgkXceYFj+VqqIyoptRsR6GvOX8fHDxDCyym0ccqOxAJNla+w1O1ZZkIuGtfzH+1QmJW8lrgbanYa7mtMI6y5a5lhx0PfYcsUzFfEpU3XfQ+4qjeLcN+z4rFxWsExLW/wv4l/ysKtrsx5XlwGDMM5QsZWcZCWWzBQNSB5E7dapIcUed8S8rl3aTNmY3NgxCj2AAAHkKiD2NCyhv3j9f+BUvw5TY21NjYeuXT8zUUx8dgNTqTbp79famnkxf/dYcWveWMW/jBP5An5VTJefBsH3OHhi/wD5xon8qgf0rcoFFYNhRRRQBRRRQBRRRQBRRRQBUVxrlfDYsD7REsltiRZh7OPEPkalaxzTqilnIVVFySQAANySdAKAqnmXhPCeH4mKKbDSuJI3kzNPK6DIDZSjMb5iLDpqKnuWe0PAGKCMD7M0hyiEL4UPeFFDNGuRczCwJtc198ycN4ZxF0Z8VAXVcgyzodMwYaB/2gD+W1YR2R4NhGys3gOYMGJBGbPrrY2clgTe16mpNSQ/9TOH5c3fNawb4JL2aVohpa/xqdN7a7GsOF7U8DJMIkMhBiMofu3y6E3TLbNmGVum+gua0T2L4QOzKzgNqFuxAs2YWudg2tqTuZ4eF8NxP2d48RI3dEPkylckub7s5pAb6lgemYa01JqPs3argRkIZjGe9DtlcMhiRXIMZW5uGH/NSWH5vws2GxGIgYyLh1cutmRvAme1nAOotY7a0l8r9n3DsdB30EsjoWZWzZ1ZSyAOjXO+XLqLjqDTbwPkLD4ZMQiksmITJICTrdcpN73FxppTUuomv2h4DiChcRhT/eRouZ1a3eZvErKLqVy6gW33qO4WnBZYO+MmLj1UNHnkchmuRGCqkucoJOXYb2pow3Y1hVN+8c2KlbsxtlN13OwvttrXo7F8HlIVnANtid1JykG+4uwv1BNTUmoy8pcCwcUSy4MKVlUESDxM4IuLu3iPsTU/kqO5f4SmEgSGM3VdqkO9HnWjR91A86cJ7/DNYXZPGPPTcfT9KnO8Hn/0b153goDlfi7pHI65ri9wBrb0qN4XwWXHYgQ4dCzubaDRR1Zj+FRvc/rpXS+L7OuGyyGSTCRFybnQgEnqVBy3PtUzw7hsOHXJBFHEv7KIEGnmFFWyI2MNDkRVvfKoF/Owteuf+fcAuG4tiERBGkgVlCiy6oCSBtq+c/Wug+8FLXOXI+G4iqiUlJFuI5UIDjzXXRh1sflaomGUDqXAG25P9Pc099l8AfiCArfu43kv+ydEU+9mYfM1nk7CJFN4sf8AJ4f6iT+lP/JnKUeBjZQ/eyvYySEBSbfCAo2Ua6XOpJqtihkqL4pzPhcMwTEYiKJmFwruqki9rgHpe4qUqtu0rkfE4vFQ4jDkEJH3bKS6n4y17owuNbWvWWGPWE49h5XyRzRu9mOVWBNkbI5sOgfwn1rfvVGT9k+Ozq6EAq7EEEhlzS94CLEWI2+tS/8A6Z41psTnm8OIRiXub5y4kjZtdTG4ABFrKOm1LYtluXqNwXMuGmlaGKeJ5UvmjV1LjKbNdQb6HQ0gci8g43C4xJp5cyZGv4iSGdg0m/7bANWhi+yDEPJipRKMzSSPEDcoRJJnZbdLjwkm/tS2LZbGNx8cKF5XVEBALMbC7EKoufNiB862L1RuJ7K+IPDGpYHu8yqhJsoMolumtgb+E+lNfInJ2LweNlkkIMUo8Vid8xa5LEknUjUn0NtKWLZY9FFFUoVFczqDhZAQCCALHUHxDzqVpO59xrqYUU+GzyMLi5KAZB52vfbyrjnly42wJ3GsOrBE7oMhN2yKpPtcjSl/geLlj4lBBC5AR1ZYhbKGewdtDlN0JuLGpQzPJ8bsfUm4+nSobEYFYpDikv3qLm1Ol0IYbDrlAr4mHiIqdOyvFJx969vXrzOhGYAEnYda5K5t4z9rxs+IN7SOSt9bKNEHyULXUmC4iuMwYlhPhmiuuuozKRY+RB0PqK5C1Gh3Gh/rX6KJll6/+P8AxoNhcRhfxRP3i+quLH6Mp/mFN8+NnM5ZY2CpHKoFhZizXjO/QBb/ADpP7M+UZsJj4pVRu4n4dG7vbw94e7ul7aNcZrHXVvkzcV7XsBh8S+HkMgeNsrkRkqD11GptfoKjKZo8fOqzv3TnvJGKKQLqvdlV66eIITb1r2HFtBFEMsjMAFOm4LAsfLMOl+nWmThXFIsTEssDrJG3wspuD0PsQehraKDyoBL/ALRZmjURTWRXRiUUNZo1XMrZzY3W+W1td9NfG4ocgjWGexURs1hewiZMwGbfMQbdddqdsopL7QecWwkarh8plazEZc3gNwWRj4b3Gxv7bUBh4hzKpJQrIhyy+Fu7W4devjvYPrceXyr1eIiQzuiykSSRsMoXTuyDY5XIN7EE32tpVVznvCxa8jF8+dtW+R0Jsdjf0qd5T5qkwcjEDNG3xqSP8ttj61my0WAvEpLh2ikCrOXQBQTlsw1JcWYlieo6VqyYqSVQoimUCKWPW34lRUJIO9kJPkTpeseN7VEGUxQkru2chTb0C3+p+lM3LPM8GOi7yE7GzKdwRuPI+48xVJRE4ni8neFlhlzAZV0GS3hYEi++dbf4T8q+IMRKZY5JEkzKzuF0ygNl8F9yBZjci9yOlOOWi1UCbh+INFbLFM5GZRmtqLswJsd8zAew+VQvG+0MYGSSaaJ88iARxEgfDcFidbL62ubHSrMtVH9sqNHjS5TOGjVowSAPDcMASp1B1tp8QoBa4z2w42e9pigbQLDaMC/72rn+ao3hHOU2FnWdJ5g4PjDu0kcgvqGBNxpfz26VFcRglnlEmUAZQN1W1hsQOo87eVYMXwORDlkIU5Qw1DaMLg3Btt0qkOmuT+f4sd4LZJgpYpe4IBALI3UC40OviG+9NVcucj8eOExeGlc/dxvZjucpXIxy7nQ3t+6Ku3jfa1gYcOZI5VmkI8ES3DEnbMCLoBuSRp6mwMKO1FULhO3HH3YmPDsCTlGRhl/d0cEj1N6ksF28TZ173DRlPxZGZW9coa4v6E/OgLooqG5W5sg4hCZYC1g2VlYWZTa9iLkbEEEEg1M0AUUUUAVV3NGPDcUOV1zRqseRtDqAxynY6kaH61aNUjzFxeNcfKWjYFnmRmB1XJlAKj1BOvSvJxduKSMyNvHwx94Vy901/DmH3bC+mV/wn0OlK/OWIMMDDUMx7v2ve/5Aj51vDmJIRKQrmOMtdXbMDYa+HYX6fKskWFTiU8Ucq5UmdbgaEC19D0Nrj518qGNLLF11MOrJbsC5qLrLgnPwAyxexIDr8mIb+Jqk+bOwyHF4l5452g703dBGrLfLa6gFbXbxG973O1IPJ3AZsDxTwyAvh8R3LAC/eK1geumZGHsfaujRX3lOMm0uhtamHDwCKNVHwooXy0UW/QVT2I5IhxBnnGHeaeabEZ80wAhYO4VSiGxYHIbE5bNe9tDZ/OGO7nBYiT7vwRkkS/3bDYo3ow8P8VVrynBPHiIm+7jLYhopkEjvmIiMpVfux4QtgA7NltoRchukdxIcOy9IocNJg4/jwkndy63u7Irs1/IsWH8FulOMkgUEkgAC5J0AHUk1SnZxHJguOSQO7SLjITKH/av94rke4lX5+tWV2hW/s7EhllYFLWh+Pf2Ph/a0PhvUZpFRc89sM+JZ4cN91h7lSyn7xxe2rD4Qd7DodSb1EYLmJpYVgzWyA5Y21Tpqo36C4Hrvc0oEa1m2sagHIYlWFjYEbrcdOpPl5elQ6cxKpbwkqToRv72qClmv7nfz+tbXB8N3kqi66XJubbevvUotk8Mf30yYdLrnYIT+zci9hXRPAOBx4WBIolCqo6dT1Jqi+TORcc+Lw874d1izq5drDT9qxOb8q6GoQKKKKoClDtQ5ZGMwL2t3kN5UJ65R409mW/zC+VN9fMkYYEEXBFiPQ7igOVMDH3jKvn/0m3tWhxCcySZhsdvRRoo/lA+tWrzJ2RTQNLJgQZUaNgiXAkQmwIBYgOMt7deljua1xHL2JVWZsNOAPCbwyWW3mcunWttpRr163M/5GnhxqT+zt79POvnEzWGpuSf/ANP6V84nGhfAuy9W0PqbfX1ow0bMp8JYX3I09N9PpWDRibDsLsGGoHmLfPavtMS97WU/xD56Dz9utS2C4DipbdxDJIeuRWf5E2tb3NMXCeyDic2rRx4cE/8AyMqt75Ywx+tqoHbsGw7CLFsdi6KPK6qS35MtWrUNyjy2mAwseHQ5survaxdibsx9zsOgAHSpmoAooooArn3tEifD8WlUlpRKplRWcIAHsTkbKRoVZbHotdBUm9o3IEfEIs4zLiYUbuWU2ubXCN5qWA8iL773xOCkqI1aKNxWN73D4l8pXOXOXe2oW17Dy8hTZyMT9twII3k8x0hkPv0FJHCCWgnje4bx7ixuRdh7g7jpenTswmZ+I4RGRg8SM7hhay9wyq4PUEutj6ivAsb95VbS/TQ5pa/UshuRrcTOLUr3bssrg3vnVMmmmoNlb3vUvxDnbBQSCObExo5OXKT19SBYe52qYxCEqwVspIIDAAkG2hsdDbexrlrjXLc8eJxeHmZpMVEe8zXv3qnVmAtmuQ2ff9oWvXvjBRba6m9jp/iWDE0MkRNg6MpNgSLi1wDpcb6+VU3w5vsUiwPE0Jw2LtZRM8brLDlaSI5ST1OW5KhuoUmlLlPtL4jAyxxO86rr3LDvPCouQNC62UHY6W2roDlDmmPiGFTERXANwykglWG6kjTyIPUEGuqdFepg4Py5ExwmLZCMRHhliB1HhZQSGU9Qb77ZjTFRRWSlc89dkUWJzTYQLFPuV2jc+oHwsfMaHqOtUjxfhMuHdo50aORN1Ya+46EHoRoa60qC5r5Ng4hFkmWzD4JB8aH0PUeanQ/nQFE8L5AXKZMVOkaKAXC6EX2BdhlHT4Qx1Fgd6kGhgxTQxcMwbtJDJfvBHaIrfxCVmJZyTY3YKRr52pwTsNDIEmx0zovwKBZV+TM35Wp85X5dTBYdYEOYLc3tbc321/MmoDc4UriJBILMBa3toDp6Vt0UVQFFFFAfEsoUFmICgXJJsABuSTtVQ879tbK3d4AbHWVlBDC34Eb16ncbDWm7tPndMOrZc8CktMuvitYRobfhLm5/wVR2N4j3shdyzOdza49BroABsOgtQEtD2wcQBY/ac1wdDCht6iyCxHqbehqwuRe2SDEBIMW3d4g2UORaOQ7DUCyMfI2F9j0FW5FkSYlRmWBypyi91YMCPW1x7GoDA8QiAZZIxm8ypNarSyWdctAp3UH3ANBhXyH0Fc78A7a8VhEEWVJo1+HvCwcC2ihgdgdgQbDS+1o3jHaNj8ZI7iaWNbWCQu8caD1ykXPqxJPTyqUU6dAr2uSW4zjV8f2jE2/aE03/ANrimflPn7iULLKJJcRDezJK2dSOoDtcq1tiD7gjSoDo+itThPE0xEMc0d8kihlvodehHmNj7Vt0AUUUUAUUUUBB80cmYbiCKmJQnISVZWKupIsbMPMAXBuNB5CpXD4NUChVACqEX0UbLfyrPRQBVYdq3Dlw00fE+7Z8qGCTJbS7Du3N+lyyX/fWrPrV4pwyPEQvDKuaORSrDzB/Q9QehoRqzlPivN0s0iun3QRg6BOjKbh81rkgm/p5V0f2fY7D4jCLicPFHE0xzTBFC/ejR72631v5EHrVT8w9g2KiObCuuIUvYKbJIFOzMWOU2Ohtbzt0Fh9kfJk3D8M4xDEPK2YxXVlS1xcMpNywtf2HrVIlQ+Vz1xPC8Rjx2KCLP4nxIUZiVKyB+7sM5B3Wwyi2hvpXQteZB5VlqytWULh8fxVDOuWYxTRsLeE+M4cIhJbULmFrAjXU6Vu4bmfjERv4u6VCAHjQqP8A24CsSFzm0ov166EGrsyDyFGQeQpRKKs7O+asbjYsbG8uaQR/cyHu/CxjsNY1CkZ9b60lwx8RXvECYkNaPvLyyMSySozNrIQdnNxa4Nra1f8AhOGRRFjGgUtuR1rZyilCin4OYeNGSZbMStpEXJHlOWS+RSBfK8OhzHNmtYjWjD8zcZWTCM4Zo3AL+CMBiXbvFfwhlIBUKVI+HXMSauDLRlFKLQg9nXG8dJNPFjg5y2KMyRr55haPQDbdm9DT/XgWvapTFicOsiMjgFWBUg7EHQiuaeZ+AHCY2TCtcEG8LHaRTqv8XT3BHSum6huZuUsPj4+7xCXt8LDR19Vb+mo02oDmLG4ho45OhKlf5hY1kx2AWWNHj/v1Ud8nUnbOo6/98tbX4r2GvLZUxYCBgSzREykDa5DhSb9QBfT5qGM7DOIxTZ1ZJ1BNmSTI5HQZXtbpoCa6QlXhexiUb1W4jxYJUGfEXC/hQaO58hf4R5sflUtgWZ7PIqqg/u4hoi/L8THqzG9MI7LMY5jzYR89ryOWXVib2W7kAAaA9b1Ot2S4q9gvh0t4k08wfHofrSUltERi95CbNjSd7eQHp5aaAe1QGPlKGyHKreIgfS48r1bnC+xmZzeZ1iF7G3ja2t7AaeXXa+lNmD7HeHKQ0kbTsLayO2XTpkUhSPQg71zNkxyBAU4ZglIse4jJFralQSSPM3ufUmp+vFW1e0AUUUUAUUUUAUUUUAUUUUAUUUUAUUUUAUUUUAUUUUAUUUUAUUUUAUUUUAUUUUB5XtFFAFFFFAFFFFAFFFFAf//Z"/>
          <p:cNvSpPr>
            <a:spLocks noChangeAspect="1" noChangeArrowheads="1"/>
          </p:cNvSpPr>
          <p:nvPr/>
        </p:nvSpPr>
        <p:spPr bwMode="auto">
          <a:xfrm>
            <a:off x="215900" y="-8890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602541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588" y="435543"/>
            <a:ext cx="6855778" cy="1143000"/>
          </a:xfrm>
        </p:spPr>
        <p:txBody>
          <a:bodyPr/>
          <a:lstStyle/>
          <a:p>
            <a:pPr algn="ctr"/>
            <a:r>
              <a:rPr lang="en-US" dirty="0">
                <a:effectLst>
                  <a:outerShdw blurRad="38100" dist="38100" dir="2700000" algn="tl">
                    <a:srgbClr val="000000">
                      <a:alpha val="43137"/>
                    </a:srgbClr>
                  </a:outerShdw>
                </a:effectLst>
              </a:rPr>
              <a:t>Equipment</a:t>
            </a:r>
          </a:p>
        </p:txBody>
      </p:sp>
      <p:sp>
        <p:nvSpPr>
          <p:cNvPr id="3" name="Content Placeholder 2"/>
          <p:cNvSpPr>
            <a:spLocks noGrp="1"/>
          </p:cNvSpPr>
          <p:nvPr>
            <p:ph idx="1"/>
          </p:nvPr>
        </p:nvSpPr>
        <p:spPr>
          <a:xfrm>
            <a:off x="457202" y="1578543"/>
            <a:ext cx="7798278" cy="5087946"/>
          </a:xfrm>
        </p:spPr>
        <p:txBody>
          <a:bodyPr>
            <a:normAutofit/>
          </a:bodyPr>
          <a:lstStyle/>
          <a:p>
            <a:pPr marL="342900" indent="-342900">
              <a:buFont typeface="Arial" pitchFamily="34" charset="0"/>
              <a:buChar char="•"/>
            </a:pPr>
            <a:r>
              <a:rPr lang="en-US" dirty="0"/>
              <a:t>Kayaks shall be propelled solely by means of double-bladed paddles. </a:t>
            </a:r>
          </a:p>
          <a:p>
            <a:pPr marL="342900" indent="-342900">
              <a:buFont typeface="Arial" pitchFamily="34" charset="0"/>
              <a:buChar char="•"/>
            </a:pPr>
            <a:r>
              <a:rPr lang="en-US" sz="2400" dirty="0"/>
              <a:t>Depending on the event, one or more athletes will be in a boat and have a paddle. </a:t>
            </a:r>
          </a:p>
          <a:p>
            <a:pPr marL="342900" indent="-342900">
              <a:buFont typeface="Arial" pitchFamily="34" charset="0"/>
              <a:buChar char="•"/>
            </a:pPr>
            <a:endParaRPr lang="en-US" dirty="0"/>
          </a:p>
        </p:txBody>
      </p:sp>
      <p:sp>
        <p:nvSpPr>
          <p:cNvPr id="4" name="AutoShape 2" descr="data:image/jpeg;base64,/9j/4AAQSkZJRgABAQAAAQABAAD/2wCEAAkGBhQSERQUEhQWFRQVGBwXFxgYFxgYGBwfHBgdHBkYGxcYHCcfHB8jGhwYHy8gIycpLCwsFx4xNTAqNSYrLCkBCQoKDgwOGg8PGiwkHyQsLCwsLC8pLCwsLSwsLCwsLCwsLCksLCwsKSwsLCksLCwsLCwsLCwsLCwsLC8sKSksKf/AABEIAOEA4QMBIgACEQEDEQH/xAAcAAACAgMBAQAAAAAAAAAAAAAABgUHAwQIAQL/xABBEAACAQIEAwYDBQUIAQUBAAABAgMAEQQSITEFBkEHEyJRYXEygZEUI0KhsVJigpLBFTNyorLR4fAIFyRD0vFT/8QAGgEBAQEBAQEBAAAAAAAAAAAAAAECAwQFBv/EADERAAICAQIEAwcDBQEAAAAAAAABAhEDITEEEkFRIpHwBRNhcYGhscHh8TIzQlLRJP/aAAwDAQACEQMRAD8AvGiiigAmo/H8bjh+Ik9dP9zpUZzHzCuHcAsLsBlXS99Tp5C25O3pvSri+MM5LKMzndyPCPRFOmnmfXao2kVJsbMRzMctwI4wdmlY6+yqNfkaj8TzSQLjEJ8oj/U3pLxLMSS7XJ3vdj+dYUcVnmN8g7Rc1y2zZ1YdAVC3/SvMDz6QzLKocqbHJ8WuxtrcHz02Pkar/E8Nndi0WJK32Vluo9Nzp8qjuIYjGQeKaKMgaCeO4y6/isNAeoZMv6i2Zqi+sDxeOVcymwvbxAqQQbEENW7VIcN5mzRjOHUMNbAMjA9dDsR7ipXC8zKjKqTBWOiqHsT6ZDSxy9i2qKUuHc1yaB0D+xUN9L6/QVMnmGNVzS3iH79h+hNZjljJ0jcsM4q2SleGvmKUMAykEEAgjUEHUEGvXawudq6HI0eMcXTDpnYFugVfiJ9L0lYjthjViogbTTxPkP0K1k4664+8kEzER3UqptbX4iLXsbXv5AVXPH+GuB41tY6ONVPoSL6+9q8+Sc46pWj7vBcDw2WPJlk1Pts/vuWSnaxFkzGPTchXzMPe6AfnWWLtYwrfCkp9gt/oWqmoYZADlTOvW3i/0m4+dY+8S+uZD9f+a4PiZdj6kPYvCrdtv5l1ntXwo3SYfwr/APas+G7UcC+zsPkD/pJqmBi2tqQ4GxG4/rX2jo3xKp/esMw+e/yqriH1LP2Hgl/Ra+p0Bw7mPDzm0UqsfLZvobE/KpKucMNOI3F9BfcE/W66/katPgHNUkSp3572BvhmXxZfRiN7dQbMPKu2PMpHxuN9k5OH1jqvP/nlQ+UVjgnV1DKQynYg3B+dZK7nxtgooooQ+qKKKpQooooArW4jj1hieWQ2RFLMfQD9a2aTO0+Zjh44F1M0gB/wr4j+eU/KpJ0jUVborjE46bGYpsRIodL6R3sy22RTsRbfqT+TFJjckWd0ZdNtAB6CtKMiEqAPhAGv9fXr86xcc468i5QAF8t65pqtTpJO9Be4hzomYgK35f71rJzYh/C4+h/rWtjeHxsdUA/eHh9ybaUvY3CZiRGzADTKdCfdgP8AiqqZHa9evsP2D5niP47HyO/+351KDixYEAGxFjpp63qmHxbpdQAhG+mv1N6zYfjMimzuzr1BYk/K+1aaXQypPqW5LxBAhRnRBa2jKCB6W2rSwWOwkA8DL7+N2182IJ1pP4Bgp8dKIsPFdmO50AHqdgBV68p9lcGGUNiAs8u5zKCgNuine3r/ALVEmaco9PXmJuE5njY5Y87m9rLGzH6AU68tcrCU97iEYgfAkilbne7I2thoADpv6U5QYdUFkUKPJQAPoKyViGGMJOS6msmeU4qL2R4q2FhoBS72grKeHz9ybPlG3lcZh7W39L0x1ixGXKc1stjmvtbre/S1dWcovlkmc8cr85GGUMy6arIF0upFiLHqDYjXcVK8QC4wfdPquqqxIA13sNm6XNx9b0sc7YONMQ0+FcPC8jJmG2ZffcEdeu/WsPCeLtG6yJoyn5eqkdQR09a8rbx6rY/QwUeOTjP+4lo/9l0v49zeniyHLIpikVQ2ax/z2JB1IGZTfa6nXL9NxCUqLFZCBqsih1YdCDuPkasOOLD4+BGYW6qy7ow8x6Hpt6a1Az8hTqXuyEAExSL/APKxN2Ml7kMRpoQB5eW8mG/FD+Tz8J7RcJe44m6ur6x+or8Px2FmbLIGwsnmt2j+anxW9vzrf4jy7LCA/hZG+GRDmjf5jr6bilfmDBOGL2OhswtYqRuP++tTfJPPBw57uSzwS/HGwup/eA6MPTy9BXB41Jcy/g+vDj8mDI8WTVra9OZfB9/s9tGe91nUgbjz/T2PnWzy3zPJgpDYZo2NpYW+Frb3B0DDof1FM3FeWk/vsMfu7XKk3KA+o+JPJunX1WOLcOuc66MAcw8wPxe48/I+grnySi/ie2XE4uIx86dwekl2/dfuul2fhuILh4lxuEJfCOR3sX4o9bFgOhU7g/W2od8PiFkVXQhlYAgjYg1QvJvNDYYyxN4oZ0ZWXoGykKwB/lPnceVO/Z1zCI2GGdvDJZofK5W5W/rYkeo9a9uGSnG0fkvamCeDNUnaez7/AD7tFj0UUV1PmH1RRRVKFFFFAFJfPP8AfYe+wSU/6adKSefpbTYYeay/otcs0OeHL8vyd+Hye7nzfP8ADEfGSEkn1qNlapDHJqajZKxdbm6uuU0cXJaw8zr109vf9Kg+IxmxyaNaxtsb7j/umnrU5iNtBe3SlHE8Qdibmw8hpXSOpyk69evsREl28PUaev8A+enSvvBouYgakAm/qBWa13FtyLfM6X9KjsPNkYHyrot9TkzpzsRkRuGgqqhllkRiAATrdbkb+FhVg1RXYfzbHBJJh5GCpOQ0ZJ0DgZcpPTMLfNfWr1rUlTIgooorJQpI7YYGbhj5SRldGYDqt7EHzGt/lTvUZzJgO+w0sdr5lIt56bUZY7nOnL6o4mhlJySKMun4gR9DbUf4bdaiO7aCRopNx1GxH4WHoRTBDwgRMDmZspOlhv0J6ms02GWZcjWzbIduvwX6dSPU261hxUk30PZCeTDOMaqS2ff4fJhyXzEIpsmb7tyA3kCfhb+h/wCKtXCY0rcbg7qdj/3zqhI0ySWN7Hw6i1XByrxHvsOjNqy+BvdevzFj86mLwS92/mjXG/8ApxLikqd8sq+z8tCK7SMDEgTERg5pD3bx5Sc1hfcaXt8yB5rSLBzAIcPLFHFHNG1wgcAGJmOpcAfega5M5IU9OlXJjuGJPE0cgzI3TqCNmB6EHY/8g1HxfhWSeSFtJYzZZCPjUi6516grbXp62tW/dJS5ked8bPJhWKdNLZ9V9exu8l80y4eBXndDAJO6AzqZ08N8wj+Jo+lvppoZXmoiF4cTELxt1U3Wzbj2vYqfcGkLE8vSm7CNgeo+IfwsL3Hpv771McscVfI+CnVu7l0QspGST8LAkaAnf1186NWMWWWNPXSS1/R/NMz47CBSHj/u28SkbC+tvQX2+nSpfhGJV4laxvExAsbFSNUYH93wH2qOwJaK0co8EgBF9gSNVPz099al+GcMyZxGrNu7AC5Cjckbm3oL2HpWIYuSbktmeniOP9/w0cc14ovR916otTknnBMbG4Ok0JyyL59A49Gt8jcUy1S8vEEw/wBmxWFGXEp93Mo+CVLaEgaXIAufM33F6tfgfHY8XEJIjcHcfiU/skV1aPmpknRRRUNBRRRQBURzJwYTxaC8iXaM+ttV/iGn0PSpeigKOxxvr5/X1HoQdxUVM1PfOXCe5nkdwe5mIYMB8LfiU28z4vW58qU3hRgTYEDqhv8AUC9cnE6qZGtOraOPZl3+Y2P60tca4cCxZN+vQH1F9qaJsAN1OnrUFi8NlfOwN7W9KqtBtPQWJQ9hYEgHy29QbVgxWEDeJdL7+V/6VNYhRvawPl/T/asT4UtqhzH0IJ+YOtbUl1MuL+pE4WVozY/8VZHJHbjLhT3WKDTQjRTe8ij0J3HofypMGFb8Uam3mpB+gNfIUKdIYgfMgm3rZyR+VbctKOdal94ntuwXd5oVlkJ2BXux8y2/yBpq5R5jGOwyzAAXJBANxceR66EGubuEcBxGMlC6nUA5RfY6rtbUdBV89msDRQvCUMawkKFIsR1/5+dZ3NNVuOVeNXteGhCs+fORpM5nwiZs2rp1v5ikU4B7/fRvH65WP1Gn9a6Fr5eMHcA+4vWeVbnoXFZeXlbtdmk/yjnfH8sSFDJGBNGdyhzEefh0YfS4r75X5k+ylwyl0cgm1rgi4vY7/wDFXFxjklHbvMO3cTeajwN6MmxpQ4tyy1ycVhbnrNAMwPqVHiH5+9dEk6+BxeafiWylult+30NzhPMEUwvG4J/ZOh+lQ3PHL4xGWWMfeqMp6Ejdfexv9agsbwLDqc0WKWIjpJmU/nr+tfGF5xkQlHeOYDZgxv8AzDU/MGq6ehzgpQ8SVr7Edw/iLAMh0kGgDaaje48xrpTHy3wiXFpKDMUlSzLbKFK7EHQ21trrvStxaIyyNMoAzEGwN9QAL389L1Kcr8deKQsCRJkK2tcNcg3tca6bdaxNStNHqwTwPFPHkXie0u3w+vcOOu0Enc4lDlYXB0JFt7EaH2IGhGtSHLPEhFLGXJZRcZxuV2Om+ZfI66edavE8WcTIrz6hSbWAvv5XFtLbk7bVqTuRMXjW0Rygx318IAzg2AzddAPKi5m3exjIsUYR5X4uvYmOLtF9qngiIshV1ttZ0DWHoCxHoCtSnIYl+2IsTZRu/kVHxAj10HoSDSzicACyzx6OOvRl8mHtp6fKrK7OOCspfEOpUOuVL7kXuze2gA89a6XSPLVysehXtFFczqFFFFAFFLvNvPMHDjEJ1kJlz5cgU/BlzXzMoHxCvnF9oWDjheXvQwRXYotjJ92VEgykjVSy3F+tLJYwTwK6lXAZToQRcH3BpI452R4aYloXfDuf2fEv8pNx8mFTOH56w0kGKnQsUwpcSCwzHuxclRfUHpqL1qcK7UMDMmYy9yM2UCbKpO2oysRa7AXJGtSxYjY7sp4lHfucRFMPJiVP0ZSP81L2N5Z4tD/eYN5B5x5X/KMsfyq8TzXhM8qHERB4QWlGceALbMT7XF/K4vXmI5pw64STFq4lgjVnLR2Y+H4gBcag6WNqFs5lx2JCvaWF4W6hlKn+VrfpWBsFA5zLJ3bdNCPzI/3rotufOHTGRJJIykaxszSZGjPeA2Uam7C1itrg1B8TwvAXleOaLDxkLG4kW0SMJVZkKPEwB0Un6b1KW5efSiimwM4/u5g48r3P0N/yrUl4hMujLf5H9D/tVy4rs/4JIjyQ47u1TLmImSRVz/ACGBbXoL30IpYn7PVfENh8FjYcRIEEmQ3TMrC4ytdkc5SDuNGFUjZrck8bMjjDSKUOXPH0JyglgR52zEH92r+5bwxWK7buxPrbYfp+dUZyzy7i8Hjo+8wzK9yqlkzLZtDlYeHUeR/rXQuHiyqFAAsLWG1Upkrw17RQh80V9Uo9pvGcRhcIr4clLyossgQOY0N7sAQR8QUXINs21Qg2UVSMHbHjIAEZUxHifLIyOjyqrqFsqABSQW1K9AbecvjO2KdZMUq4YWjVjFmD30K5S9jqHUkjLa1hvraWS0WdiOGRSfHGje6g1FT8j4Rte5VT6Af7UtYHn6fE8Nx8oQRYjDrLkKAsNBdGAcG5+Vjb1tSzD2mcQwkEbzr3xlJdTIu6goCqtEqKDqx1DH5UsvNQ08Y7Kka7Ydu7f00B91+E/lSdjuRMZGfFh2e344vF/lBvTGvaxOWxeXDKe5R2jjtIJCFYBXZrZWVlJey2NhpfUjdw/Pc2J4Pi8Qi91iIkfKVW4NvhdVbNuPwm/ua0pEdMXuH8mYqfXuWTzaT7v6g6n5CmDBdlfWaYeyAn/M1v0pZHaxjo2maSFSCsGVSCyIGDZ5bqqswY2uL2BI188k3a3i1mLLECsi4e0bhssZZH7wqygMfEF3v00F6c5lUWPw3krCw2IjzkdXOb8vh/Kp0Cqfg7acSYXZsKgcCIqQJCqh7h2cEgmxA2I+OxOlzLcodoOKxXEFjljVIZYFdUsQVNvGQ5+LxX+WXY3vLNWizKKKKpoKKKKAWubeSY8fJh3kP9wW8OhVg+XMCLb+EW+dK/E+xaOSaR0mdY5M5yXvbvLFspt5gb3qzaKlEoSuC9m6wwYuBpCVxasGIsCCy2a2n00NRfEexqKSCKNJWRkBD2+F7kG5W2jDKNRY7jarJpd5vTFBFfCyMuU+NEQOzKdDlBHxDcf1qpJ6EenQXYuyNQZVaZ2imRg6X2ZiGZ19c4B1vUhwbs7WHA4nCPKzDEBgzCwPiGrbWv8qX+UMdxjHp3i4qOOIErmaKLvCw3HdhTltp8Vt/nVlYKORY0Erh5AAGdVyBj1IW5tfyvUotFdzdi0RByysrFU1Wws6Xsw06gkG99+leHsXTwETMCoj9rx3y202sxv67WqyqwcSnaOGR1VnZUYhVF2JA0AHU3pSFIqHiHIOCwr/Z5sXIkjIhTwObZWbu3DKmX9sH57U38t9mS4TEQzLJmKR92yn4SBfKRpoRc+mu1J3K3LUmMf7diJyxlNwo7uSwICnNmUqHbL4YlF1BuSKt7gyFYVUgAp4SBsLGwA+VqUKRvV8SyhVLMbAAkk7ADc191qcVhDwSqdmRlPzUiqUoPm3tExOKlk7vFPDDmKpHHmVsoNgWKakka721FJ8vEJlOZJ8Tm880qn6571YvMMEcGZQypbQRplIHoW6mkuZ87eVbolk5yv244zDWTEj7VGNCW8MwHo+zfxC5/aq7+XOZcNxLD97Ac6HwsrCzKbaqy+diPMG+hNcvcdRdNrjS42NWF/wCO2IcYvFID92YVZh0zBwFP0Z6yylqcw8GwEKLicQiRrBc5rftEeGw1bMbeEbm1VRzP2uPLLbBRxYdLFRLIivKRb9nVUHpYn1G1Tfb1xFi+Ew4NlIaQ+Ra4RfoC381RGI4Rh48MMoAULqx1dm66dPFca61UiN0KMfN+OUkrj3UnfKSBp0sEA09qn+A9q88RWPGLHisOp2yKji/VSAoJHkRr5jeoEEX2po4NwuFxafK0bKRobMumhHqDralEst/lriODxsYnwwUgeA+GzKbaoy9DYj5EW0qXw+AjRSqIqg7gC16pnsQnaPHYiC91aMk+RMcgAP0ZvrV3Vk0ap4XFa3drYDLt08vavn+yIbAd2tgLDTpe9vrW5RQGp/ZEOv3a63B089/rXsfDIly5UUZPhsNvO1bVFAFFFFAFFFFAFFeFrUlcY7VcPG5jwyPipBp93YJfy7w7/wAIYUA7UVWsnaviY9ZuGyKnUiQ3/wA8Sr+Ypp5Y57wuOuImKyAXMUgyyAeYGzD1UkUBFRcdTBcRxUeIaOGHEFJo2drXbuxG1rLbUxg2Yi1ut9GrCcUhm1iljk/wOrf6SaWOf+U48W0LyuUVMynJrI17ZAi2NzmvoehpL4r2bNFouJiBykokir3+mtl7vW/qD1613UcbS8VPqcuaab0LhxGJSNSzsqqN2YhQPcnSq1577SZe4P2AEJmyHEECxJ0CQhvic6nY2Ck6CxqB5H4U2LjaXHzSthcP4sjyOVzdBa528hqSQBvTPwvgP9pyiaeMJg4jlghsuUqPMDQXbVreQTUZr6y4VjtXqvXn+CQyc+taHz2N4tRA+HYWkjIcEg6rIMwykjVdtRo2pGmtWDhB8f8AjP8ASkTtI5tiwUkLROhxS5lEYGZgrIcpYD4VzW06302rW4N2sSyx5hgJpBc5mQgDUkgWsdhp8XSvKdizK+J4gysp2YEH5i1LfAu0LDYlxFd4ZjoI5hlYnyUglWPoDf0pnqg595hwhErows6GzD56MPNT5+dwdRSxiXygnr0Hr0qz+06HLiiTHpkDK4/eurD/ACg/MVWONkF7/wBK2ZIviI8J9t6tf/x64DIi4jFOpWOULHGT+LKzF2HoDYX6kHyqpcZmfRRV99mnaHhZMHh4HZIJ0y4cRE2zELZWQeTD6NceRMZo0O3bgJeCHFKCe5YpJboj2sx9AwA/jpBxjWVB+Fh4T67gH3Gx8xbqK6LxeFWVGjkUMjqVZTsQRYg+4rnLiSpHJiMLcskErxKxvqqsQoJ/aG3uL0RlmisOtSXD5PvAo6C7Hyv8I9zv7D1FRn2gA7j619pxEorGFCTqb+p6+Z6fSqZLA7EeDnv8XiLWQXhQ+ZL5mt7AJ/NVv1A8jYGOHh+FWK2UxK5I/EzqGdvmxJqerB0CiiigCiiigCiiigCiiigK8534nJi8UvDcO1gQDiGHlvk06ZbMw65lG1wWjl/lqDBoEiUX6uQMx6an+lJvIExOL4hiGR3YzMl1CnKO8a2hIY6BR4b7U7Yjj8KKWd8lgWswKNoOiOATt0FQEkzb+1VV2pcBjgaCfDK0WILkho8qrdRe41FnOwCghtQelbMXaqcQzRoEwpIzLNKWkUL4QLKi/Frex8IsdTW9wvjWBicyfaYJJ7eKaaV3kt5AlAEX91QBXVQ6uzDl0RCrzTisVgftCyBO4cJKwsXzNoWtlAjjVXBAsSfPrTlwPheFw8BxgjcOVaRnmOaXYk65iBfplOxFUtxnj/cycQghZDBiiPEviUhWZh3d9Be4W/QDTavrhPOGLkSPDSYiQ4WRkjclFOQEjRX3Nh6+VG02k1XrzFNK1qOvK+Cl4h4GumHErTTEaFnc3C++Ww/dFzuRZs555jOBw8cOFUCeY91AoGiAAZnC7HKCAB1LL60x8M4THh4liiUKiCwH6knqT50kSxd/zDZtVwuHUqPVrsT9WX+UVcuTnemxMcOVfExRdlMf2KYSgyYqRWbvCSxEhFwQTu2bQk+elhpUr2W4OJcAjxoUeQkygliC48JIDGwFraAAWA8qbifQ0hcpcXGHx+IwEhyszNLB4WCsCS7Bc2ptma3onpXI6DFzLyhDi4yGUZ+jDQjy16efv9RH8i8dlzyYLFEtPALo53kjva582UkAnqGW+t6bVNIvMg7ni+BlXQyMY29Q4K/6jf3FAbnaRw5XjSR2EarcO5BIAtmvYanYgDzIqkeNBSw7lGCW3kYBn38WX8I029K6J5swAmwkqEX8N/pv+V6534pD3ZOrgAkG2o9fMitLYml6kKD+pH0r4wGElkxSph1ZpWa6Bd7gZgRew0tf5VnlQDUddff11rY5WlK8VwbDf7RCPrIoP5E0COi+P8Tlj4VNM4MUwwrMQCLo/dnYqbaPsQaobg+FaaIBfE7FmJY+7MzM3pckmulsZhFljaORQyOpVlIuCCLEEGuZeEr9wV2+Nf8AKRREkYZ4EU6Pn82RGZR65rWPyqUwGGHhZHSRbgXU7X6FTqKiO8YW1UaAA+Lptpe1SfBYAHudSxW5/Pb5UI6ofsZJipeCYV8LmEkWJ0KW8KRyyKCRfxAeG41v5VCLjOL4aNYoe9Eid4ZCQkgkfOrK+aS5OZM19uo00q0ez6G3DcLcWzRh/wCclr/O96YcorDRqiohzNxlp8SFT443aBSiZF2MZQ2vmy5gQ5IJttapXheOx2L4RjUmVziMkixHwpIbg5QStlzDa4tfSrIy0AUoUUXhYuMYPB5oWlyyuWFirlDksotNmbKWGtiNfOsnEOMcWlxcUhEq2DmIKseQZ4Avwm2Zs+YkObXtawq8MtGUUolCd2a8Xxc0Mi4wN3iOQGYKCV6fAAPP19acq8Ar2qaCiiigK35Mn+y8TxuEfTvJDJHfqCS4t/A4Hupp44vgRNDJEWZA6lcyGzLpup8xS7z7yg+IyYjCnLiofh1tnUG4W/RgSSpOniYGwa40uAdpkbfdYwGCdNHzKQL+q7oeuo16aWoCL7JOCRwTY5FyO8MgiEynxEa3GTMcq3XpuQwucoNWDi8bCgPesnhFzmKkgDfTel3D8Q4VCZZE7hDIwL5beMgaNkGh+I9N81LnFeYpeKMcHw2PLFe00pXKij963+j4m8gNalgX+E8ry8SlxuKhAH3oEV7BN2Zxe/hIUx2IB13Hlucr9mUjYpExRyGFjNIhYOZVZw0bDLpfOHVjvoPMWtnl7gUeDw8cEXwoNSd2J1Z29SbmtPEcoRvjFxZlnEigAKJSI7C3hyW2JAJF7E1QT1V5xFvs3H45G0TFwBAemZDlt7/3f81WFel/nXlYY7D5VISaM54X/ZYDY21ysPCbed9wKAm9fP8A78qwnCIWDlQWXQEgFhf4rE6i/wDSk3l3n7Ifs3EAYMQmhzbMNgwOxH7w8J8xfKGg8fg0+8WxBOa/h0t189fyPlQEiKQOLSfauN4aJdVw15HI6ZRf/WYx/FWxzF2jIv3WEvNM+iZRfX90bsf062GokeROVGwqPLPY4maxk1uFAuRGD1tckkbk6aAUA0ugIIOxFjXP/OPDzFNIoGoJ362Nt+nn866Cqq+1ThFpe8GgkXceYFj+VqqIyoptRsR6GvOX8fHDxDCyym0ccqOxAJNla+w1O1ZZkIuGtfzH+1QmJW8lrgbanYa7mtMI6y5a5lhx0PfYcsUzFfEpU3XfQ+4qjeLcN+z4rFxWsExLW/wv4l/ysKtrsx5XlwGDMM5QsZWcZCWWzBQNSB5E7dapIcUed8S8rl3aTNmY3NgxCj2AAAHkKiD2NCyhv3j9f+BUvw5TY21NjYeuXT8zUUx8dgNTqTbp79famnkxf/dYcWveWMW/jBP5An5VTJefBsH3OHhi/wD5xon8qgf0rcoFFYNhRRRQBRRRQBRRRQBRRRQBUVxrlfDYsD7REsltiRZh7OPEPkalaxzTqilnIVVFySQAANySdAKAqnmXhPCeH4mKKbDSuJI3kzNPK6DIDZSjMb5iLDpqKnuWe0PAGKCMD7M0hyiEL4UPeFFDNGuRczCwJtc198ycN4ZxF0Z8VAXVcgyzodMwYaB/2gD+W1YR2R4NhGys3gOYMGJBGbPrrY2clgTe16mpNSQ/9TOH5c3fNawb4JL2aVohpa/xqdN7a7GsOF7U8DJMIkMhBiMofu3y6E3TLbNmGVum+gua0T2L4QOzKzgNqFuxAs2YWudg2tqTuZ4eF8NxP2d48RI3dEPkylckub7s5pAb6lgemYa01JqPs3argRkIZjGe9DtlcMhiRXIMZW5uGH/NSWH5vws2GxGIgYyLh1cutmRvAme1nAOotY7a0l8r9n3DsdB30EsjoWZWzZ1ZSyAOjXO+XLqLjqDTbwPkLD4ZMQiksmITJICTrdcpN73FxppTUuomv2h4DiChcRhT/eRouZ1a3eZvErKLqVy6gW33qO4WnBZYO+MmLj1UNHnkchmuRGCqkucoJOXYb2pow3Y1hVN+8c2KlbsxtlN13OwvttrXo7F8HlIVnANtid1JykG+4uwv1BNTUmoy8pcCwcUSy4MKVlUESDxM4IuLu3iPsTU/kqO5f4SmEgSGM3VdqkO9HnWjR91A86cJ7/DNYXZPGPPTcfT9KnO8Hn/0b153goDlfi7pHI65ri9wBrb0qN4XwWXHYgQ4dCzubaDRR1Zj+FRvc/rpXS+L7OuGyyGSTCRFybnQgEnqVBy3PtUzw7hsOHXJBFHEv7KIEGnmFFWyI2MNDkRVvfKoF/Owteuf+fcAuG4tiERBGkgVlCiy6oCSBtq+c/Wug+8FLXOXI+G4iqiUlJFuI5UIDjzXXRh1sflaomGUDqXAG25P9Pc099l8AfiCArfu43kv+ydEU+9mYfM1nk7CJFN4sf8AJ4f6iT+lP/JnKUeBjZQ/eyvYySEBSbfCAo2Ua6XOpJqtihkqL4pzPhcMwTEYiKJmFwruqki9rgHpe4qUqtu0rkfE4vFQ4jDkEJH3bKS6n4y17owuNbWvWWGPWE49h5XyRzRu9mOVWBNkbI5sOgfwn1rfvVGT9k+Ozq6EAq7EEEhlzS94CLEWI2+tS/8A6Z41psTnm8OIRiXub5y4kjZtdTG4ABFrKOm1LYtluXqNwXMuGmlaGKeJ5UvmjV1LjKbNdQb6HQ0gci8g43C4xJp5cyZGv4iSGdg0m/7bANWhi+yDEPJipRKMzSSPEDcoRJJnZbdLjwkm/tS2LZbGNx8cKF5XVEBALMbC7EKoufNiB862L1RuJ7K+IPDGpYHu8yqhJsoMolumtgb+E+lNfInJ2LweNlkkIMUo8Vid8xa5LEknUjUn0NtKWLZY9FFFUoVFczqDhZAQCCALHUHxDzqVpO59xrqYUU+GzyMLi5KAZB52vfbyrjnly42wJ3GsOrBE7oMhN2yKpPtcjSl/geLlj4lBBC5AR1ZYhbKGewdtDlN0JuLGpQzPJ8bsfUm4+nSobEYFYpDikv3qLm1Ol0IYbDrlAr4mHiIqdOyvFJx969vXrzOhGYAEnYda5K5t4z9rxs+IN7SOSt9bKNEHyULXUmC4iuMwYlhPhmiuuuozKRY+RB0PqK5C1Gh3Gh/rX6KJll6/+P8AxoNhcRhfxRP3i+quLH6Mp/mFN8+NnM5ZY2CpHKoFhZizXjO/QBb/ADpP7M+UZsJj4pVRu4n4dG7vbw94e7ul7aNcZrHXVvkzcV7XsBh8S+HkMgeNsrkRkqD11GptfoKjKZo8fOqzv3TnvJGKKQLqvdlV66eIITb1r2HFtBFEMsjMAFOm4LAsfLMOl+nWmThXFIsTEssDrJG3wspuD0PsQehraKDyoBL/ALRZmjURTWRXRiUUNZo1XMrZzY3W+W1td9NfG4ocgjWGexURs1hewiZMwGbfMQbdddqdsopL7QecWwkarh8plazEZc3gNwWRj4b3Gxv7bUBh4hzKpJQrIhyy+Fu7W4devjvYPrceXyr1eIiQzuiykSSRsMoXTuyDY5XIN7EE32tpVVznvCxa8jF8+dtW+R0Jsdjf0qd5T5qkwcjEDNG3xqSP8ttj61my0WAvEpLh2ikCrOXQBQTlsw1JcWYlieo6VqyYqSVQoimUCKWPW34lRUJIO9kJPkTpeseN7VEGUxQkru2chTb0C3+p+lM3LPM8GOi7yE7GzKdwRuPI+48xVJRE4ni8neFlhlzAZV0GS3hYEi++dbf4T8q+IMRKZY5JEkzKzuF0ygNl8F9yBZjci9yOlOOWi1UCbh+INFbLFM5GZRmtqLswJsd8zAew+VQvG+0MYGSSaaJ88iARxEgfDcFidbL62ubHSrMtVH9sqNHjS5TOGjVowSAPDcMASp1B1tp8QoBa4z2w42e9pigbQLDaMC/72rn+ao3hHOU2FnWdJ5g4PjDu0kcgvqGBNxpfz26VFcRglnlEmUAZQN1W1hsQOo87eVYMXwORDlkIU5Qw1DaMLg3Btt0qkOmuT+f4sd4LZJgpYpe4IBALI3UC40OviG+9NVcucj8eOExeGlc/dxvZjucpXIxy7nQ3t+6Ku3jfa1gYcOZI5VmkI8ES3DEnbMCLoBuSRp6mwMKO1FULhO3HH3YmPDsCTlGRhl/d0cEj1N6ksF28TZ173DRlPxZGZW9coa4v6E/OgLooqG5W5sg4hCZYC1g2VlYWZTa9iLkbEEEEg1M0AUUUUAVV3NGPDcUOV1zRqseRtDqAxynY6kaH61aNUjzFxeNcfKWjYFnmRmB1XJlAKj1BOvSvJxduKSMyNvHwx94Vy901/DmH3bC+mV/wn0OlK/OWIMMDDUMx7v2ve/5Aj51vDmJIRKQrmOMtdXbMDYa+HYX6fKskWFTiU8Ucq5UmdbgaEC19D0Nrj518qGNLLF11MOrJbsC5qLrLgnPwAyxexIDr8mIb+Jqk+bOwyHF4l5452g703dBGrLfLa6gFbXbxG973O1IPJ3AZsDxTwyAvh8R3LAC/eK1geumZGHsfaujRX3lOMm0uhtamHDwCKNVHwooXy0UW/QVT2I5IhxBnnGHeaeabEZ80wAhYO4VSiGxYHIbE5bNe9tDZ/OGO7nBYiT7vwRkkS/3bDYo3ow8P8VVrynBPHiIm+7jLYhopkEjvmIiMpVfux4QtgA7NltoRchukdxIcOy9IocNJg4/jwkndy63u7Irs1/IsWH8FulOMkgUEkgAC5J0AHUk1SnZxHJguOSQO7SLjITKH/av94rke4lX5+tWV2hW/s7EhllYFLWh+Pf2Ph/a0PhvUZpFRc89sM+JZ4cN91h7lSyn7xxe2rD4Qd7DodSb1EYLmJpYVgzWyA5Y21Tpqo36C4Hrvc0oEa1m2sagHIYlWFjYEbrcdOpPl5elQ6cxKpbwkqToRv72qClmv7nfz+tbXB8N3kqi66XJubbevvUotk8Mf30yYdLrnYIT+zci9hXRPAOBx4WBIolCqo6dT1Jqi+TORcc+Lw874d1izq5drDT9qxOb8q6GoQKKKKoClDtQ5ZGMwL2t3kN5UJ65R409mW/zC+VN9fMkYYEEXBFiPQ7igOVMDH3jKvn/0m3tWhxCcySZhsdvRRoo/lA+tWrzJ2RTQNLJgQZUaNgiXAkQmwIBYgOMt7deljua1xHL2JVWZsNOAPCbwyWW3mcunWttpRr163M/5GnhxqT+zt79POvnEzWGpuSf/ANP6V84nGhfAuy9W0PqbfX1ow0bMp8JYX3I09N9PpWDRibDsLsGGoHmLfPavtMS97WU/xD56Dz9utS2C4DipbdxDJIeuRWf5E2tb3NMXCeyDic2rRx4cE/8AyMqt75Ywx+tqoHbsGw7CLFsdi6KPK6qS35MtWrUNyjy2mAwseHQ5survaxdibsx9zsOgAHSpmoAooooArn3tEifD8WlUlpRKplRWcIAHsTkbKRoVZbHotdBUm9o3IEfEIs4zLiYUbuWU2ubXCN5qWA8iL773xOCkqI1aKNxWN73D4l8pXOXOXe2oW17Dy8hTZyMT9twII3k8x0hkPv0FJHCCWgnje4bx7ixuRdh7g7jpenTswmZ+I4RGRg8SM7hhay9wyq4PUEutj6ivAsb95VbS/TQ5pa/UshuRrcTOLUr3bssrg3vnVMmmmoNlb3vUvxDnbBQSCObExo5OXKT19SBYe52qYxCEqwVspIIDAAkG2hsdDbexrlrjXLc8eJxeHmZpMVEe8zXv3qnVmAtmuQ2ff9oWvXvjBRba6m9jp/iWDE0MkRNg6MpNgSLi1wDpcb6+VU3w5vsUiwPE0Jw2LtZRM8brLDlaSI5ST1OW5KhuoUmlLlPtL4jAyxxO86rr3LDvPCouQNC62UHY6W2roDlDmmPiGFTERXANwykglWG6kjTyIPUEGuqdFepg4Py5ExwmLZCMRHhliB1HhZQSGU9Qb77ZjTFRRWSlc89dkUWJzTYQLFPuV2jc+oHwsfMaHqOtUjxfhMuHdo50aORN1Ya+46EHoRoa60qC5r5Ng4hFkmWzD4JB8aH0PUeanQ/nQFE8L5AXKZMVOkaKAXC6EX2BdhlHT4Qx1Fgd6kGhgxTQxcMwbtJDJfvBHaIrfxCVmJZyTY3YKRr52pwTsNDIEmx0zovwKBZV+TM35Wp85X5dTBYdYEOYLc3tbc321/MmoDc4UriJBILMBa3toDp6Vt0UVQFFFFAfEsoUFmICgXJJsABuSTtVQ879tbK3d4AbHWVlBDC34Eb16ncbDWm7tPndMOrZc8CktMuvitYRobfhLm5/wVR2N4j3shdyzOdza49BroABsOgtQEtD2wcQBY/ac1wdDCht6iyCxHqbehqwuRe2SDEBIMW3d4g2UORaOQ7DUCyMfI2F9j0FW5FkSYlRmWBypyi91YMCPW1x7GoDA8QiAZZIxm8ypNarSyWdctAp3UH3ANBhXyH0Fc78A7a8VhEEWVJo1+HvCwcC2ihgdgdgQbDS+1o3jHaNj8ZI7iaWNbWCQu8caD1ykXPqxJPTyqUU6dAr2uSW4zjV8f2jE2/aE03/ANrimflPn7iULLKJJcRDezJK2dSOoDtcq1tiD7gjSoDo+itThPE0xEMc0d8kihlvodehHmNj7Vt0AUUUUAUUUUBB80cmYbiCKmJQnISVZWKupIsbMPMAXBuNB5CpXD4NUChVACqEX0UbLfyrPRQBVYdq3Dlw00fE+7Z8qGCTJbS7Du3N+lyyX/fWrPrV4pwyPEQvDKuaORSrDzB/Q9QehoRqzlPivN0s0iun3QRg6BOjKbh81rkgm/p5V0f2fY7D4jCLicPFHE0xzTBFC/ejR72631v5EHrVT8w9g2KiObCuuIUvYKbJIFOzMWOU2Ohtbzt0Fh9kfJk3D8M4xDEPK2YxXVlS1xcMpNywtf2HrVIlQ+Vz1xPC8Rjx2KCLP4nxIUZiVKyB+7sM5B3Wwyi2hvpXQteZB5VlqytWULh8fxVDOuWYxTRsLeE+M4cIhJbULmFrAjXU6Vu4bmfjERv4u6VCAHjQqP8A24CsSFzm0ov166EGrsyDyFGQeQpRKKs7O+asbjYsbG8uaQR/cyHu/CxjsNY1CkZ9b60lwx8RXvECYkNaPvLyyMSySozNrIQdnNxa4Nra1f8AhOGRRFjGgUtuR1rZyilCin4OYeNGSZbMStpEXJHlOWS+RSBfK8OhzHNmtYjWjD8zcZWTCM4Zo3AL+CMBiXbvFfwhlIBUKVI+HXMSauDLRlFKLQg9nXG8dJNPFjg5y2KMyRr55haPQDbdm9DT/XgWvapTFicOsiMjgFWBUg7EHQiuaeZ+AHCY2TCtcEG8LHaRTqv8XT3BHSum6huZuUsPj4+7xCXt8LDR19Vb+mo02oDmLG4ho45OhKlf5hY1kx2AWWNHj/v1Ud8nUnbOo6/98tbX4r2GvLZUxYCBgSzREykDa5DhSb9QBfT5qGM7DOIxTZ1ZJ1BNmSTI5HQZXtbpoCa6QlXhexiUb1W4jxYJUGfEXC/hQaO58hf4R5sflUtgWZ7PIqqg/u4hoi/L8THqzG9MI7LMY5jzYR89ryOWXVib2W7kAAaA9b1Ot2S4q9gvh0t4k08wfHofrSUltERi95CbNjSd7eQHp5aaAe1QGPlKGyHKreIgfS48r1bnC+xmZzeZ1iF7G3ja2t7AaeXXa+lNmD7HeHKQ0kbTsLayO2XTpkUhSPQg71zNkxyBAU4ZglIse4jJFralQSSPM3ufUmp+vFW1e0AUUUUAUUUUAUUUUAUUUUAUUUUAUUUUAUUUUAUUUUAUUUUAUUUUAUUUUAUUUUB5XtFFAFFFFAFFFFAFFFFAf//Z"/>
          <p:cNvSpPr>
            <a:spLocks noChangeAspect="1" noChangeArrowheads="1"/>
          </p:cNvSpPr>
          <p:nvPr/>
        </p:nvSpPr>
        <p:spPr bwMode="auto">
          <a:xfrm>
            <a:off x="63500" y="-10414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data:image/jpeg;base64,/9j/4AAQSkZJRgABAQAAAQABAAD/2wCEAAkGBhQSERQUEhQWFRQVGBwXFxgYFxgYGBwfHBgdHBkYGxcYHCcfHB8jGhwYHy8gIycpLCwsFx4xNTAqNSYrLCkBCQoKDgwOGg8PGiwkHyQsLCwsLC8pLCwsLSwsLCwsLCwsLCksLCwsKSwsLCksLCwsLCwsLCwsLCwsLC8sKSksKf/AABEIAOEA4QMBIgACEQEDEQH/xAAcAAACAgMBAQAAAAAAAAAAAAAABgUHAwQIAQL/xABBEAACAQIEAwYDBQUIAQUBAAABAgMAEQQSITEFBkEHEyJRYXEygZEUI0KhsVJigpLBFTNyorLR4fAIFyRD0vFT/8QAGgEBAQEBAQEBAAAAAAAAAAAAAAECAwQFBv/EADERAAICAQIEAwcDBQEAAAAAAAABAhEDITEEEkFRIpHwBRNhcYGhscHh8TIzQlLRJP/aAAwDAQACEQMRAD8AvGiiigAmo/H8bjh+Ik9dP9zpUZzHzCuHcAsLsBlXS99Tp5C25O3pvSri+MM5LKMzndyPCPRFOmnmfXao2kVJsbMRzMctwI4wdmlY6+yqNfkaj8TzSQLjEJ8oj/U3pLxLMSS7XJ3vdj+dYUcVnmN8g7Rc1y2zZ1YdAVC3/SvMDz6QzLKocqbHJ8WuxtrcHz02Pkar/E8Nndi0WJK32Vluo9Nzp8qjuIYjGQeKaKMgaCeO4y6/isNAeoZMv6i2Zqi+sDxeOVcymwvbxAqQQbEENW7VIcN5mzRjOHUMNbAMjA9dDsR7ipXC8zKjKqTBWOiqHsT6ZDSxy9i2qKUuHc1yaB0D+xUN9L6/QVMnmGNVzS3iH79h+hNZjljJ0jcsM4q2SleGvmKUMAykEEAgjUEHUEGvXawudq6HI0eMcXTDpnYFugVfiJ9L0lYjthjViogbTTxPkP0K1k4664+8kEzER3UqptbX4iLXsbXv5AVXPH+GuB41tY6ONVPoSL6+9q8+Sc46pWj7vBcDw2WPJlk1Pts/vuWSnaxFkzGPTchXzMPe6AfnWWLtYwrfCkp9gt/oWqmoYZADlTOvW3i/0m4+dY+8S+uZD9f+a4PiZdj6kPYvCrdtv5l1ntXwo3SYfwr/APas+G7UcC+zsPkD/pJqmBi2tqQ4GxG4/rX2jo3xKp/esMw+e/yqriH1LP2Hgl/Ra+p0Bw7mPDzm0UqsfLZvobE/KpKucMNOI3F9BfcE/W66/katPgHNUkSp3572BvhmXxZfRiN7dQbMPKu2PMpHxuN9k5OH1jqvP/nlQ+UVjgnV1DKQynYg3B+dZK7nxtgooooQ+qKKKpQooooArW4jj1hieWQ2RFLMfQD9a2aTO0+Zjh44F1M0gB/wr4j+eU/KpJ0jUVborjE46bGYpsRIodL6R3sy22RTsRbfqT+TFJjckWd0ZdNtAB6CtKMiEqAPhAGv9fXr86xcc468i5QAF8t65pqtTpJO9Be4hzomYgK35f71rJzYh/C4+h/rWtjeHxsdUA/eHh9ybaUvY3CZiRGzADTKdCfdgP8AiqqZHa9evsP2D5niP47HyO/+351KDixYEAGxFjpp63qmHxbpdQAhG+mv1N6zYfjMimzuzr1BYk/K+1aaXQypPqW5LxBAhRnRBa2jKCB6W2rSwWOwkA8DL7+N2182IJ1pP4Bgp8dKIsPFdmO50AHqdgBV68p9lcGGUNiAs8u5zKCgNuine3r/ALVEmaco9PXmJuE5njY5Y87m9rLGzH6AU68tcrCU97iEYgfAkilbne7I2thoADpv6U5QYdUFkUKPJQAPoKyViGGMJOS6msmeU4qL2R4q2FhoBS72grKeHz9ybPlG3lcZh7W39L0x1ixGXKc1stjmvtbre/S1dWcovlkmc8cr85GGUMy6arIF0upFiLHqDYjXcVK8QC4wfdPquqqxIA13sNm6XNx9b0sc7YONMQ0+FcPC8jJmG2ZffcEdeu/WsPCeLtG6yJoyn5eqkdQR09a8rbx6rY/QwUeOTjP+4lo/9l0v49zeniyHLIpikVQ2ax/z2JB1IGZTfa6nXL9NxCUqLFZCBqsih1YdCDuPkasOOLD4+BGYW6qy7ow8x6Hpt6a1Az8hTqXuyEAExSL/APKxN2Ml7kMRpoQB5eW8mG/FD+Tz8J7RcJe44m6ur6x+or8Px2FmbLIGwsnmt2j+anxW9vzrf4jy7LCA/hZG+GRDmjf5jr6bilfmDBOGL2OhswtYqRuP++tTfJPPBw57uSzwS/HGwup/eA6MPTy9BXB41Jcy/g+vDj8mDI8WTVra9OZfB9/s9tGe91nUgbjz/T2PnWzy3zPJgpDYZo2NpYW+Frb3B0DDof1FM3FeWk/vsMfu7XKk3KA+o+JPJunX1WOLcOuc66MAcw8wPxe48/I+grnySi/ie2XE4uIx86dwekl2/dfuul2fhuILh4lxuEJfCOR3sX4o9bFgOhU7g/W2od8PiFkVXQhlYAgjYg1QvJvNDYYyxN4oZ0ZWXoGykKwB/lPnceVO/Z1zCI2GGdvDJZofK5W5W/rYkeo9a9uGSnG0fkvamCeDNUnaez7/AD7tFj0UUV1PmH1RRRVKFFFFAFJfPP8AfYe+wSU/6adKSefpbTYYeay/otcs0OeHL8vyd+Hye7nzfP8ADEfGSEkn1qNlapDHJqajZKxdbm6uuU0cXJaw8zr109vf9Kg+IxmxyaNaxtsb7j/umnrU5iNtBe3SlHE8Qdibmw8hpXSOpyk69evsREl28PUaev8A+enSvvBouYgakAm/qBWa13FtyLfM6X9KjsPNkYHyrot9TkzpzsRkRuGgqqhllkRiAATrdbkb+FhVg1RXYfzbHBJJh5GCpOQ0ZJ0DgZcpPTMLfNfWr1rUlTIgooorJQpI7YYGbhj5SRldGYDqt7EHzGt/lTvUZzJgO+w0sdr5lIt56bUZY7nOnL6o4mhlJySKMun4gR9DbUf4bdaiO7aCRopNx1GxH4WHoRTBDwgRMDmZspOlhv0J6ms02GWZcjWzbIduvwX6dSPU261hxUk30PZCeTDOMaqS2ff4fJhyXzEIpsmb7tyA3kCfhb+h/wCKtXCY0rcbg7qdj/3zqhI0ySWN7Hw6i1XByrxHvsOjNqy+BvdevzFj86mLwS92/mjXG/8ApxLikqd8sq+z8tCK7SMDEgTERg5pD3bx5Sc1hfcaXt8yB5rSLBzAIcPLFHFHNG1wgcAGJmOpcAfega5M5IU9OlXJjuGJPE0cgzI3TqCNmB6EHY/8g1HxfhWSeSFtJYzZZCPjUi6516grbXp62tW/dJS5ked8bPJhWKdNLZ9V9exu8l80y4eBXndDAJO6AzqZ08N8wj+Jo+lvppoZXmoiF4cTELxt1U3Wzbj2vYqfcGkLE8vSm7CNgeo+IfwsL3Hpv771McscVfI+CnVu7l0QspGST8LAkaAnf1186NWMWWWNPXSS1/R/NMz47CBSHj/u28SkbC+tvQX2+nSpfhGJV4laxvExAsbFSNUYH93wH2qOwJaK0co8EgBF9gSNVPz099al+GcMyZxGrNu7AC5Cjckbm3oL2HpWIYuSbktmeniOP9/w0cc14ovR916otTknnBMbG4Ok0JyyL59A49Gt8jcUy1S8vEEw/wBmxWFGXEp93Mo+CVLaEgaXIAufM33F6tfgfHY8XEJIjcHcfiU/skV1aPmpknRRRUNBRRRQBURzJwYTxaC8iXaM+ttV/iGn0PSpeigKOxxvr5/X1HoQdxUVM1PfOXCe5nkdwe5mIYMB8LfiU28z4vW58qU3hRgTYEDqhv8AUC9cnE6qZGtOraOPZl3+Y2P60tca4cCxZN+vQH1F9qaJsAN1OnrUFi8NlfOwN7W9KqtBtPQWJQ9hYEgHy29QbVgxWEDeJdL7+V/6VNYhRvawPl/T/asT4UtqhzH0IJ+YOtbUl1MuL+pE4WVozY/8VZHJHbjLhT3WKDTQjRTe8ij0J3HofypMGFb8Uam3mpB+gNfIUKdIYgfMgm3rZyR+VbctKOdal94ntuwXd5oVlkJ2BXux8y2/yBpq5R5jGOwyzAAXJBANxceR66EGubuEcBxGMlC6nUA5RfY6rtbUdBV89msDRQvCUMawkKFIsR1/5+dZ3NNVuOVeNXteGhCs+fORpM5nwiZs2rp1v5ikU4B7/fRvH65WP1Gn9a6Fr5eMHcA+4vWeVbnoXFZeXlbtdmk/yjnfH8sSFDJGBNGdyhzEefh0YfS4r75X5k+ylwyl0cgm1rgi4vY7/wDFXFxjklHbvMO3cTeajwN6MmxpQ4tyy1ycVhbnrNAMwPqVHiH5+9dEk6+BxeafiWylult+30NzhPMEUwvG4J/ZOh+lQ3PHL4xGWWMfeqMp6Ejdfexv9agsbwLDqc0WKWIjpJmU/nr+tfGF5xkQlHeOYDZgxv8AzDU/MGq6ehzgpQ8SVr7Edw/iLAMh0kGgDaaje48xrpTHy3wiXFpKDMUlSzLbKFK7EHQ21trrvStxaIyyNMoAzEGwN9QAL389L1Kcr8deKQsCRJkK2tcNcg3tca6bdaxNStNHqwTwPFPHkXie0u3w+vcOOu0Enc4lDlYXB0JFt7EaH2IGhGtSHLPEhFLGXJZRcZxuV2Om+ZfI66edavE8WcTIrz6hSbWAvv5XFtLbk7bVqTuRMXjW0Rygx318IAzg2AzddAPKi5m3exjIsUYR5X4uvYmOLtF9qngiIshV1ttZ0DWHoCxHoCtSnIYl+2IsTZRu/kVHxAj10HoSDSzicACyzx6OOvRl8mHtp6fKrK7OOCspfEOpUOuVL7kXuze2gA89a6XSPLVysehXtFFczqFFFFAFFLvNvPMHDjEJ1kJlz5cgU/BlzXzMoHxCvnF9oWDjheXvQwRXYotjJ92VEgykjVSy3F+tLJYwTwK6lXAZToQRcH3BpI452R4aYloXfDuf2fEv8pNx8mFTOH56w0kGKnQsUwpcSCwzHuxclRfUHpqL1qcK7UMDMmYy9yM2UCbKpO2oysRa7AXJGtSxYjY7sp4lHfucRFMPJiVP0ZSP81L2N5Z4tD/eYN5B5x5X/KMsfyq8TzXhM8qHERB4QWlGceALbMT7XF/K4vXmI5pw64STFq4lgjVnLR2Y+H4gBcag6WNqFs5lx2JCvaWF4W6hlKn+VrfpWBsFA5zLJ3bdNCPzI/3rotufOHTGRJJIykaxszSZGjPeA2Uam7C1itrg1B8TwvAXleOaLDxkLG4kW0SMJVZkKPEwB0Un6b1KW5efSiimwM4/u5g48r3P0N/yrUl4hMujLf5H9D/tVy4rs/4JIjyQ47u1TLmImSRVz/ACGBbXoL30IpYn7PVfENh8FjYcRIEEmQ3TMrC4ytdkc5SDuNGFUjZrck8bMjjDSKUOXPH0JyglgR52zEH92r+5bwxWK7buxPrbYfp+dUZyzy7i8Hjo+8wzK9yqlkzLZtDlYeHUeR/rXQuHiyqFAAsLWG1Upkrw17RQh80V9Uo9pvGcRhcIr4clLyossgQOY0N7sAQR8QUXINs21Qg2UVSMHbHjIAEZUxHifLIyOjyqrqFsqABSQW1K9AbecvjO2KdZMUq4YWjVjFmD30K5S9jqHUkjLa1hvraWS0WdiOGRSfHGje6g1FT8j4Rte5VT6Af7UtYHn6fE8Nx8oQRYjDrLkKAsNBdGAcG5+Vjb1tSzD2mcQwkEbzr3xlJdTIu6goCqtEqKDqx1DH5UsvNQ08Y7Kka7Ydu7f00B91+E/lSdjuRMZGfFh2e344vF/lBvTGvaxOWxeXDKe5R2jjtIJCFYBXZrZWVlJey2NhpfUjdw/Pc2J4Pi8Qi91iIkfKVW4NvhdVbNuPwm/ua0pEdMXuH8mYqfXuWTzaT7v6g6n5CmDBdlfWaYeyAn/M1v0pZHaxjo2maSFSCsGVSCyIGDZ5bqqswY2uL2BI188k3a3i1mLLECsi4e0bhssZZH7wqygMfEF3v00F6c5lUWPw3krCw2IjzkdXOb8vh/Kp0Cqfg7acSYXZsKgcCIqQJCqh7h2cEgmxA2I+OxOlzLcodoOKxXEFjljVIZYFdUsQVNvGQ5+LxX+WXY3vLNWizKKKKpoKKKKAWubeSY8fJh3kP9wW8OhVg+XMCLb+EW+dK/E+xaOSaR0mdY5M5yXvbvLFspt5gb3qzaKlEoSuC9m6wwYuBpCVxasGIsCCy2a2n00NRfEexqKSCKNJWRkBD2+F7kG5W2jDKNRY7jarJpd5vTFBFfCyMuU+NEQOzKdDlBHxDcf1qpJ6EenQXYuyNQZVaZ2imRg6X2ZiGZ19c4B1vUhwbs7WHA4nCPKzDEBgzCwPiGrbWv8qX+UMdxjHp3i4qOOIErmaKLvCw3HdhTltp8Vt/nVlYKORY0Erh5AAGdVyBj1IW5tfyvUotFdzdi0RByysrFU1Wws6Xsw06gkG99+leHsXTwETMCoj9rx3y202sxv67WqyqwcSnaOGR1VnZUYhVF2JA0AHU3pSFIqHiHIOCwr/Z5sXIkjIhTwObZWbu3DKmX9sH57U38t9mS4TEQzLJmKR92yn4SBfKRpoRc+mu1J3K3LUmMf7diJyxlNwo7uSwICnNmUqHbL4YlF1BuSKt7gyFYVUgAp4SBsLGwA+VqUKRvV8SyhVLMbAAkk7ADc191qcVhDwSqdmRlPzUiqUoPm3tExOKlk7vFPDDmKpHHmVsoNgWKakka721FJ8vEJlOZJ8Tm880qn6571YvMMEcGZQypbQRplIHoW6mkuZ87eVbolk5yv244zDWTEj7VGNCW8MwHo+zfxC5/aq7+XOZcNxLD97Ac6HwsrCzKbaqy+diPMG+hNcvcdRdNrjS42NWF/wCO2IcYvFID92YVZh0zBwFP0Z6yylqcw8GwEKLicQiRrBc5rftEeGw1bMbeEbm1VRzP2uPLLbBRxYdLFRLIivKRb9nVUHpYn1G1Tfb1xFi+Ew4NlIaQ+Ra4RfoC381RGI4Rh48MMoAULqx1dm66dPFca61UiN0KMfN+OUkrj3UnfKSBp0sEA09qn+A9q88RWPGLHisOp2yKji/VSAoJHkRr5jeoEEX2po4NwuFxafK0bKRobMumhHqDralEst/lriODxsYnwwUgeA+GzKbaoy9DYj5EW0qXw+AjRSqIqg7gC16pnsQnaPHYiC91aMk+RMcgAP0ZvrV3Vk0ap4XFa3drYDLt08vavn+yIbAd2tgLDTpe9vrW5RQGp/ZEOv3a63B089/rXsfDIly5UUZPhsNvO1bVFAFFFFAFFFFAFFeFrUlcY7VcPG5jwyPipBp93YJfy7w7/wAIYUA7UVWsnaviY9ZuGyKnUiQ3/wA8Sr+Ypp5Y57wuOuImKyAXMUgyyAeYGzD1UkUBFRcdTBcRxUeIaOGHEFJo2drXbuxG1rLbUxg2Yi1ut9GrCcUhm1iljk/wOrf6SaWOf+U48W0LyuUVMynJrI17ZAi2NzmvoehpL4r2bNFouJiBykokir3+mtl7vW/qD1613UcbS8VPqcuaab0LhxGJSNSzsqqN2YhQPcnSq1577SZe4P2AEJmyHEECxJ0CQhvic6nY2Ck6CxqB5H4U2LjaXHzSthcP4sjyOVzdBa528hqSQBvTPwvgP9pyiaeMJg4jlghsuUqPMDQXbVreQTUZr6y4VjtXqvXn+CQyc+taHz2N4tRA+HYWkjIcEg6rIMwykjVdtRo2pGmtWDhB8f8AjP8ASkTtI5tiwUkLROhxS5lEYGZgrIcpYD4VzW06302rW4N2sSyx5hgJpBc5mQgDUkgWsdhp8XSvKdizK+J4gysp2YEH5i1LfAu0LDYlxFd4ZjoI5hlYnyUglWPoDf0pnqg595hwhErows6GzD56MPNT5+dwdRSxiXygnr0Hr0qz+06HLiiTHpkDK4/eurD/ACg/MVWONkF7/wBK2ZIviI8J9t6tf/x64DIi4jFOpWOULHGT+LKzF2HoDYX6kHyqpcZmfRRV99mnaHhZMHh4HZIJ0y4cRE2zELZWQeTD6NceRMZo0O3bgJeCHFKCe5YpJboj2sx9AwA/jpBxjWVB+Fh4T67gH3Gx8xbqK6LxeFWVGjkUMjqVZTsQRYg+4rnLiSpHJiMLcskErxKxvqqsQoJ/aG3uL0RlmisOtSXD5PvAo6C7Hyv8I9zv7D1FRn2gA7j619pxEorGFCTqb+p6+Z6fSqZLA7EeDnv8XiLWQXhQ+ZL5mt7AJ/NVv1A8jYGOHh+FWK2UxK5I/EzqGdvmxJqerB0CiiigCiiigCiiigCiiigK8534nJi8UvDcO1gQDiGHlvk06ZbMw65lG1wWjl/lqDBoEiUX6uQMx6an+lJvIExOL4hiGR3YzMl1CnKO8a2hIY6BR4b7U7Yjj8KKWd8lgWswKNoOiOATt0FQEkzb+1VV2pcBjgaCfDK0WILkho8qrdRe41FnOwCghtQelbMXaqcQzRoEwpIzLNKWkUL4QLKi/Frex8IsdTW9wvjWBicyfaYJJ7eKaaV3kt5AlAEX91QBXVQ6uzDl0RCrzTisVgftCyBO4cJKwsXzNoWtlAjjVXBAsSfPrTlwPheFw8BxgjcOVaRnmOaXYk65iBfplOxFUtxnj/cycQghZDBiiPEviUhWZh3d9Be4W/QDTavrhPOGLkSPDSYiQ4WRkjclFOQEjRX3Nh6+VG02k1XrzFNK1qOvK+Cl4h4GumHErTTEaFnc3C++Ww/dFzuRZs555jOBw8cOFUCeY91AoGiAAZnC7HKCAB1LL60x8M4THh4liiUKiCwH6knqT50kSxd/zDZtVwuHUqPVrsT9WX+UVcuTnemxMcOVfExRdlMf2KYSgyYqRWbvCSxEhFwQTu2bQk+elhpUr2W4OJcAjxoUeQkygliC48JIDGwFraAAWA8qbifQ0hcpcXGHx+IwEhyszNLB4WCsCS7Bc2ptma3onpXI6DFzLyhDi4yGUZ+jDQjy16efv9RH8i8dlzyYLFEtPALo53kjva582UkAnqGW+t6bVNIvMg7ni+BlXQyMY29Q4K/6jf3FAbnaRw5XjSR2EarcO5BIAtmvYanYgDzIqkeNBSw7lGCW3kYBn38WX8I029K6J5swAmwkqEX8N/pv+V6534pD3ZOrgAkG2o9fMitLYml6kKD+pH0r4wGElkxSph1ZpWa6Bd7gZgRew0tf5VnlQDUddff11rY5WlK8VwbDf7RCPrIoP5E0COi+P8Tlj4VNM4MUwwrMQCLo/dnYqbaPsQaobg+FaaIBfE7FmJY+7MzM3pckmulsZhFljaORQyOpVlIuCCLEEGuZeEr9wV2+Nf8AKRREkYZ4EU6Pn82RGZR65rWPyqUwGGHhZHSRbgXU7X6FTqKiO8YW1UaAA+Lptpe1SfBYAHudSxW5/Pb5UI6ofsZJipeCYV8LmEkWJ0KW8KRyyKCRfxAeG41v5VCLjOL4aNYoe9Eid4ZCQkgkfOrK+aS5OZM19uo00q0ez6G3DcLcWzRh/wCclr/O96YcorDRqiohzNxlp8SFT443aBSiZF2MZQ2vmy5gQ5IJttapXheOx2L4RjUmVziMkixHwpIbg5QStlzDa4tfSrIy0AUoUUXhYuMYPB5oWlyyuWFirlDksotNmbKWGtiNfOsnEOMcWlxcUhEq2DmIKseQZ4Avwm2Zs+YkObXtawq8MtGUUolCd2a8Xxc0Mi4wN3iOQGYKCV6fAAPP19acq8Ar2qaCiiigK35Mn+y8TxuEfTvJDJHfqCS4t/A4Hupp44vgRNDJEWZA6lcyGzLpup8xS7z7yg+IyYjCnLiofh1tnUG4W/RgSSpOniYGwa40uAdpkbfdYwGCdNHzKQL+q7oeuo16aWoCL7JOCRwTY5FyO8MgiEynxEa3GTMcq3XpuQwucoNWDi8bCgPesnhFzmKkgDfTel3D8Q4VCZZE7hDIwL5beMgaNkGh+I9N81LnFeYpeKMcHw2PLFe00pXKij963+j4m8gNalgX+E8ry8SlxuKhAH3oEV7BN2Zxe/hIUx2IB13Hlucr9mUjYpExRyGFjNIhYOZVZw0bDLpfOHVjvoPMWtnl7gUeDw8cEXwoNSd2J1Z29SbmtPEcoRvjFxZlnEigAKJSI7C3hyW2JAJF7E1QT1V5xFvs3H45G0TFwBAemZDlt7/3f81WFel/nXlYY7D5VISaM54X/ZYDY21ysPCbed9wKAm9fP8A78qwnCIWDlQWXQEgFhf4rE6i/wDSk3l3n7Ifs3EAYMQmhzbMNgwOxH7w8J8xfKGg8fg0+8WxBOa/h0t189fyPlQEiKQOLSfauN4aJdVw15HI6ZRf/WYx/FWxzF2jIv3WEvNM+iZRfX90bsf062GokeROVGwqPLPY4maxk1uFAuRGD1tckkbk6aAUA0ugIIOxFjXP/OPDzFNIoGoJ362Nt+nn866Cqq+1ThFpe8GgkXceYFj+VqqIyoptRsR6GvOX8fHDxDCyym0ccqOxAJNla+w1O1ZZkIuGtfzH+1QmJW8lrgbanYa7mtMI6y5a5lhx0PfYcsUzFfEpU3XfQ+4qjeLcN+z4rFxWsExLW/wv4l/ysKtrsx5XlwGDMM5QsZWcZCWWzBQNSB5E7dapIcUed8S8rl3aTNmY3NgxCj2AAAHkKiD2NCyhv3j9f+BUvw5TY21NjYeuXT8zUUx8dgNTqTbp79famnkxf/dYcWveWMW/jBP5An5VTJefBsH3OHhi/wD5xon8qgf0rcoFFYNhRRRQBRRRQBRRRQBRRRQBUVxrlfDYsD7REsltiRZh7OPEPkalaxzTqilnIVVFySQAANySdAKAqnmXhPCeH4mKKbDSuJI3kzNPK6DIDZSjMb5iLDpqKnuWe0PAGKCMD7M0hyiEL4UPeFFDNGuRczCwJtc198ycN4ZxF0Z8VAXVcgyzodMwYaB/2gD+W1YR2R4NhGys3gOYMGJBGbPrrY2clgTe16mpNSQ/9TOH5c3fNawb4JL2aVohpa/xqdN7a7GsOF7U8DJMIkMhBiMofu3y6E3TLbNmGVum+gua0T2L4QOzKzgNqFuxAs2YWudg2tqTuZ4eF8NxP2d48RI3dEPkylckub7s5pAb6lgemYa01JqPs3argRkIZjGe9DtlcMhiRXIMZW5uGH/NSWH5vws2GxGIgYyLh1cutmRvAme1nAOotY7a0l8r9n3DsdB30EsjoWZWzZ1ZSyAOjXO+XLqLjqDTbwPkLD4ZMQiksmITJICTrdcpN73FxppTUuomv2h4DiChcRhT/eRouZ1a3eZvErKLqVy6gW33qO4WnBZYO+MmLj1UNHnkchmuRGCqkucoJOXYb2pow3Y1hVN+8c2KlbsxtlN13OwvttrXo7F8HlIVnANtid1JykG+4uwv1BNTUmoy8pcCwcUSy4MKVlUESDxM4IuLu3iPsTU/kqO5f4SmEgSGM3VdqkO9HnWjR91A86cJ7/DNYXZPGPPTcfT9KnO8Hn/0b153goDlfi7pHI65ri9wBrb0qN4XwWXHYgQ4dCzubaDRR1Zj+FRvc/rpXS+L7OuGyyGSTCRFybnQgEnqVBy3PtUzw7hsOHXJBFHEv7KIEGnmFFWyI2MNDkRVvfKoF/Owteuf+fcAuG4tiERBGkgVlCiy6oCSBtq+c/Wug+8FLXOXI+G4iqiUlJFuI5UIDjzXXRh1sflaomGUDqXAG25P9Pc099l8AfiCArfu43kv+ydEU+9mYfM1nk7CJFN4sf8AJ4f6iT+lP/JnKUeBjZQ/eyvYySEBSbfCAo2Ua6XOpJqtihkqL4pzPhcMwTEYiKJmFwruqki9rgHpe4qUqtu0rkfE4vFQ4jDkEJH3bKS6n4y17owuNbWvWWGPWE49h5XyRzRu9mOVWBNkbI5sOgfwn1rfvVGT9k+Ozq6EAq7EEEhlzS94CLEWI2+tS/8A6Z41psTnm8OIRiXub5y4kjZtdTG4ABFrKOm1LYtluXqNwXMuGmlaGKeJ5UvmjV1LjKbNdQb6HQ0gci8g43C4xJp5cyZGv4iSGdg0m/7bANWhi+yDEPJipRKMzSSPEDcoRJJnZbdLjwkm/tS2LZbGNx8cKF5XVEBALMbC7EKoufNiB862L1RuJ7K+IPDGpYHu8yqhJsoMolumtgb+E+lNfInJ2LweNlkkIMUo8Vid8xa5LEknUjUn0NtKWLZY9FFFUoVFczqDhZAQCCALHUHxDzqVpO59xrqYUU+GzyMLi5KAZB52vfbyrjnly42wJ3GsOrBE7oMhN2yKpPtcjSl/geLlj4lBBC5AR1ZYhbKGewdtDlN0JuLGpQzPJ8bsfUm4+nSobEYFYpDikv3qLm1Ol0IYbDrlAr4mHiIqdOyvFJx969vXrzOhGYAEnYda5K5t4z9rxs+IN7SOSt9bKNEHyULXUmC4iuMwYlhPhmiuuuozKRY+RB0PqK5C1Gh3Gh/rX6KJll6/+P8AxoNhcRhfxRP3i+quLH6Mp/mFN8+NnM5ZY2CpHKoFhZizXjO/QBb/ADpP7M+UZsJj4pVRu4n4dG7vbw94e7ul7aNcZrHXVvkzcV7XsBh8S+HkMgeNsrkRkqD11GptfoKjKZo8fOqzv3TnvJGKKQLqvdlV66eIITb1r2HFtBFEMsjMAFOm4LAsfLMOl+nWmThXFIsTEssDrJG3wspuD0PsQehraKDyoBL/ALRZmjURTWRXRiUUNZo1XMrZzY3W+W1td9NfG4ocgjWGexURs1hewiZMwGbfMQbdddqdsopL7QecWwkarh8plazEZc3gNwWRj4b3Gxv7bUBh4hzKpJQrIhyy+Fu7W4devjvYPrceXyr1eIiQzuiykSSRsMoXTuyDY5XIN7EE32tpVVznvCxa8jF8+dtW+R0Jsdjf0qd5T5qkwcjEDNG3xqSP8ttj61my0WAvEpLh2ikCrOXQBQTlsw1JcWYlieo6VqyYqSVQoimUCKWPW34lRUJIO9kJPkTpeseN7VEGUxQkru2chTb0C3+p+lM3LPM8GOi7yE7GzKdwRuPI+48xVJRE4ni8neFlhlzAZV0GS3hYEi++dbf4T8q+IMRKZY5JEkzKzuF0ygNl8F9yBZjci9yOlOOWi1UCbh+INFbLFM5GZRmtqLswJsd8zAew+VQvG+0MYGSSaaJ88iARxEgfDcFidbL62ubHSrMtVH9sqNHjS5TOGjVowSAPDcMASp1B1tp8QoBa4z2w42e9pigbQLDaMC/72rn+ao3hHOU2FnWdJ5g4PjDu0kcgvqGBNxpfz26VFcRglnlEmUAZQN1W1hsQOo87eVYMXwORDlkIU5Qw1DaMLg3Btt0qkOmuT+f4sd4LZJgpYpe4IBALI3UC40OviG+9NVcucj8eOExeGlc/dxvZjucpXIxy7nQ3t+6Ku3jfa1gYcOZI5VmkI8ES3DEnbMCLoBuSRp6mwMKO1FULhO3HH3YmPDsCTlGRhl/d0cEj1N6ksF28TZ173DRlPxZGZW9coa4v6E/OgLooqG5W5sg4hCZYC1g2VlYWZTa9iLkbEEEEg1M0AUUUUAVV3NGPDcUOV1zRqseRtDqAxynY6kaH61aNUjzFxeNcfKWjYFnmRmB1XJlAKj1BOvSvJxduKSMyNvHwx94Vy901/DmH3bC+mV/wn0OlK/OWIMMDDUMx7v2ve/5Aj51vDmJIRKQrmOMtdXbMDYa+HYX6fKskWFTiU8Ucq5UmdbgaEC19D0Nrj518qGNLLF11MOrJbsC5qLrLgnPwAyxexIDr8mIb+Jqk+bOwyHF4l5452g703dBGrLfLa6gFbXbxG973O1IPJ3AZsDxTwyAvh8R3LAC/eK1geumZGHsfaujRX3lOMm0uhtamHDwCKNVHwooXy0UW/QVT2I5IhxBnnGHeaeabEZ80wAhYO4VSiGxYHIbE5bNe9tDZ/OGO7nBYiT7vwRkkS/3bDYo3ow8P8VVrynBPHiIm+7jLYhopkEjvmIiMpVfux4QtgA7NltoRchukdxIcOy9IocNJg4/jwkndy63u7Irs1/IsWH8FulOMkgUEkgAC5J0AHUk1SnZxHJguOSQO7SLjITKH/av94rke4lX5+tWV2hW/s7EhllYFLWh+Pf2Ph/a0PhvUZpFRc89sM+JZ4cN91h7lSyn7xxe2rD4Qd7DodSb1EYLmJpYVgzWyA5Y21Tpqo36C4Hrvc0oEa1m2sagHIYlWFjYEbrcdOpPl5elQ6cxKpbwkqToRv72qClmv7nfz+tbXB8N3kqi66XJubbevvUotk8Mf30yYdLrnYIT+zci9hXRPAOBx4WBIolCqo6dT1Jqi+TORcc+Lw874d1izq5drDT9qxOb8q6GoQKKKKoClDtQ5ZGMwL2t3kN5UJ65R409mW/zC+VN9fMkYYEEXBFiPQ7igOVMDH3jKvn/0m3tWhxCcySZhsdvRRoo/lA+tWrzJ2RTQNLJgQZUaNgiXAkQmwIBYgOMt7deljua1xHL2JVWZsNOAPCbwyWW3mcunWttpRr163M/5GnhxqT+zt79POvnEzWGpuSf/ANP6V84nGhfAuy9W0PqbfX1ow0bMp8JYX3I09N9PpWDRibDsLsGGoHmLfPavtMS97WU/xD56Dz9utS2C4DipbdxDJIeuRWf5E2tb3NMXCeyDic2rRx4cE/8AyMqt75Ywx+tqoHbsGw7CLFsdi6KPK6qS35MtWrUNyjy2mAwseHQ5survaxdibsx9zsOgAHSpmoAooooArn3tEifD8WlUlpRKplRWcIAHsTkbKRoVZbHotdBUm9o3IEfEIs4zLiYUbuWU2ubXCN5qWA8iL773xOCkqI1aKNxWN73D4l8pXOXOXe2oW17Dy8hTZyMT9twII3k8x0hkPv0FJHCCWgnje4bx7ixuRdh7g7jpenTswmZ+I4RGRg8SM7hhay9wyq4PUEutj6ivAsb95VbS/TQ5pa/UshuRrcTOLUr3bssrg3vnVMmmmoNlb3vUvxDnbBQSCObExo5OXKT19SBYe52qYxCEqwVspIIDAAkG2hsdDbexrlrjXLc8eJxeHmZpMVEe8zXv3qnVmAtmuQ2ff9oWvXvjBRba6m9jp/iWDE0MkRNg6MpNgSLi1wDpcb6+VU3w5vsUiwPE0Jw2LtZRM8brLDlaSI5ST1OW5KhuoUmlLlPtL4jAyxxO86rr3LDvPCouQNC62UHY6W2roDlDmmPiGFTERXANwykglWG6kjTyIPUEGuqdFepg4Py5ExwmLZCMRHhliB1HhZQSGU9Qb77ZjTFRRWSlc89dkUWJzTYQLFPuV2jc+oHwsfMaHqOtUjxfhMuHdo50aORN1Ya+46EHoRoa60qC5r5Ng4hFkmWzD4JB8aH0PUeanQ/nQFE8L5AXKZMVOkaKAXC6EX2BdhlHT4Qx1Fgd6kGhgxTQxcMwbtJDJfvBHaIrfxCVmJZyTY3YKRr52pwTsNDIEmx0zovwKBZV+TM35Wp85X5dTBYdYEOYLc3tbc321/MmoDc4UriJBILMBa3toDp6Vt0UVQFFFFAfEsoUFmICgXJJsABuSTtVQ879tbK3d4AbHWVlBDC34Eb16ncbDWm7tPndMOrZc8CktMuvitYRobfhLm5/wVR2N4j3shdyzOdza49BroABsOgtQEtD2wcQBY/ac1wdDCht6iyCxHqbehqwuRe2SDEBIMW3d4g2UORaOQ7DUCyMfI2F9j0FW5FkSYlRmWBypyi91YMCPW1x7GoDA8QiAZZIxm8ypNarSyWdctAp3UH3ANBhXyH0Fc78A7a8VhEEWVJo1+HvCwcC2ihgdgdgQbDS+1o3jHaNj8ZI7iaWNbWCQu8caD1ykXPqxJPTyqUU6dAr2uSW4zjV8f2jE2/aE03/ANrimflPn7iULLKJJcRDezJK2dSOoDtcq1tiD7gjSoDo+itThPE0xEMc0d8kihlvodehHmNj7Vt0AUUUUAUUUUBB80cmYbiCKmJQnISVZWKupIsbMPMAXBuNB5CpXD4NUChVACqEX0UbLfyrPRQBVYdq3Dlw00fE+7Z8qGCTJbS7Du3N+lyyX/fWrPrV4pwyPEQvDKuaORSrDzB/Q9QehoRqzlPivN0s0iun3QRg6BOjKbh81rkgm/p5V0f2fY7D4jCLicPFHE0xzTBFC/ejR72631v5EHrVT8w9g2KiObCuuIUvYKbJIFOzMWOU2Ohtbzt0Fh9kfJk3D8M4xDEPK2YxXVlS1xcMpNywtf2HrVIlQ+Vz1xPC8Rjx2KCLP4nxIUZiVKyB+7sM5B3Wwyi2hvpXQteZB5VlqytWULh8fxVDOuWYxTRsLeE+M4cIhJbULmFrAjXU6Vu4bmfjERv4u6VCAHjQqP8A24CsSFzm0ov166EGrsyDyFGQeQpRKKs7O+asbjYsbG8uaQR/cyHu/CxjsNY1CkZ9b60lwx8RXvECYkNaPvLyyMSySozNrIQdnNxa4Nra1f8AhOGRRFjGgUtuR1rZyilCin4OYeNGSZbMStpEXJHlOWS+RSBfK8OhzHNmtYjWjD8zcZWTCM4Zo3AL+CMBiXbvFfwhlIBUKVI+HXMSauDLRlFKLQg9nXG8dJNPFjg5y2KMyRr55haPQDbdm9DT/XgWvapTFicOsiMjgFWBUg7EHQiuaeZ+AHCY2TCtcEG8LHaRTqv8XT3BHSum6huZuUsPj4+7xCXt8LDR19Vb+mo02oDmLG4ho45OhKlf5hY1kx2AWWNHj/v1Ud8nUnbOo6/98tbX4r2GvLZUxYCBgSzREykDa5DhSb9QBfT5qGM7DOIxTZ1ZJ1BNmSTI5HQZXtbpoCa6QlXhexiUb1W4jxYJUGfEXC/hQaO58hf4R5sflUtgWZ7PIqqg/u4hoi/L8THqzG9MI7LMY5jzYR89ryOWXVib2W7kAAaA9b1Ot2S4q9gvh0t4k08wfHofrSUltERi95CbNjSd7eQHp5aaAe1QGPlKGyHKreIgfS48r1bnC+xmZzeZ1iF7G3ja2t7AaeXXa+lNmD7HeHKQ0kbTsLayO2XTpkUhSPQg71zNkxyBAU4ZglIse4jJFralQSSPM3ufUmp+vFW1e0AUUUUAUUUUAUUUUAUUUUAUUUUAUUUUAUUUUAUUUUAUUUUAUUUUAUUUUAUUUUB5XtFFAFFFFAFFFFAFFFFAf//Z"/>
          <p:cNvSpPr>
            <a:spLocks noChangeAspect="1" noChangeArrowheads="1"/>
          </p:cNvSpPr>
          <p:nvPr/>
        </p:nvSpPr>
        <p:spPr bwMode="auto">
          <a:xfrm>
            <a:off x="215900" y="-8890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634845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899" y="467400"/>
            <a:ext cx="6808263" cy="1143000"/>
          </a:xfrm>
        </p:spPr>
        <p:txBody>
          <a:bodyPr/>
          <a:lstStyle/>
          <a:p>
            <a:pPr algn="ctr"/>
            <a:r>
              <a:rPr lang="en-US" dirty="0">
                <a:effectLst>
                  <a:outerShdw blurRad="38100" dist="38100" dir="2700000" algn="tl">
                    <a:srgbClr val="000000">
                      <a:alpha val="43137"/>
                    </a:srgbClr>
                  </a:outerShdw>
                </a:effectLst>
              </a:rPr>
              <a:t>General Rules</a:t>
            </a:r>
          </a:p>
        </p:txBody>
      </p:sp>
      <p:sp>
        <p:nvSpPr>
          <p:cNvPr id="3" name="Content Placeholder 2"/>
          <p:cNvSpPr>
            <a:spLocks noGrp="1"/>
          </p:cNvSpPr>
          <p:nvPr>
            <p:ph idx="1"/>
          </p:nvPr>
        </p:nvSpPr>
        <p:spPr>
          <a:xfrm>
            <a:off x="471638" y="1610400"/>
            <a:ext cx="7738711" cy="4790400"/>
          </a:xfrm>
        </p:spPr>
        <p:txBody>
          <a:bodyPr>
            <a:noAutofit/>
          </a:bodyPr>
          <a:lstStyle/>
          <a:p>
            <a:pPr marL="342900" indent="-342900">
              <a:buFont typeface="Arial" pitchFamily="34" charset="0"/>
              <a:buChar char="•"/>
            </a:pPr>
            <a:r>
              <a:rPr lang="en-US" sz="2400" dirty="0"/>
              <a:t>At the start line, kayaks will be stabilized by personal holding on their stern or pontoon. However, athletes should be able to control the kayak pointed in the proper direction towards the finish line and keep the kayak stationary until the start of the race. </a:t>
            </a:r>
          </a:p>
          <a:p>
            <a:pPr marL="342900" indent="-342900">
              <a:buFont typeface="Arial" pitchFamily="34" charset="0"/>
              <a:buChar char="•"/>
            </a:pPr>
            <a:r>
              <a:rPr lang="en-US" sz="2400" dirty="0"/>
              <a:t>The start of all races begins with the starting signal by a shot or a short, powerful sound. </a:t>
            </a:r>
          </a:p>
          <a:p>
            <a:pPr marL="342900" indent="-342900">
              <a:buFont typeface="Arial" pitchFamily="34" charset="0"/>
              <a:buChar char="•"/>
            </a:pPr>
            <a:r>
              <a:rPr lang="en-US" sz="2400" dirty="0"/>
              <a:t>If a competitor starts to paddle away before the start signal has been given, he/she is charged with a “false start”. </a:t>
            </a:r>
          </a:p>
          <a:p>
            <a:pPr marL="387350" lvl="1" indent="-342900">
              <a:buFont typeface="Arial" pitchFamily="34" charset="0"/>
              <a:buChar char="•"/>
            </a:pPr>
            <a:r>
              <a:rPr lang="en-US" sz="2000" dirty="0"/>
              <a:t>An athlete who is charged with two false starts will be disqualified.</a:t>
            </a:r>
          </a:p>
        </p:txBody>
      </p:sp>
    </p:spTree>
    <p:extLst>
      <p:ext uri="{BB962C8B-B14F-4D97-AF65-F5344CB8AC3E}">
        <p14:creationId xmlns:p14="http://schemas.microsoft.com/office/powerpoint/2010/main" val="3953166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899" y="467400"/>
            <a:ext cx="6808263" cy="1143000"/>
          </a:xfrm>
        </p:spPr>
        <p:txBody>
          <a:bodyPr/>
          <a:lstStyle/>
          <a:p>
            <a:pPr algn="ctr"/>
            <a:r>
              <a:rPr lang="en-US" dirty="0">
                <a:effectLst>
                  <a:outerShdw blurRad="38100" dist="38100" dir="2700000" algn="tl">
                    <a:srgbClr val="000000">
                      <a:alpha val="43137"/>
                    </a:srgbClr>
                  </a:outerShdw>
                </a:effectLst>
              </a:rPr>
              <a:t>General Rules</a:t>
            </a:r>
          </a:p>
        </p:txBody>
      </p:sp>
      <p:sp>
        <p:nvSpPr>
          <p:cNvPr id="3" name="Content Placeholder 2"/>
          <p:cNvSpPr>
            <a:spLocks noGrp="1"/>
          </p:cNvSpPr>
          <p:nvPr>
            <p:ph idx="1"/>
          </p:nvPr>
        </p:nvSpPr>
        <p:spPr>
          <a:xfrm>
            <a:off x="471638" y="1610400"/>
            <a:ext cx="7738711" cy="4790400"/>
          </a:xfrm>
        </p:spPr>
        <p:txBody>
          <a:bodyPr>
            <a:noAutofit/>
          </a:bodyPr>
          <a:lstStyle/>
          <a:p>
            <a:pPr marL="342900" indent="-342900">
              <a:buFont typeface="Arial" pitchFamily="34" charset="0"/>
              <a:buChar char="•"/>
            </a:pPr>
            <a:r>
              <a:rPr lang="en-US" sz="2400" dirty="0"/>
              <a:t>Athletes must stay in their assigned lane otherwise they will be disqualified. </a:t>
            </a:r>
          </a:p>
          <a:p>
            <a:pPr marL="342900" indent="-342900">
              <a:buFont typeface="Arial" pitchFamily="34" charset="0"/>
              <a:buChar char="•"/>
            </a:pPr>
            <a:r>
              <a:rPr lang="en-US" sz="2400" dirty="0"/>
              <a:t>If an athlete crosses the lane barrier and impedes the other athlete, this will be justification for a disqualification through the protest procedure and the athlete that was impeded has the option of starting the race at a later time for a proper score. </a:t>
            </a:r>
          </a:p>
          <a:p>
            <a:pPr marL="342900" indent="-342900">
              <a:buFont typeface="Arial" pitchFamily="34" charset="0"/>
              <a:buChar char="•"/>
            </a:pPr>
            <a:r>
              <a:rPr lang="en-US" sz="2400" dirty="0"/>
              <a:t>Coaches will not be allowed to have a kayak in the water while the competition is being conducted. </a:t>
            </a:r>
          </a:p>
          <a:p>
            <a:pPr marL="342900" indent="-342900">
              <a:buFont typeface="Arial" pitchFamily="34" charset="0"/>
              <a:buChar char="•"/>
            </a:pPr>
            <a:endParaRPr lang="en-US" sz="2400" dirty="0"/>
          </a:p>
        </p:txBody>
      </p:sp>
    </p:spTree>
    <p:extLst>
      <p:ext uri="{BB962C8B-B14F-4D97-AF65-F5344CB8AC3E}">
        <p14:creationId xmlns:p14="http://schemas.microsoft.com/office/powerpoint/2010/main" val="17594300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638" y="1620982"/>
            <a:ext cx="7757962" cy="5003945"/>
          </a:xfrm>
        </p:spPr>
        <p:txBody>
          <a:bodyPr>
            <a:normAutofit/>
          </a:bodyPr>
          <a:lstStyle/>
          <a:p>
            <a:pPr marL="342900" indent="-342900">
              <a:buFont typeface="Arial" panose="020B0604020202020204" pitchFamily="34" charset="0"/>
              <a:buChar char="•"/>
            </a:pPr>
            <a:r>
              <a:rPr lang="en-US" sz="2400" dirty="0"/>
              <a:t>The coach must report to the shoreline once the athlete is in the kayak. </a:t>
            </a:r>
          </a:p>
          <a:p>
            <a:pPr marL="387350" lvl="1" indent="-342900">
              <a:buFont typeface="Arial" pitchFamily="34" charset="0"/>
              <a:buChar char="•"/>
            </a:pPr>
            <a:r>
              <a:rPr lang="en-US" sz="2000" dirty="0"/>
              <a:t>No coaching is permitted from the shoreline. Encouragement to the athletes is always allowed. </a:t>
            </a:r>
          </a:p>
          <a:p>
            <a:pPr marL="342900" indent="-342900">
              <a:buFont typeface="Arial" panose="020B0604020202020204" pitchFamily="34" charset="0"/>
              <a:buChar char="•"/>
            </a:pPr>
            <a:r>
              <a:rPr lang="en-US" sz="2400" dirty="0"/>
              <a:t>The maximum number of athletes per division in kayaking is six.</a:t>
            </a:r>
          </a:p>
          <a:p>
            <a:pPr marL="387350" lvl="1" indent="-342900">
              <a:buFont typeface="Arial" panose="020B0604020202020204" pitchFamily="34" charset="0"/>
              <a:buChar char="•"/>
            </a:pPr>
            <a:r>
              <a:rPr lang="en-US" sz="2000" dirty="0"/>
              <a:t>At State Fall Games, divisions will be kept to a maximum of four athletes or teams. </a:t>
            </a:r>
          </a:p>
        </p:txBody>
      </p:sp>
      <p:sp>
        <p:nvSpPr>
          <p:cNvPr id="4" name="Title 3"/>
          <p:cNvSpPr>
            <a:spLocks noGrp="1"/>
          </p:cNvSpPr>
          <p:nvPr>
            <p:ph type="title"/>
          </p:nvPr>
        </p:nvSpPr>
        <p:spPr>
          <a:xfrm>
            <a:off x="919899" y="453340"/>
            <a:ext cx="6859536" cy="1046064"/>
          </a:xfrm>
        </p:spPr>
        <p:txBody>
          <a:bodyPr/>
          <a:lstStyle/>
          <a:p>
            <a:pPr algn="ctr"/>
            <a:r>
              <a:rPr lang="en-US" dirty="0">
                <a:effectLst>
                  <a:outerShdw blurRad="38100" dist="38100" dir="2700000" algn="tl">
                    <a:srgbClr val="000000">
                      <a:alpha val="43137"/>
                    </a:srgbClr>
                  </a:outerShdw>
                </a:effectLst>
              </a:rPr>
              <a:t>General Rules</a:t>
            </a:r>
          </a:p>
        </p:txBody>
      </p:sp>
    </p:spTree>
    <p:extLst>
      <p:ext uri="{BB962C8B-B14F-4D97-AF65-F5344CB8AC3E}">
        <p14:creationId xmlns:p14="http://schemas.microsoft.com/office/powerpoint/2010/main" val="3373151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14" y="452388"/>
            <a:ext cx="6750214" cy="1029903"/>
          </a:xfrm>
        </p:spPr>
        <p:txBody>
          <a:bodyPr/>
          <a:lstStyle/>
          <a:p>
            <a:pPr algn="ctr"/>
            <a:r>
              <a:rPr lang="en-US" dirty="0" err="1">
                <a:effectLst>
                  <a:outerShdw blurRad="38100" dist="38100" dir="2700000" algn="tl">
                    <a:srgbClr val="000000">
                      <a:alpha val="43137"/>
                    </a:srgbClr>
                  </a:outerShdw>
                </a:effectLst>
              </a:rPr>
              <a:t>Divisioning</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1638" y="1588168"/>
            <a:ext cx="8062762" cy="4156995"/>
          </a:xfrm>
        </p:spPr>
        <p:txBody>
          <a:bodyPr/>
          <a:lstStyle/>
          <a:p>
            <a:pPr marL="342900" indent="-342900">
              <a:buFont typeface="Arial" pitchFamily="34" charset="0"/>
              <a:buChar char="•"/>
            </a:pPr>
            <a:r>
              <a:rPr lang="en-US" sz="2400" dirty="0"/>
              <a:t>A time must be submitted for each event an athlete is registered for at call-in. </a:t>
            </a:r>
          </a:p>
          <a:p>
            <a:pPr marL="342900" indent="-342900">
              <a:buFont typeface="Arial" pitchFamily="34" charset="0"/>
              <a:buChar char="•"/>
            </a:pPr>
            <a:r>
              <a:rPr lang="en-US" sz="2400" dirty="0"/>
              <a:t>Division will be conducted based on event, age, gender and time submitted when possible.</a:t>
            </a:r>
          </a:p>
          <a:p>
            <a:pPr marL="342900" indent="-342900">
              <a:buFont typeface="Arial" pitchFamily="34" charset="0"/>
              <a:buChar char="•"/>
            </a:pPr>
            <a:r>
              <a:rPr lang="en-US" sz="2400" dirty="0"/>
              <a:t>Due to smaller event numbers, age groups may be combined to create full divisions.</a:t>
            </a:r>
          </a:p>
        </p:txBody>
      </p:sp>
    </p:spTree>
    <p:extLst>
      <p:ext uri="{BB962C8B-B14F-4D97-AF65-F5344CB8AC3E}">
        <p14:creationId xmlns:p14="http://schemas.microsoft.com/office/powerpoint/2010/main" val="3002023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624</TotalTime>
  <Words>887</Words>
  <Application>Microsoft Office PowerPoint</Application>
  <PresentationFormat>On-screen Show (4:3)</PresentationFormat>
  <Paragraphs>72</Paragraphs>
  <Slides>14</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14</vt:i4>
      </vt:variant>
    </vt:vector>
  </HeadingPairs>
  <TitlesOfParts>
    <vt:vector size="24" baseType="lpstr">
      <vt:lpstr>Arial</vt:lpstr>
      <vt:lpstr>Calibri</vt:lpstr>
      <vt:lpstr>Gill Sans</vt:lpstr>
      <vt:lpstr>Helvetica Neue</vt:lpstr>
      <vt:lpstr>Ubuntu</vt:lpstr>
      <vt:lpstr>Ubuntu Light</vt:lpstr>
      <vt:lpstr>SO_AP_Presentation</vt:lpstr>
      <vt:lpstr>Body White copy</vt:lpstr>
      <vt:lpstr>Blank</vt:lpstr>
      <vt:lpstr>1_Blank</vt:lpstr>
      <vt:lpstr>Kayaking Official Rules</vt:lpstr>
      <vt:lpstr>Events Offered</vt:lpstr>
      <vt:lpstr>Uniforms</vt:lpstr>
      <vt:lpstr>Equipment</vt:lpstr>
      <vt:lpstr>Equipment</vt:lpstr>
      <vt:lpstr>General Rules</vt:lpstr>
      <vt:lpstr>General Rules</vt:lpstr>
      <vt:lpstr>General Rules</vt:lpstr>
      <vt:lpstr>Divisioning</vt:lpstr>
      <vt:lpstr>Protest and Appeals</vt:lpstr>
      <vt:lpstr>Safety/Safety Equipment</vt:lpstr>
      <vt:lpstr>Safety/Safety Equipment</vt:lpstr>
      <vt:lpstr>Essential Eligibility Criteria for All Kayakers</vt:lpstr>
      <vt:lpstr>Practice</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67</cp:revision>
  <dcterms:created xsi:type="dcterms:W3CDTF">2012-05-09T16:21:13Z</dcterms:created>
  <dcterms:modified xsi:type="dcterms:W3CDTF">2024-07-15T18:20:57Z</dcterms:modified>
</cp:coreProperties>
</file>