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67" r:id="rId2"/>
    <p:sldMasterId id="2147483755" r:id="rId3"/>
    <p:sldMasterId id="2147483723" r:id="rId4"/>
    <p:sldMasterId id="2147483732" r:id="rId5"/>
    <p:sldMasterId id="2147483753" r:id="rId6"/>
  </p:sldMasterIdLst>
  <p:notesMasterIdLst>
    <p:notesMasterId r:id="rId22"/>
  </p:notesMasterIdLst>
  <p:handoutMasterIdLst>
    <p:handoutMasterId r:id="rId23"/>
  </p:handoutMasterIdLst>
  <p:sldIdLst>
    <p:sldId id="256" r:id="rId7"/>
    <p:sldId id="265" r:id="rId8"/>
    <p:sldId id="266" r:id="rId9"/>
    <p:sldId id="271" r:id="rId10"/>
    <p:sldId id="273" r:id="rId11"/>
    <p:sldId id="275" r:id="rId12"/>
    <p:sldId id="283" r:id="rId13"/>
    <p:sldId id="284" r:id="rId14"/>
    <p:sldId id="287" r:id="rId15"/>
    <p:sldId id="257" r:id="rId16"/>
    <p:sldId id="288" r:id="rId17"/>
    <p:sldId id="277" r:id="rId18"/>
    <p:sldId id="261" r:id="rId19"/>
    <p:sldId id="285" r:id="rId20"/>
    <p:sldId id="28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6/10/2024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8573D-DAC5-478C-813E-7954BB79CE1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7F9A2F-EA55-4DAA-89E7-909AF90622A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69A2A8-B043-4B1B-AEA5-94219433742E}"/>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CB73BC21-B069-4BCE-A97D-8AD9261C2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E3F6A-7178-47EC-8C44-CCF34EB22AE7}"/>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3023034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D685-55E8-4D72-A5CC-2B5178A26B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083ADA-17F5-4DBD-B427-EABDD7AC39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8159B5-7DB6-4569-B1A6-B8C9E1509E14}"/>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B770C86F-E781-47D3-9D9F-FB9BF12C2D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9AC76-8E86-4F34-9DEA-65AC07EE0198}"/>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721573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65DDE-1B32-4C73-9BA3-B4C384EB49D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AD9CF4-66E9-4A51-9D7C-7FD04576A66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4FA5D3-2844-4605-96B3-17E7D2A6CACC}"/>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3D15F5D7-853D-4F8B-BCA9-0BD90EA70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F2ADCC-10FB-4D3D-AFC8-4E5577BF0766}"/>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3743646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C718-D715-46CE-9E73-FB65511AB0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0E84F-ED28-40A7-8CA7-FEE9A28BE7A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6364E5-0C91-4CCB-B43C-243B3C5CE1A4}"/>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59BB3A-6758-4E0A-9881-7C1E0B9AA69B}"/>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6" name="Footer Placeholder 5">
            <a:extLst>
              <a:ext uri="{FF2B5EF4-FFF2-40B4-BE49-F238E27FC236}">
                <a16:creationId xmlns:a16="http://schemas.microsoft.com/office/drawing/2014/main" id="{F780424D-6115-474B-AE1F-4D863BB027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B6189C-DE16-43DD-8B09-E74B49DAA964}"/>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2276629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38CDB-B70E-4066-81D0-F9FDEE60371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FD4522-EF7B-4EF7-A164-5BB219B9EF7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3FEE53-A03F-42DF-BBB6-F99DF1DE25E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7C0EF-3E69-4219-A4F4-9F5B57DBFA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138C1A-8D17-415E-8F7A-23A442953E2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F32346-8195-4B1F-9F58-678790EFA949}"/>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8" name="Footer Placeholder 7">
            <a:extLst>
              <a:ext uri="{FF2B5EF4-FFF2-40B4-BE49-F238E27FC236}">
                <a16:creationId xmlns:a16="http://schemas.microsoft.com/office/drawing/2014/main" id="{3881FAC5-166E-4DFC-A3C3-2F95AF0417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D2BD6A-C495-4D70-8B12-9232EAA6A315}"/>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87379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12796-5E28-4311-BE5F-422AB1059F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0D3FC1-1EB4-4A47-B292-5FA2620B44EA}"/>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4" name="Footer Placeholder 3">
            <a:extLst>
              <a:ext uri="{FF2B5EF4-FFF2-40B4-BE49-F238E27FC236}">
                <a16:creationId xmlns:a16="http://schemas.microsoft.com/office/drawing/2014/main" id="{FACA58CD-DD29-4681-9F79-CA71553E4B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96B117-F50B-40A9-8DD6-6C199B2017C9}"/>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743376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F0DB94-F0F1-4FAC-BF8C-9AF47D0B9729}"/>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3" name="Footer Placeholder 2">
            <a:extLst>
              <a:ext uri="{FF2B5EF4-FFF2-40B4-BE49-F238E27FC236}">
                <a16:creationId xmlns:a16="http://schemas.microsoft.com/office/drawing/2014/main" id="{2128CAEB-3459-4969-AFD3-BA081D88CC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DE9328-2B4C-44DC-B0C2-5AA9B422CBB5}"/>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2687805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F664-37EE-415B-9D8E-7429865149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54D527-1F5D-4751-8C9F-5797905F15C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627A35-F29C-4BF9-BA2F-CCAFC6BA66D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1BE188-F334-473F-910F-86B315D925BF}"/>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6" name="Footer Placeholder 5">
            <a:extLst>
              <a:ext uri="{FF2B5EF4-FFF2-40B4-BE49-F238E27FC236}">
                <a16:creationId xmlns:a16="http://schemas.microsoft.com/office/drawing/2014/main" id="{6A636F88-5AB1-4D98-BB25-3D4D08DAF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FF876-40E4-4A9E-8005-89E84BD4E9C5}"/>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3605111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FD017-5F60-406B-9921-6AFFC613C7B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E7DDC1-FEF0-4137-ADB9-F6F92869B4B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C0BEB0-7765-43EA-8164-A61B8203E84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2BD3C-789C-45C8-8D30-3F4E340DD68F}"/>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6" name="Footer Placeholder 5">
            <a:extLst>
              <a:ext uri="{FF2B5EF4-FFF2-40B4-BE49-F238E27FC236}">
                <a16:creationId xmlns:a16="http://schemas.microsoft.com/office/drawing/2014/main" id="{1A996B1E-553F-4D45-8137-CA5ED30FEA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E96673-4AB8-47A9-AF30-77E9234EE492}"/>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761019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3F3C-8AB9-4694-9BCB-9AEFC791EB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82DA14-F62B-4145-B69C-27A4A45DC5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02F0A-977E-43C1-A2C1-64EDD598C52F}"/>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6C88F49E-E7EA-4862-AB3C-85AEF65DD0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33CF8E-ABA1-45F6-A929-6A8ACFDD6E15}"/>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378812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E5486F-7D40-4B67-B4FC-C3593D1A93C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81DDD2-5D7A-4366-85FE-7FCFBEACF305}"/>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965A6-755E-4A84-B970-31FE5479B645}"/>
              </a:ext>
            </a:extLst>
          </p:cNvPr>
          <p:cNvSpPr>
            <a:spLocks noGrp="1"/>
          </p:cNvSpPr>
          <p:nvPr>
            <p:ph type="dt" sz="half" idx="10"/>
          </p:nvPr>
        </p:nvSpPr>
        <p:spPr/>
        <p:txBody>
          <a:body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55E44DF3-7C91-44FD-AE44-32F037F6D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611FAF-D7AC-4FA8-BFE7-7DBC4A7A82DB}"/>
              </a:ext>
            </a:extLst>
          </p:cNvPr>
          <p:cNvSpPr>
            <a:spLocks noGrp="1"/>
          </p:cNvSpPr>
          <p:nvPr>
            <p:ph type="sldNum" sz="quarter" idx="12"/>
          </p:nvPr>
        </p:nvSpPr>
        <p:spPr/>
        <p:txBody>
          <a:bodyPr/>
          <a:lstStyle/>
          <a:p>
            <a:fld id="{F5B6E706-E7D1-43D8-9545-B7C1CDFC183E}" type="slidenum">
              <a:rPr lang="en-US" smtClean="0"/>
              <a:t>‹#›</a:t>
            </a:fld>
            <a:endParaRPr lang="en-US"/>
          </a:p>
        </p:txBody>
      </p:sp>
    </p:spTree>
    <p:extLst>
      <p:ext uri="{BB962C8B-B14F-4D97-AF65-F5344CB8AC3E}">
        <p14:creationId xmlns:p14="http://schemas.microsoft.com/office/powerpoint/2010/main" val="36400120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4D246-76F4-4147-86CF-19AFE64458E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FE4709-CA9E-4DAC-9AA7-E05F47BE9BA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3ED100-FAD1-47E2-86A3-CB611D402B26}"/>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E9C5190B-E0EB-4C15-BBBB-795C550625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878CE-33B2-4339-BCD0-91245D2F779C}"/>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2788719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CBC2-CD1D-4178-B1E3-43AFC8BB08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D0ECD4-8748-4CBE-A85A-FCB989D3CD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C071AA-7DE4-4516-BE7D-9D102870B746}"/>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8C45988F-1DE0-44AE-87CB-F343AF299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3D685-1BCE-48C6-868E-331106C03D67}"/>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1062963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17658-253A-4713-B112-506DCB77E55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4DC79-52AB-428F-BE97-47A9DA57EFB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A681A7-8341-4EC9-AC55-83745F0CCAD4}"/>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98E7B495-5FF3-47FA-9225-8B8E1E09D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FBE4D4-98DA-4346-8DE5-784B264657F3}"/>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2051965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A678-5DF2-4456-8570-85FC4FEFA3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05967D-AEAA-46D6-8384-2F2A649B7D5E}"/>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16FA70-ABC6-4F03-BFF7-6ACAF3E3EA3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BD6800-2681-4153-8E8A-51AC99C3EFEA}"/>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6" name="Footer Placeholder 5">
            <a:extLst>
              <a:ext uri="{FF2B5EF4-FFF2-40B4-BE49-F238E27FC236}">
                <a16:creationId xmlns:a16="http://schemas.microsoft.com/office/drawing/2014/main" id="{17ECE473-9494-429F-B0FD-CEFA15E90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EE93B4-991A-4028-AF4C-A484260ECC0F}"/>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1595880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25B37-107E-4917-AC48-375E6765F2E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C61C97-C90A-48E7-A170-5A4C024F0A3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9B9DA2-7323-4137-9C79-5A7D842B762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5FB6A7-E3BC-4F8C-A7A6-36C5A61D84E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A2B920-4D3B-4C42-8ADC-B01966B5723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5EFCFF-C9B4-48A2-9BC6-698F1007955F}"/>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8" name="Footer Placeholder 7">
            <a:extLst>
              <a:ext uri="{FF2B5EF4-FFF2-40B4-BE49-F238E27FC236}">
                <a16:creationId xmlns:a16="http://schemas.microsoft.com/office/drawing/2014/main" id="{9CF005A2-BBF4-476A-A787-9ECDE3F818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D8E508-9099-4AAB-B8CA-B3149161B262}"/>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543503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83D6-B5D0-4A97-8F97-38CE005D08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26D7DB-7A17-4DFE-8F77-9D406AAC23D1}"/>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4" name="Footer Placeholder 3">
            <a:extLst>
              <a:ext uri="{FF2B5EF4-FFF2-40B4-BE49-F238E27FC236}">
                <a16:creationId xmlns:a16="http://schemas.microsoft.com/office/drawing/2014/main" id="{89DBBD52-BC10-4C84-964E-0D5C204BA3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B6BCFE-DEE0-480D-AA6A-CAFBF7D3D786}"/>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27306690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2D3B71-A9CB-4B3C-98A5-B7CDC74AA3C7}"/>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3" name="Footer Placeholder 2">
            <a:extLst>
              <a:ext uri="{FF2B5EF4-FFF2-40B4-BE49-F238E27FC236}">
                <a16:creationId xmlns:a16="http://schemas.microsoft.com/office/drawing/2014/main" id="{D49E2422-2959-495E-B47D-F058A32805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10AE9D-AACC-406D-A168-1D98380C7C66}"/>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36563065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AE1AD-0B9A-432B-907B-7FC2C682649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89595-2348-4841-B582-F246B2BF585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23C30D-4D8A-40E7-B2A4-9676FEA7586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6390F0-004B-4B34-8F80-1634593BE461}"/>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6" name="Footer Placeholder 5">
            <a:extLst>
              <a:ext uri="{FF2B5EF4-FFF2-40B4-BE49-F238E27FC236}">
                <a16:creationId xmlns:a16="http://schemas.microsoft.com/office/drawing/2014/main" id="{465D21F3-1471-4D83-BDE3-DAAF9311BF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F6E86B-39A4-4B7B-8638-902F7C8BA64F}"/>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24290650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0B3F1-667A-476C-886A-F26A7261BBF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CE05A8-6B51-4401-9BC4-D4D2AA00202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562F90-5B31-4E64-815F-3C25DA31579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E7A157-7B2C-4AEF-B691-6D03304F1EF3}"/>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6" name="Footer Placeholder 5">
            <a:extLst>
              <a:ext uri="{FF2B5EF4-FFF2-40B4-BE49-F238E27FC236}">
                <a16:creationId xmlns:a16="http://schemas.microsoft.com/office/drawing/2014/main" id="{CF33FB90-CE89-4AFD-A9E5-F01C5CB5AA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6B6F3-9441-41D8-899E-65CF0B03EB9B}"/>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132337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F4B35-49A2-4B1D-B39B-C5A30FB1F1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EC1888-C298-41D8-B404-0426E02A5F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FB2EB-939E-4138-ABAA-41DA69C96768}"/>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CDC19535-75D9-432A-BFB2-CF25E00086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3670ED-BFEC-4CBB-9223-EF2625F43CB9}"/>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27170592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B577A0-73F3-49EA-92A0-5A9344C680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5D6C02-702B-4526-979C-E72E71888DB4}"/>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92E5FF-AB7F-410B-AB0C-471D2E0437A0}"/>
              </a:ext>
            </a:extLst>
          </p:cNvPr>
          <p:cNvSpPr>
            <a:spLocks noGrp="1"/>
          </p:cNvSpPr>
          <p:nvPr>
            <p:ph type="dt" sz="half" idx="10"/>
          </p:nvPr>
        </p:nvSpPr>
        <p:spPr/>
        <p:txBody>
          <a:body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FDDC5126-A815-4790-937F-AD82124B8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179D47-641E-41A1-96EF-04715C67D32E}"/>
              </a:ext>
            </a:extLst>
          </p:cNvPr>
          <p:cNvSpPr>
            <a:spLocks noGrp="1"/>
          </p:cNvSpPr>
          <p:nvPr>
            <p:ph type="sldNum" sz="quarter" idx="12"/>
          </p:nvPr>
        </p:nvSpPr>
        <p:spPr/>
        <p:txBody>
          <a:bodyPr/>
          <a:lstStyle/>
          <a:p>
            <a:fld id="{0AB13DC2-D00E-47BC-AF6B-BFDC754F9BA1}" type="slidenum">
              <a:rPr lang="en-US" smtClean="0"/>
              <a:t>‹#›</a:t>
            </a:fld>
            <a:endParaRPr lang="en-US"/>
          </a:p>
        </p:txBody>
      </p:sp>
    </p:spTree>
    <p:extLst>
      <p:ext uri="{BB962C8B-B14F-4D97-AF65-F5344CB8AC3E}">
        <p14:creationId xmlns:p14="http://schemas.microsoft.com/office/powerpoint/2010/main" val="6547425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3.png"/><Relationship Id="rId4" Type="http://schemas.openxmlformats.org/officeDocument/2006/relationships/slideLayout" Target="../slideLayouts/slideLayout35.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8D9C75-8B0C-4F27-85D3-EFF39642105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1ECC59-94B8-4CF8-B847-93263DB44A8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895DA-CEB7-495B-B458-458228C9F19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7586B-D869-4C34-885F-190733535B4D}" type="datetimeFigureOut">
              <a:rPr lang="en-US" smtClean="0"/>
              <a:t>6/10/2024</a:t>
            </a:fld>
            <a:endParaRPr lang="en-US"/>
          </a:p>
        </p:txBody>
      </p:sp>
      <p:sp>
        <p:nvSpPr>
          <p:cNvPr id="5" name="Footer Placeholder 4">
            <a:extLst>
              <a:ext uri="{FF2B5EF4-FFF2-40B4-BE49-F238E27FC236}">
                <a16:creationId xmlns:a16="http://schemas.microsoft.com/office/drawing/2014/main" id="{D82D5318-8206-46DB-A99E-B6425F56157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383C22-BE04-498C-801A-C1DBC450CCA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B6E706-E7D1-43D8-9545-B7C1CDFC183E}" type="slidenum">
              <a:rPr lang="en-US" smtClean="0"/>
              <a:t>‹#›</a:t>
            </a:fld>
            <a:endParaRPr lang="en-US"/>
          </a:p>
        </p:txBody>
      </p:sp>
    </p:spTree>
    <p:extLst>
      <p:ext uri="{BB962C8B-B14F-4D97-AF65-F5344CB8AC3E}">
        <p14:creationId xmlns:p14="http://schemas.microsoft.com/office/powerpoint/2010/main" val="1950315888"/>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49B084-854F-4534-AC0B-52505049BE22}"/>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56DFC2-AC0C-4682-A70F-441708E5AEA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4FDB1B-3B1D-4029-8867-9A4D6A5535D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944D6-6DCA-4124-AD4D-BF88DC674B45}" type="datetimeFigureOut">
              <a:rPr lang="en-US" smtClean="0"/>
              <a:t>6/10/2024</a:t>
            </a:fld>
            <a:endParaRPr lang="en-US"/>
          </a:p>
        </p:txBody>
      </p:sp>
      <p:sp>
        <p:nvSpPr>
          <p:cNvPr id="5" name="Footer Placeholder 4">
            <a:extLst>
              <a:ext uri="{FF2B5EF4-FFF2-40B4-BE49-F238E27FC236}">
                <a16:creationId xmlns:a16="http://schemas.microsoft.com/office/drawing/2014/main" id="{929C8262-71F0-4F34-90E0-C6ABC233503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49958C-578B-4F30-B6A5-BAE1E082B1A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13DC2-D00E-47BC-AF6B-BFDC754F9BA1}" type="slidenum">
              <a:rPr lang="en-US" smtClean="0"/>
              <a:t>‹#›</a:t>
            </a:fld>
            <a:endParaRPr lang="en-US"/>
          </a:p>
        </p:txBody>
      </p:sp>
    </p:spTree>
    <p:extLst>
      <p:ext uri="{BB962C8B-B14F-4D97-AF65-F5344CB8AC3E}">
        <p14:creationId xmlns:p14="http://schemas.microsoft.com/office/powerpoint/2010/main" val="380531651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569E653B-1701-9979-2EF4-97FC09E377A7}"/>
              </a:ext>
            </a:extLst>
          </p:cNvPr>
          <p:cNvSpPr>
            <a:spLocks noGrp="1"/>
          </p:cNvSpPr>
          <p:nvPr>
            <p:ph type="ctrTitle"/>
          </p:nvPr>
        </p:nvSpPr>
        <p:spPr>
          <a:xfrm>
            <a:off x="554037" y="2148150"/>
            <a:ext cx="7773293" cy="1470049"/>
          </a:xfrm>
        </p:spPr>
        <p:txBody>
          <a:bodyPr/>
          <a:lstStyle/>
          <a:p>
            <a:pPr algn="ctr"/>
            <a:r>
              <a:rPr lang="en-US" dirty="0"/>
              <a:t>Horseshoes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It is the discretion of the tournament director to place athletes in traditional or modified divisions at tournaments if the athlete consistently hits the box from the modified pitching distance.</a:t>
            </a:r>
          </a:p>
          <a:p>
            <a:pPr marL="342900" lvl="0" indent="-342900">
              <a:buFont typeface="Arial" panose="020B0604020202020204" pitchFamily="34" charset="0"/>
              <a:buChar char="•"/>
            </a:pPr>
            <a:r>
              <a:rPr lang="en-US" sz="2400" dirty="0"/>
              <a:t>In pitching the shoe, the pitcher shall stand on the pitcher's platform at one side or the other of the stake. </a:t>
            </a:r>
          </a:p>
          <a:p>
            <a:pPr marL="387350" lvl="1" indent="-342900">
              <a:buFont typeface="Arial" panose="020B0604020202020204" pitchFamily="34" charset="0"/>
              <a:buChar char="•"/>
            </a:pPr>
            <a:r>
              <a:rPr lang="en-US" sz="2000" dirty="0"/>
              <a:t>All pitches from an athlete or pair in the same inning must be thrown from the same side of the stake.  Failure to do so will result in the second pitch being called foul.  </a:t>
            </a:r>
          </a:p>
          <a:p>
            <a:pPr marL="342900" lvl="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0" indent="0"/>
            <a:endParaRPr lang="en-US" dirty="0"/>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In delivering the shoe, the pitcher must remain behind the foul line until the shoe has left his/her hand. The shoe must be pitched in underhand motion. </a:t>
            </a:r>
          </a:p>
          <a:p>
            <a:pPr marL="342900" indent="-342900">
              <a:buFont typeface="Arial" panose="020B0604020202020204" pitchFamily="34" charset="0"/>
              <a:buChar char="•"/>
            </a:pPr>
            <a:r>
              <a:rPr lang="en-US" sz="2400" dirty="0"/>
              <a:t>Any released horseshoe that has crossed the foul line shall be ruled a pitched shoe and cannot be re-pitched. </a:t>
            </a:r>
          </a:p>
          <a:p>
            <a:pPr marL="342900" indent="-342900">
              <a:buFont typeface="Arial" panose="020B0604020202020204" pitchFamily="34" charset="0"/>
              <a:buChar char="•"/>
            </a:pPr>
            <a:r>
              <a:rPr lang="en-US" sz="2400" dirty="0"/>
              <a:t>In order to count points, horseshoes must land in box. If the horseshoe rolls or bounces in the box, it must be removed before the next shoe is pitched.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lvl="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0" indent="0"/>
            <a:endParaRPr lang="en-US" dirty="0"/>
          </a:p>
        </p:txBody>
      </p:sp>
    </p:spTree>
    <p:extLst>
      <p:ext uri="{BB962C8B-B14F-4D97-AF65-F5344CB8AC3E}">
        <p14:creationId xmlns:p14="http://schemas.microsoft.com/office/powerpoint/2010/main" val="35736296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a:xfrm>
            <a:off x="554038" y="1431791"/>
            <a:ext cx="7912100" cy="4464050"/>
          </a:xfrm>
        </p:spPr>
        <p:txBody>
          <a:bodyPr/>
          <a:lstStyle/>
          <a:p>
            <a:pPr marL="342900" indent="-342900">
              <a:buFont typeface="Arial" panose="020B0604020202020204" pitchFamily="34" charset="0"/>
              <a:buChar char="•"/>
            </a:pPr>
            <a:r>
              <a:rPr lang="en-US" sz="2400" dirty="0"/>
              <a:t>No contestant shall move his/her own or opponent's shoe or shoes until the winner of point or points has been agreed upon by contestants or a decision has been rendered by the referee.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Specific Rules</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At State Summer Games, with doubles horseshoes, both athletes will pitch toward the pit in one direction behind the foul line. Partners' points are added together, but the individual records of ringers and shoes pitched should be kept. In all other respects, the game is the same as the conventional singles or walking game. </a:t>
            </a:r>
          </a:p>
          <a:p>
            <a:pPr marL="342900" lvl="0" indent="-342900">
              <a:buFont typeface="Arial" panose="020B0604020202020204" pitchFamily="34" charset="0"/>
              <a:buChar char="•"/>
            </a:pPr>
            <a:r>
              <a:rPr lang="en-US" sz="2400" dirty="0"/>
              <a:t>Athletes in a doubles pair may pitch in any order</a:t>
            </a:r>
          </a:p>
          <a:p>
            <a:pPr marL="342900" indent="-342900">
              <a:buFont typeface="Arial"/>
              <a:buChar char="•"/>
            </a:pPr>
            <a:endParaRPr lang="en-US" dirty="0"/>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Measurements to determine points shall be made with calipers and/or a straight edge </a:t>
            </a:r>
          </a:p>
          <a:p>
            <a:pPr marL="342900" indent="-342900">
              <a:buFont typeface="Arial" panose="020B0604020202020204" pitchFamily="34" charset="0"/>
              <a:buChar char="•"/>
            </a:pPr>
            <a:r>
              <a:rPr lang="en-US" sz="2400" dirty="0"/>
              <a:t>A shoe must be within 6 inches of the stake to score. </a:t>
            </a:r>
          </a:p>
          <a:p>
            <a:pPr marL="342900" indent="-342900">
              <a:buFont typeface="Arial" panose="020B0604020202020204" pitchFamily="34" charset="0"/>
              <a:buChar char="•"/>
            </a:pPr>
            <a:r>
              <a:rPr lang="en-US" sz="2400" dirty="0"/>
              <a:t>A ringer is declared when a shoe encircles the stake far enough to allow the touching of both heel caulks simultaneously with a straight edge. </a:t>
            </a:r>
          </a:p>
          <a:p>
            <a:pPr marL="387350" lvl="1" indent="-342900">
              <a:buFont typeface="Arial" panose="020B0604020202020204" pitchFamily="34" charset="0"/>
              <a:buChar char="•"/>
            </a:pPr>
            <a:r>
              <a:rPr lang="en-US" sz="2000" dirty="0"/>
              <a:t>Ringers: 3 Points</a:t>
            </a:r>
          </a:p>
          <a:p>
            <a:pPr marL="387350" lvl="1" indent="-342900">
              <a:buFont typeface="Arial" panose="020B0604020202020204" pitchFamily="34" charset="0"/>
              <a:buChar char="•"/>
            </a:pPr>
            <a:r>
              <a:rPr lang="en-US" sz="2000" dirty="0"/>
              <a:t>Shoes within 6 Inches of the Stake: 1 Point</a:t>
            </a:r>
          </a:p>
          <a:p>
            <a:pPr marL="638175" lvl="2" indent="-342900">
              <a:buFont typeface="Arial" panose="020B0604020202020204" pitchFamily="34" charset="0"/>
              <a:buChar char="•"/>
            </a:pPr>
            <a:r>
              <a:rPr lang="en-US" sz="1800" dirty="0"/>
              <a:t>This includes leaners – No extra points are awarded for a leaner.</a:t>
            </a:r>
          </a:p>
          <a:p>
            <a:pPr marL="0" indent="0"/>
            <a:endParaRPr lang="en-US" dirty="0"/>
          </a:p>
        </p:txBody>
      </p:sp>
    </p:spTree>
    <p:extLst>
      <p:ext uri="{BB962C8B-B14F-4D97-AF65-F5344CB8AC3E}">
        <p14:creationId xmlns:p14="http://schemas.microsoft.com/office/powerpoint/2010/main" val="1886034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Scoring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There are two official methods of scoring: the ‘Cancellation’ method and the ‘Count-All’ method. The ‘Count-All’ method is used at the State Summer Games. </a:t>
            </a:r>
          </a:p>
          <a:p>
            <a:pPr marL="387350" lvl="1" indent="-342900">
              <a:buFont typeface="Arial" panose="020B0604020202020204" pitchFamily="34" charset="0"/>
              <a:buChar char="•"/>
            </a:pPr>
            <a:r>
              <a:rPr lang="en-US" sz="2000" dirty="0">
                <a:effectLst/>
                <a:ea typeface="Aptos" panose="020B0004020202020204" pitchFamily="34" charset="0"/>
                <a:cs typeface="Times New Roman" panose="02020603050405020304" pitchFamily="18" charset="0"/>
              </a:rPr>
              <a:t>In this method an athlete, or doubles pair, will receive credit for all points according to the position of their shoes at the end of each inning, regardless of what their opponents score.</a:t>
            </a:r>
          </a:p>
          <a:p>
            <a:pPr marL="387350" lvl="1" indent="-342900">
              <a:buFont typeface="Arial" panose="020B0604020202020204" pitchFamily="34" charset="0"/>
              <a:buChar char="•"/>
            </a:pPr>
            <a:r>
              <a:rPr lang="en-US" sz="2000" dirty="0">
                <a:cs typeface="Times New Roman" panose="02020603050405020304" pitchFamily="18" charset="0"/>
              </a:rPr>
              <a:t>It is possible for each athlete, or doubles pair, to score up to six points each inning.</a:t>
            </a:r>
            <a:endParaRPr lang="en-US" sz="2000" dirty="0"/>
          </a:p>
        </p:txBody>
      </p:sp>
    </p:spTree>
    <p:extLst>
      <p:ext uri="{BB962C8B-B14F-4D97-AF65-F5344CB8AC3E}">
        <p14:creationId xmlns:p14="http://schemas.microsoft.com/office/powerpoint/2010/main" val="3765486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642" r="4642"/>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7" name="Rectangle 6"/>
          <p:cNvSpPr/>
          <p:nvPr/>
        </p:nvSpPr>
        <p:spPr>
          <a:xfrm>
            <a:off x="5696866" y="4767693"/>
            <a:ext cx="2991271" cy="1200329"/>
          </a:xfrm>
          <a:prstGeom prst="rect">
            <a:avLst/>
          </a:prstGeom>
        </p:spPr>
        <p:txBody>
          <a:bodyPr wrap="square">
            <a:spAutoFit/>
          </a:bodyPr>
          <a:lstStyle/>
          <a:p>
            <a:r>
              <a:rPr lang="en-US" dirty="0"/>
              <a:t>“Let me win, but if I cannot win, let me be brave in the attempt.”</a:t>
            </a:r>
          </a:p>
          <a:p>
            <a:r>
              <a:rPr lang="en-US" dirty="0"/>
              <a:t>	Special Olympics Oath</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a:t>
            </a:r>
          </a:p>
          <a:p>
            <a:pPr marL="387350" lvl="1" indent="-342900">
              <a:spcBef>
                <a:spcPts val="844"/>
              </a:spcBef>
              <a:buFont typeface="Arial"/>
              <a:buChar char="•"/>
              <a:defRPr/>
            </a:pPr>
            <a:r>
              <a:rPr lang="en-US" sz="2000" dirty="0"/>
              <a:t>April -June</a:t>
            </a:r>
          </a:p>
          <a:p>
            <a:pPr marL="0" indent="0">
              <a:spcBef>
                <a:spcPts val="844"/>
              </a:spcBef>
              <a:defRPr/>
            </a:pPr>
            <a:r>
              <a:rPr lang="en-US" dirty="0"/>
              <a:t> </a:t>
            </a:r>
          </a:p>
          <a:p>
            <a:pPr marL="342900" indent="-342900">
              <a:spcBef>
                <a:spcPts val="844"/>
              </a:spcBef>
              <a:buFont typeface="Arial"/>
              <a:buChar char="•"/>
              <a:defRPr/>
            </a:pPr>
            <a:r>
              <a:rPr lang="en-US" sz="2400" dirty="0"/>
              <a:t>Culminating State Event: </a:t>
            </a:r>
          </a:p>
          <a:p>
            <a:pPr marL="387350" lvl="1" indent="-342900">
              <a:spcBef>
                <a:spcPts val="844"/>
              </a:spcBef>
              <a:buFont typeface="Arial"/>
              <a:buChar char="•"/>
              <a:defRPr/>
            </a:pPr>
            <a:r>
              <a:rPr lang="en-US" sz="2000" dirty="0"/>
              <a:t>State Summer Games </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Singles</a:t>
            </a:r>
          </a:p>
          <a:p>
            <a:pPr marL="342900" indent="-342900">
              <a:buFont typeface="Arial" panose="020B0604020202020204" pitchFamily="34" charset="0"/>
              <a:buChar char="•"/>
            </a:pPr>
            <a:r>
              <a:rPr lang="en-US" sz="2400" dirty="0"/>
              <a:t>Doubles</a:t>
            </a:r>
          </a:p>
          <a:p>
            <a:pPr marL="342900" indent="-342900">
              <a:buFont typeface="Arial" panose="020B0604020202020204" pitchFamily="34" charset="0"/>
              <a:buChar char="•"/>
            </a:pPr>
            <a:r>
              <a:rPr lang="en-US" sz="2400" dirty="0"/>
              <a:t>Modified Singles</a:t>
            </a:r>
          </a:p>
          <a:p>
            <a:pPr marL="342900" indent="-342900">
              <a:buFont typeface="Arial" panose="020B0604020202020204" pitchFamily="34" charset="0"/>
              <a:buChar char="•"/>
            </a:pPr>
            <a:r>
              <a:rPr lang="en-US" sz="2400" dirty="0"/>
              <a:t>Modified Doubles</a:t>
            </a:r>
          </a:p>
          <a:p>
            <a:endParaRPr lang="en-US" dirty="0"/>
          </a:p>
        </p:txBody>
      </p:sp>
    </p:spTree>
    <p:extLst>
      <p:ext uri="{BB962C8B-B14F-4D97-AF65-F5344CB8AC3E}">
        <p14:creationId xmlns:p14="http://schemas.microsoft.com/office/powerpoint/2010/main" val="236080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 </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Preferred Uniform: </a:t>
            </a:r>
          </a:p>
          <a:p>
            <a:pPr marL="387350" lvl="1" indent="-342900">
              <a:buFont typeface="Arial" panose="020B0604020202020204" pitchFamily="34" charset="0"/>
              <a:buChar char="•"/>
            </a:pPr>
            <a:r>
              <a:rPr lang="en-US" sz="2000" dirty="0"/>
              <a:t>White short-sleeve shirt or T-shirt and dress shorts/pants. </a:t>
            </a:r>
          </a:p>
          <a:p>
            <a:pPr marL="342900" lvl="0" indent="-342900">
              <a:buFont typeface="Arial" panose="020B0604020202020204" pitchFamily="34" charset="0"/>
              <a:buChar char="•"/>
            </a:pPr>
            <a:r>
              <a:rPr lang="en-US" sz="2400" dirty="0"/>
              <a:t>Uniforms of all team members </a:t>
            </a:r>
            <a:r>
              <a:rPr lang="en-US" sz="2400" u="sng" dirty="0"/>
              <a:t>should</a:t>
            </a:r>
            <a:r>
              <a:rPr lang="en-US" sz="2400" dirty="0"/>
              <a:t> be identical in color and style. </a:t>
            </a:r>
          </a:p>
          <a:p>
            <a:pPr marL="342900" indent="-342900">
              <a:buFont typeface="Arial" panose="020B0604020202020204" pitchFamily="34" charset="0"/>
              <a:buChar char="•"/>
            </a:pPr>
            <a:r>
              <a:rPr lang="en-US" sz="2400" dirty="0"/>
              <a:t>Shoes: Tennis shoes or smooth-soled shoes are recommended</a:t>
            </a:r>
          </a:p>
          <a:p>
            <a:pPr marL="342900" indent="-342900">
              <a:buFont typeface="Arial" panose="020B0604020202020204" pitchFamily="34" charset="0"/>
              <a:buChar char="•"/>
            </a:pPr>
            <a:r>
              <a:rPr lang="en-US" sz="2400" dirty="0"/>
              <a:t>Denim may not be worn during competition or practice</a:t>
            </a:r>
          </a:p>
          <a:p>
            <a:pPr marL="342900" indent="-342900">
              <a:buFont typeface="Arial" panose="020B0604020202020204" pitchFamily="34" charset="0"/>
              <a:buChar char="•"/>
            </a:pPr>
            <a:r>
              <a:rPr lang="en-US" sz="2400" dirty="0"/>
              <a:t>Hats, visors and religious headwear are allowed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There are no minimum size standards, but a shoe shall not exceed 7 ½” in width, 7 5/8” in length, and shall not weigh more than two pounds and ten ounces. </a:t>
            </a:r>
          </a:p>
          <a:p>
            <a:pPr marL="342900" indent="-342900">
              <a:buFont typeface="Arial" panose="020B0604020202020204" pitchFamily="34" charset="0"/>
              <a:buChar char="•"/>
            </a:pPr>
            <a:r>
              <a:rPr lang="en-US" sz="2400" dirty="0"/>
              <a:t>The open end of the shoe should not exceed 3 ½ inches in size. </a:t>
            </a:r>
          </a:p>
          <a:p>
            <a:pPr marL="342900" indent="-342900">
              <a:buFont typeface="Arial" panose="020B0604020202020204" pitchFamily="34" charset="0"/>
              <a:buChar char="•"/>
            </a:pPr>
            <a:r>
              <a:rPr lang="en-US" sz="2400" dirty="0"/>
              <a:t>A straight edge or caliper will be used to measure the distance of pitched shoes.</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Court Set Up</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The court will occupy a level area of at least 50’ in length at least 10’ in width and consist of two pitcher's boxes. </a:t>
            </a:r>
          </a:p>
          <a:p>
            <a:pPr marL="387350" lvl="1" indent="-342900">
              <a:buFont typeface="Arial" panose="020B0604020202020204" pitchFamily="34" charset="0"/>
              <a:buChar char="•"/>
            </a:pPr>
            <a:r>
              <a:rPr lang="en-US" sz="2000" dirty="0"/>
              <a:t>Each pitcher’s box will be a 6’ square with a stake in its exact center.</a:t>
            </a:r>
          </a:p>
          <a:p>
            <a:pPr marL="387350" lvl="1" indent="-342900">
              <a:buFont typeface="Arial" panose="020B0604020202020204" pitchFamily="34" charset="0"/>
              <a:buChar char="•"/>
            </a:pPr>
            <a:r>
              <a:rPr lang="en-US" sz="2000" dirty="0"/>
              <a:t>Stakes shall be 1 inch in diameter and made of cold-rolled steel, mild iron, soft metal, or synthetic material.</a:t>
            </a:r>
          </a:p>
          <a:p>
            <a:pPr marL="387350" lvl="1" indent="-342900">
              <a:buFont typeface="Arial" panose="020B0604020202020204" pitchFamily="34" charset="0"/>
              <a:buChar char="•"/>
            </a:pPr>
            <a:r>
              <a:rPr lang="en-US" sz="2000" dirty="0"/>
              <a:t>The top of each stake shall extend not less than 14 inches or more than 15 inches above the ground. </a:t>
            </a:r>
            <a:r>
              <a:rPr lang="en-US" sz="2400" dirty="0"/>
              <a:t> </a:t>
            </a:r>
          </a:p>
          <a:p>
            <a:pPr lvl="0"/>
            <a:endParaRPr lang="en-US" dirty="0"/>
          </a:p>
          <a:p>
            <a:endParaRPr lang="en-US" dirty="0"/>
          </a:p>
        </p:txBody>
      </p:sp>
    </p:spTree>
    <p:extLst>
      <p:ext uri="{BB962C8B-B14F-4D97-AF65-F5344CB8AC3E}">
        <p14:creationId xmlns:p14="http://schemas.microsoft.com/office/powerpoint/2010/main" val="2404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Court Set Up</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Each pitcher's box shall consist of an area of clay, synthetic substance, dirt, or sand into which the players throw their shoes and flanked by two pitching areas from which the players throw their shoes. </a:t>
            </a:r>
          </a:p>
          <a:p>
            <a:pPr marL="342900" indent="-342900">
              <a:buFont typeface="Arial" panose="020B0604020202020204" pitchFamily="34" charset="0"/>
              <a:buChar char="•"/>
            </a:pPr>
            <a:r>
              <a:rPr lang="en-US" sz="2400" dirty="0"/>
              <a:t>Foul lines shall be clearly defined three feet in front of the entire edge of the pitcher's box. </a:t>
            </a:r>
          </a:p>
          <a:p>
            <a:pPr marL="342900" lvl="0" indent="-342900">
              <a:buFont typeface="Arial" panose="020B0604020202020204" pitchFamily="34" charset="0"/>
              <a:buChar char="•"/>
            </a:pPr>
            <a:r>
              <a:rPr lang="en-US" sz="2400" dirty="0"/>
              <a:t>The pitching distance for modified will be from the 20’ line with a 17' foul line. </a:t>
            </a:r>
          </a:p>
          <a:p>
            <a:pPr marL="342900" lvl="0" indent="-342900">
              <a:buFont typeface="Arial" panose="020B0604020202020204" pitchFamily="34" charset="0"/>
              <a:buChar char="•"/>
            </a:pPr>
            <a:r>
              <a:rPr lang="en-US" sz="2400" dirty="0"/>
              <a:t>The distance for traditional will be from the 30’ line with a 27' foul line.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84270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Court Set Up</a:t>
            </a:r>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sz="2400" dirty="0"/>
              <a:t>At State Summer Games there will be only one pitcher’s box set up with play set up to always pitch in the same direction.</a:t>
            </a:r>
          </a:p>
          <a:p>
            <a:pPr lvl="0"/>
            <a:endParaRPr lang="en-US" dirty="0"/>
          </a:p>
          <a:p>
            <a:endParaRPr lang="en-US" dirty="0"/>
          </a:p>
        </p:txBody>
      </p:sp>
    </p:spTree>
    <p:extLst>
      <p:ext uri="{BB962C8B-B14F-4D97-AF65-F5344CB8AC3E}">
        <p14:creationId xmlns:p14="http://schemas.microsoft.com/office/powerpoint/2010/main" val="32149033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480</TotalTime>
  <Words>894</Words>
  <Application>Microsoft Office PowerPoint</Application>
  <PresentationFormat>On-screen Show (4:3)</PresentationFormat>
  <Paragraphs>68</Paragraphs>
  <Slides>15</Slides>
  <Notes>0</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15</vt:i4>
      </vt:variant>
    </vt:vector>
  </HeadingPairs>
  <TitlesOfParts>
    <vt:vector size="30" baseType="lpstr">
      <vt:lpstr>Aptos</vt:lpstr>
      <vt:lpstr>Arial</vt:lpstr>
      <vt:lpstr>Calibri</vt:lpstr>
      <vt:lpstr>Calibri Light</vt:lpstr>
      <vt:lpstr>Gill Sans</vt:lpstr>
      <vt:lpstr>Helvetica Neue</vt:lpstr>
      <vt:lpstr>Times New Roman</vt:lpstr>
      <vt:lpstr>Ubuntu</vt:lpstr>
      <vt:lpstr>Ubuntu Light</vt:lpstr>
      <vt:lpstr>SO_AP_Presentation</vt:lpstr>
      <vt:lpstr>1_Custom Design</vt:lpstr>
      <vt:lpstr>Custom Design</vt:lpstr>
      <vt:lpstr>Body White copy</vt:lpstr>
      <vt:lpstr>Blank</vt:lpstr>
      <vt:lpstr>1_Blank</vt:lpstr>
      <vt:lpstr>Horseshoes Official Rules</vt:lpstr>
      <vt:lpstr>A picture paints a thousand words</vt:lpstr>
      <vt:lpstr>General</vt:lpstr>
      <vt:lpstr>Events Offered</vt:lpstr>
      <vt:lpstr>Uniform </vt:lpstr>
      <vt:lpstr>Equipment</vt:lpstr>
      <vt:lpstr>Court Set Up</vt:lpstr>
      <vt:lpstr>Court Set Up</vt:lpstr>
      <vt:lpstr>Court Set Up</vt:lpstr>
      <vt:lpstr>General Rules</vt:lpstr>
      <vt:lpstr>General Rules</vt:lpstr>
      <vt:lpstr>General Rules </vt:lpstr>
      <vt:lpstr>Doubles Specific Rules</vt:lpstr>
      <vt:lpstr>Scoring</vt:lpstr>
      <vt:lpstr>Scoring</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48</cp:revision>
  <dcterms:created xsi:type="dcterms:W3CDTF">2012-05-09T16:21:13Z</dcterms:created>
  <dcterms:modified xsi:type="dcterms:W3CDTF">2024-06-10T19:25:29Z</dcterms:modified>
</cp:coreProperties>
</file>