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1"/>
  </p:notesMasterIdLst>
  <p:handoutMasterIdLst>
    <p:handoutMasterId r:id="rId22"/>
  </p:handoutMasterIdLst>
  <p:sldIdLst>
    <p:sldId id="256" r:id="rId5"/>
    <p:sldId id="265" r:id="rId6"/>
    <p:sldId id="266" r:id="rId7"/>
    <p:sldId id="271" r:id="rId8"/>
    <p:sldId id="259" r:id="rId9"/>
    <p:sldId id="273" r:id="rId10"/>
    <p:sldId id="275" r:id="rId11"/>
    <p:sldId id="268" r:id="rId12"/>
    <p:sldId id="257" r:id="rId13"/>
    <p:sldId id="277" r:id="rId14"/>
    <p:sldId id="282" r:id="rId15"/>
    <p:sldId id="261" r:id="rId16"/>
    <p:sldId id="283" r:id="rId17"/>
    <p:sldId id="284" r:id="rId18"/>
    <p:sldId id="285" r:id="rId19"/>
    <p:sldId id="269"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4" d="100"/>
          <a:sy n="94" d="100"/>
        </p:scale>
        <p:origin x="90" y="33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11/28/2018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11/28/2018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160715"/>
            <a:ext cx="7773293" cy="1470049"/>
          </a:xfrm>
        </p:spPr>
        <p:txBody>
          <a:bodyPr/>
          <a:lstStyle/>
          <a:p>
            <a:pPr algn="ctr"/>
            <a:r>
              <a:rPr lang="en-US" dirty="0" smtClean="0"/>
              <a:t>Horseshoes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 </a:t>
            </a:r>
            <a:endParaRPr lang="en-US" dirty="0"/>
          </a:p>
        </p:txBody>
      </p:sp>
      <p:sp>
        <p:nvSpPr>
          <p:cNvPr id="3" name="Content Placeholder 2"/>
          <p:cNvSpPr>
            <a:spLocks noGrp="1"/>
          </p:cNvSpPr>
          <p:nvPr>
            <p:ph idx="1"/>
          </p:nvPr>
        </p:nvSpPr>
        <p:spPr>
          <a:xfrm>
            <a:off x="554038" y="1431791"/>
            <a:ext cx="7912100" cy="4464050"/>
          </a:xfrm>
        </p:spPr>
        <p:txBody>
          <a:bodyPr/>
          <a:lstStyle/>
          <a:p>
            <a:pPr marL="342900" indent="-342900">
              <a:buFont typeface="Arial" panose="020B0604020202020204" pitchFamily="34" charset="0"/>
              <a:buChar char="•"/>
            </a:pPr>
            <a:r>
              <a:rPr lang="en-US" dirty="0"/>
              <a:t>No contestant shall move his/her own or opponent's shoe or shoes until the winner of point or points has been agreed upon by contestants or a decision has been rendered by the </a:t>
            </a:r>
            <a:r>
              <a:rPr lang="en-US" dirty="0" smtClean="0"/>
              <a:t>referee.</a:t>
            </a:r>
          </a:p>
          <a:p>
            <a:pPr marL="342900" indent="-342900">
              <a:buFont typeface="Arial" panose="020B0604020202020204" pitchFamily="34" charset="0"/>
              <a:buChar char="•"/>
            </a:pPr>
            <a:r>
              <a:rPr lang="en-US" dirty="0"/>
              <a:t>Any released horseshoe that has crossed the foul line shall be ruled a pitched shoe and cannot be re-pitched. </a:t>
            </a:r>
          </a:p>
          <a:p>
            <a:pPr marL="342900" indent="-342900">
              <a:buFont typeface="Arial" panose="020B0604020202020204" pitchFamily="34" charset="0"/>
              <a:buChar char="•"/>
            </a:pPr>
            <a:r>
              <a:rPr lang="en-US" dirty="0"/>
              <a:t>In order to count points, horseshoes must land in box. If the horseshoe rolls in the box, it must be removed before the next shoe is pitched.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161716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066851"/>
            <a:ext cx="7902575" cy="1195388"/>
          </a:xfrm>
        </p:spPr>
        <p:txBody>
          <a:bodyPr/>
          <a:lstStyle/>
          <a:p>
            <a:pPr algn="ctr"/>
            <a:r>
              <a:rPr lang="en-US" dirty="0" smtClean="0"/>
              <a:t>Event-Specific Rules </a:t>
            </a:r>
            <a:r>
              <a:rPr lang="en-US" dirty="0" smtClean="0"/>
              <a:t>and Course Set up</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11</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075702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Event-Specific </a:t>
            </a:r>
            <a:r>
              <a:rPr lang="en-US" b="1" dirty="0" smtClean="0"/>
              <a:t>Rules</a:t>
            </a:r>
            <a:endParaRPr lang="en-US" b="1" dirty="0"/>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dirty="0" smtClean="0"/>
              <a:t> </a:t>
            </a:r>
            <a:r>
              <a:rPr lang="en-US" dirty="0"/>
              <a:t>At the State Summer Games, with doubles horseshoes, both athletes will pitch toward the pit in one direction behind the foul line. Partners' points are added together, but the individual records of ringers and shoes pitched should be kept. In all other respects, the game is the same as the conventional singles or walking game. </a:t>
            </a:r>
          </a:p>
          <a:p>
            <a:pPr marL="342900" indent="-342900">
              <a:buFont typeface="Arial"/>
              <a:buChar cha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12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Set up</a:t>
            </a:r>
            <a:endParaRPr lang="en-US" dirty="0"/>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dirty="0"/>
              <a:t>The court will occupy a level area of at least 50’ in length </a:t>
            </a:r>
            <a:r>
              <a:rPr lang="en-US" dirty="0" smtClean="0"/>
              <a:t>at </a:t>
            </a:r>
            <a:r>
              <a:rPr lang="en-US" dirty="0"/>
              <a:t>least 10’ in width, and consist of two pitcher's boxes, each 6’ square with a stake in its exact </a:t>
            </a:r>
            <a:r>
              <a:rPr lang="en-US" dirty="0" smtClean="0"/>
              <a:t>center.</a:t>
            </a:r>
            <a:endParaRPr lang="en-US" dirty="0"/>
          </a:p>
          <a:p>
            <a:pPr marL="342900" lvl="0" indent="-342900">
              <a:buFont typeface="Arial" panose="020B0604020202020204" pitchFamily="34" charset="0"/>
              <a:buChar char="•"/>
            </a:pPr>
            <a:r>
              <a:rPr lang="en-US" dirty="0" smtClean="0"/>
              <a:t>The </a:t>
            </a:r>
            <a:r>
              <a:rPr lang="en-US" dirty="0"/>
              <a:t>pitching distance for modified will be from the 20’ line with a 17' foul line. The distance for traditional will be from the 30’ line with a 27' foul line. </a:t>
            </a:r>
          </a:p>
          <a:p>
            <a:pPr lvl="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2404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Set up</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Stakes shall be 1 inch in diameter and no larger. They may be of cold-rolled steel, mild iron, soft metal, or synthetic material. The top of each stake shall extend not less than 14 inches or more than 15 inches above the level of the pitcher's platform on each side of the stake with a 3 inch incline toward each other. </a:t>
            </a:r>
          </a:p>
          <a:p>
            <a:pPr marL="342900" indent="-342900">
              <a:buFont typeface="Arial" panose="020B0604020202020204" pitchFamily="34" charset="0"/>
              <a:buChar char="•"/>
            </a:pPr>
            <a:r>
              <a:rPr lang="en-US" sz="2000" dirty="0"/>
              <a:t>Foul lines shall be clearly defined three feet in front of the entire edge of the pitcher's box.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84270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a:t>
            </a:r>
            <a:endParaRPr lang="en-US" dirty="0"/>
          </a:p>
        </p:txBody>
      </p:sp>
      <p:sp>
        <p:nvSpPr>
          <p:cNvPr id="3" name="Content Placeholder 2"/>
          <p:cNvSpPr>
            <a:spLocks noGrp="1"/>
          </p:cNvSpPr>
          <p:nvPr>
            <p:ph idx="1"/>
          </p:nvPr>
        </p:nvSpPr>
        <p:spPr/>
        <p:txBody>
          <a:bodyPr/>
          <a:lstStyle/>
          <a:p>
            <a:pPr marL="0" indent="0"/>
            <a:r>
              <a:rPr lang="en-US" dirty="0" smtClean="0"/>
              <a:t>1.Measurements </a:t>
            </a:r>
            <a:r>
              <a:rPr lang="en-US" dirty="0"/>
              <a:t>to determine points shall be made with calipers and straight edge </a:t>
            </a:r>
          </a:p>
          <a:p>
            <a:pPr marL="0" indent="0"/>
            <a:r>
              <a:rPr lang="en-US" dirty="0" smtClean="0"/>
              <a:t>2.A </a:t>
            </a:r>
            <a:r>
              <a:rPr lang="en-US" dirty="0"/>
              <a:t>shoe must be within 6 inches of the stake to score. </a:t>
            </a:r>
          </a:p>
          <a:p>
            <a:pPr marL="0" indent="0"/>
            <a:r>
              <a:rPr lang="en-US" dirty="0" smtClean="0"/>
              <a:t>3.A </a:t>
            </a:r>
            <a:r>
              <a:rPr lang="en-US" dirty="0"/>
              <a:t>ringer is declared when a shoe encircles the stake far enough to allow the touching of both heel caulks simultaneously with a straight edge. </a:t>
            </a:r>
          </a:p>
          <a:p>
            <a:pPr marL="0" indent="0"/>
            <a:r>
              <a:rPr lang="en-US" dirty="0" smtClean="0"/>
              <a:t>4.There </a:t>
            </a:r>
            <a:r>
              <a:rPr lang="en-US" dirty="0"/>
              <a:t>are two official methods of scoring: the cancellation method and the count-all method. The “count-all” method is used at the State Summer Games. </a:t>
            </a:r>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1886034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385828"/>
            <a:ext cx="7902575" cy="1195388"/>
          </a:xfrm>
        </p:spPr>
        <p:txBody>
          <a:bodyPr/>
          <a:lstStyle/>
          <a:p>
            <a:pPr algn="ctr"/>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16</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642" r="4642"/>
          <a:stretch/>
        </p:blipFill>
        <p:spPr bwMode="auto">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7" name="Rectangle 6"/>
          <p:cNvSpPr/>
          <p:nvPr/>
        </p:nvSpPr>
        <p:spPr>
          <a:xfrm>
            <a:off x="6160493" y="4413136"/>
            <a:ext cx="2463482" cy="1754326"/>
          </a:xfrm>
          <a:prstGeom prst="rect">
            <a:avLst/>
          </a:prstGeom>
        </p:spPr>
        <p:txBody>
          <a:bodyPr wrap="square">
            <a:spAutoFit/>
          </a:bodyPr>
          <a:lstStyle/>
          <a:p>
            <a:r>
              <a:rPr lang="en-US" dirty="0"/>
              <a:t>“Let me win, but if I cannot win, let me be brave in the attempt.”</a:t>
            </a:r>
          </a:p>
          <a:p>
            <a:r>
              <a:rPr lang="en-US" dirty="0"/>
              <a:t>	Special Olympics Oath</a:t>
            </a:r>
            <a:endParaRPr lang="en-US" dirty="0"/>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a:t>
            </a:r>
          </a:p>
          <a:p>
            <a:pPr marL="387350" lvl="1" indent="-342900">
              <a:spcBef>
                <a:spcPts val="844"/>
              </a:spcBef>
              <a:buFont typeface="Arial"/>
              <a:buChar char="•"/>
              <a:defRPr/>
            </a:pPr>
            <a:r>
              <a:rPr lang="en-US" dirty="0" smtClean="0"/>
              <a:t>April </a:t>
            </a:r>
            <a:r>
              <a:rPr lang="en-US" dirty="0" smtClean="0"/>
              <a:t>-June</a:t>
            </a:r>
            <a:endParaRPr lang="en-US" dirty="0"/>
          </a:p>
          <a:p>
            <a:pPr marL="0" indent="0">
              <a:spcBef>
                <a:spcPts val="844"/>
              </a:spcBef>
              <a:defRPr/>
            </a:pPr>
            <a:r>
              <a:rPr lang="en-US" dirty="0"/>
              <a:t> </a:t>
            </a:r>
          </a:p>
          <a:p>
            <a:pPr marL="342900" indent="-342900">
              <a:spcBef>
                <a:spcPts val="844"/>
              </a:spcBef>
              <a:buFont typeface="Arial"/>
              <a:buChar char="•"/>
              <a:defRPr/>
            </a:pPr>
            <a:r>
              <a:rPr lang="en-US" dirty="0"/>
              <a:t>Culminating State Event: </a:t>
            </a:r>
          </a:p>
          <a:p>
            <a:pPr marL="387350" lvl="1" indent="-342900">
              <a:spcBef>
                <a:spcPts val="844"/>
              </a:spcBef>
              <a:buFont typeface="Arial"/>
              <a:buChar char="•"/>
              <a:defRPr/>
            </a:pPr>
            <a:r>
              <a:rPr lang="en-US" dirty="0"/>
              <a:t>State Summer Games </a:t>
            </a:r>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3</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a:t>
            </a:r>
            <a:r>
              <a:rPr lang="en-US" dirty="0" smtClean="0"/>
              <a:t>Offered</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Singles</a:t>
            </a:r>
          </a:p>
          <a:p>
            <a:pPr marL="342900" indent="-342900">
              <a:buFont typeface="Arial" panose="020B0604020202020204" pitchFamily="34" charset="0"/>
              <a:buChar char="•"/>
            </a:pPr>
            <a:r>
              <a:rPr lang="en-US" dirty="0"/>
              <a:t>Doubles</a:t>
            </a:r>
          </a:p>
          <a:p>
            <a:pPr marL="342900" indent="-342900">
              <a:buFont typeface="Arial" panose="020B0604020202020204" pitchFamily="34" charset="0"/>
              <a:buChar char="•"/>
            </a:pPr>
            <a:r>
              <a:rPr lang="en-US" dirty="0"/>
              <a:t>Modified Singles</a:t>
            </a:r>
          </a:p>
          <a:p>
            <a:pPr marL="342900" indent="-342900">
              <a:buFont typeface="Arial" panose="020B0604020202020204" pitchFamily="34" charset="0"/>
              <a:buChar char="•"/>
            </a:pPr>
            <a:r>
              <a:rPr lang="en-US" dirty="0"/>
              <a:t>Modified Doubles</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236080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9600" dirty="0" smtClean="0"/>
              <a:t/>
            </a:r>
            <a:br>
              <a:rPr lang="en-US" sz="9600" dirty="0" smtClean="0"/>
            </a:br>
            <a:r>
              <a:rPr lang="en-US" sz="5400" dirty="0" smtClean="0"/>
              <a:t>Uniform and Equipment Guidelines</a:t>
            </a:r>
            <a:endParaRPr lang="en-US" sz="54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5</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a:t>
            </a:r>
            <a:endParaRPr lang="en-US" dirty="0"/>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dirty="0"/>
              <a:t>Preferred Uniform: White short-sleeve shirt or T-shirt and dress shorts/pants. </a:t>
            </a:r>
          </a:p>
          <a:p>
            <a:pPr marL="342900" lvl="0" indent="-342900">
              <a:buFont typeface="Arial" panose="020B0604020202020204" pitchFamily="34" charset="0"/>
              <a:buChar char="•"/>
            </a:pPr>
            <a:r>
              <a:rPr lang="en-US" dirty="0"/>
              <a:t>Uniforms of all team members </a:t>
            </a:r>
            <a:r>
              <a:rPr lang="en-US" u="sng" dirty="0"/>
              <a:t>should</a:t>
            </a:r>
            <a:r>
              <a:rPr lang="en-US" dirty="0"/>
              <a:t> be identical in color and style. </a:t>
            </a:r>
          </a:p>
          <a:p>
            <a:pPr marL="342900" indent="-342900">
              <a:buFont typeface="Arial" panose="020B0604020202020204" pitchFamily="34" charset="0"/>
              <a:buChar char="•"/>
            </a:pPr>
            <a:r>
              <a:rPr lang="en-US" dirty="0"/>
              <a:t>Shoes: Tennis shoes or smooth-soled shoes are </a:t>
            </a:r>
            <a:r>
              <a:rPr lang="en-US" dirty="0" smtClean="0"/>
              <a:t>recommended</a:t>
            </a:r>
          </a:p>
          <a:p>
            <a:pPr marL="342900" indent="-342900">
              <a:buFont typeface="Arial" panose="020B0604020202020204" pitchFamily="34" charset="0"/>
              <a:buChar char="•"/>
            </a:pPr>
            <a:r>
              <a:rPr lang="en-US" dirty="0"/>
              <a:t>Denim may not be worn during competition or practice</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1447311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 shoe shall not exceed 7 ½” in width, 7 5/8” in length, and shall not weigh more than two pounds and ten ounces. </a:t>
            </a:r>
            <a:endParaRPr lang="en-US" dirty="0" smtClean="0"/>
          </a:p>
          <a:p>
            <a:pPr marL="342900" indent="-342900">
              <a:buFont typeface="Arial" panose="020B0604020202020204" pitchFamily="34" charset="0"/>
              <a:buChar char="•"/>
            </a:pPr>
            <a:r>
              <a:rPr lang="en-US" dirty="0"/>
              <a:t>Each pitcher's box shall consist of an area of clay, synthetic substance, dirt, or sand into which the players throw their shoes and flanked by two pitching platforms or areas from which the players throw their shoes. </a:t>
            </a:r>
          </a:p>
          <a:p>
            <a:pPr marL="342900"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286331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2226340"/>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8</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It is the discretion of the tournament director to place athletes in traditional vs. modified at tournaments if the athlete consistently hits the </a:t>
            </a:r>
            <a:r>
              <a:rPr lang="en-US" dirty="0" smtClean="0"/>
              <a:t>box.</a:t>
            </a:r>
          </a:p>
          <a:p>
            <a:pPr marL="342900" lvl="0" indent="-342900">
              <a:buFont typeface="Arial" panose="020B0604020202020204" pitchFamily="34" charset="0"/>
              <a:buChar char="•"/>
            </a:pPr>
            <a:r>
              <a:rPr lang="en-US" dirty="0"/>
              <a:t>In pitching the shoe, the pitcher shall stand on the pitcher's platform at one side or the other of the stake. </a:t>
            </a:r>
            <a:endParaRPr lang="en-US" dirty="0" smtClean="0"/>
          </a:p>
          <a:p>
            <a:pPr marL="342900" indent="-342900">
              <a:buFont typeface="Arial" panose="020B0604020202020204" pitchFamily="34" charset="0"/>
              <a:buChar char="•"/>
            </a:pPr>
            <a:r>
              <a:rPr lang="en-US" dirty="0"/>
              <a:t>In delivering the shoe, the pitcher must remain behind the foul line until the shoe has left his/her hand. The shoe must be pitched in underhand motion. </a:t>
            </a:r>
          </a:p>
          <a:p>
            <a:pPr marL="342900" lvl="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0" indent="0"/>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9</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457</TotalTime>
  <Words>725</Words>
  <Application>Microsoft Office PowerPoint</Application>
  <PresentationFormat>On-screen Show (4:3)</PresentationFormat>
  <Paragraphs>66</Paragraphs>
  <Slides>16</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16</vt:i4>
      </vt:variant>
    </vt:vector>
  </HeadingPairs>
  <TitlesOfParts>
    <vt:vector size="28"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Horseshoes</vt:lpstr>
      <vt:lpstr>A picture paints a thousand words</vt:lpstr>
      <vt:lpstr>General</vt:lpstr>
      <vt:lpstr>Events Offered</vt:lpstr>
      <vt:lpstr> Uniform and Equipment Guidelines</vt:lpstr>
      <vt:lpstr>Uniform </vt:lpstr>
      <vt:lpstr>Equipment</vt:lpstr>
      <vt:lpstr>General Rules</vt:lpstr>
      <vt:lpstr>General Rules</vt:lpstr>
      <vt:lpstr>General Rules Cont. </vt:lpstr>
      <vt:lpstr>Event-Specific Rules and Course Set up</vt:lpstr>
      <vt:lpstr>Event-Specific Rules</vt:lpstr>
      <vt:lpstr>Course Set up</vt:lpstr>
      <vt:lpstr>Course Set up</vt:lpstr>
      <vt:lpstr>Scoring</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Iavasile, Samantha</cp:lastModifiedBy>
  <cp:revision>46</cp:revision>
  <dcterms:created xsi:type="dcterms:W3CDTF">2012-05-09T16:21:13Z</dcterms:created>
  <dcterms:modified xsi:type="dcterms:W3CDTF">2018-11-28T21:23:11Z</dcterms:modified>
</cp:coreProperties>
</file>