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23" r:id="rId2"/>
    <p:sldMasterId id="2147483732" r:id="rId3"/>
    <p:sldMasterId id="2147483753" r:id="rId4"/>
  </p:sldMasterIdLst>
  <p:notesMasterIdLst>
    <p:notesMasterId r:id="rId28"/>
  </p:notesMasterIdLst>
  <p:handoutMasterIdLst>
    <p:handoutMasterId r:id="rId29"/>
  </p:handoutMasterIdLst>
  <p:sldIdLst>
    <p:sldId id="256" r:id="rId5"/>
    <p:sldId id="265" r:id="rId6"/>
    <p:sldId id="266" r:id="rId7"/>
    <p:sldId id="267" r:id="rId8"/>
    <p:sldId id="259" r:id="rId9"/>
    <p:sldId id="273" r:id="rId10"/>
    <p:sldId id="285" r:id="rId11"/>
    <p:sldId id="274" r:id="rId12"/>
    <p:sldId id="275" r:id="rId13"/>
    <p:sldId id="276" r:id="rId14"/>
    <p:sldId id="286" r:id="rId15"/>
    <p:sldId id="287" r:id="rId16"/>
    <p:sldId id="288" r:id="rId17"/>
    <p:sldId id="289" r:id="rId18"/>
    <p:sldId id="268" r:id="rId19"/>
    <p:sldId id="257" r:id="rId20"/>
    <p:sldId id="290" r:id="rId21"/>
    <p:sldId id="291" r:id="rId22"/>
    <p:sldId id="292" r:id="rId23"/>
    <p:sldId id="277" r:id="rId24"/>
    <p:sldId id="293" r:id="rId25"/>
    <p:sldId id="278" r:id="rId26"/>
    <p:sldId id="269"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3" d="100"/>
          <a:sy n="73" d="100"/>
        </p:scale>
        <p:origin x="1476" y="6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12/3/2018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12/3/2018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smtClean="0"/>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charset="0"/>
              </a:rPr>
              <a:t>Drag picture to placeholder or click icon to add</a:t>
            </a:r>
            <a:endParaRPr lang="en-US" noProof="0" smtClean="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smtClean="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smtClean="0"/>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smtClean="0"/>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 </a:t>
            </a:r>
            <a:r>
              <a:rPr lang="en-US" b="1" smtClean="0">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smtClean="0"/>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smtClean="0"/>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Light" charset="0"/>
              </a:rPr>
              <a:t>Drag picture to placeholder or click icon to add</a:t>
            </a:r>
            <a:endParaRPr lang="en-US" noProof="0" smtClean="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text styles</a:t>
            </a:r>
          </a:p>
          <a:p>
            <a:pPr lvl="1"/>
            <a:r>
              <a:rPr lang="ga-IE" smtClean="0">
                <a:sym typeface="Ubuntu Light" charset="0"/>
              </a:rPr>
              <a:t>Second level</a:t>
            </a:r>
          </a:p>
          <a:p>
            <a:pPr lvl="2"/>
            <a:r>
              <a:rPr lang="ga-IE" smtClean="0">
                <a:sym typeface="Ubuntu Light" charset="0"/>
              </a:rPr>
              <a:t>Third level</a:t>
            </a:r>
          </a:p>
          <a:p>
            <a:pPr lvl="3"/>
            <a:r>
              <a:rPr lang="ga-IE" smtClean="0">
                <a:sym typeface="Ubuntu Light" charset="0"/>
              </a:rPr>
              <a:t>Fourth level</a:t>
            </a:r>
          </a:p>
          <a:p>
            <a:pPr lvl="4"/>
            <a:r>
              <a:rPr lang="ga-IE" smtClean="0">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smtClean="0"/>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smtClean="0">
                <a:solidFill>
                  <a:srgbClr val="4F5146"/>
                </a:solidFill>
                <a:latin typeface="Ubuntu"/>
              </a:rPr>
              <a:t>Program Name</a:t>
            </a:r>
            <a:endParaRPr lang="en-US" sz="2100" b="0" i="1" kern="1200" spc="-100" dirty="0">
              <a:solidFill>
                <a:srgbClr val="4F5146"/>
              </a:solidFill>
              <a:latin typeface="Ubuntu"/>
            </a:endParaRP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smtClean="0">
                <a:sym typeface="Ubuntu" charset="0"/>
              </a:rPr>
              <a:t>Click to edit Master text styles</a:t>
            </a:r>
          </a:p>
          <a:p>
            <a:pPr lvl="1"/>
            <a:r>
              <a:rPr lang="ga-IE" smtClean="0">
                <a:sym typeface="Ubuntu" charset="0"/>
              </a:rPr>
              <a:t>Second level</a:t>
            </a:r>
          </a:p>
          <a:p>
            <a:pPr lvl="2"/>
            <a:r>
              <a:rPr lang="ga-IE" smtClean="0">
                <a:sym typeface="Ubuntu" charset="0"/>
              </a:rPr>
              <a:t>Third level</a:t>
            </a:r>
          </a:p>
          <a:p>
            <a:pPr lvl="3"/>
            <a:r>
              <a:rPr lang="ga-IE" smtClean="0">
                <a:sym typeface="Ubuntu" charset="0"/>
              </a:rPr>
              <a:t>Fourth level</a:t>
            </a:r>
          </a:p>
          <a:p>
            <a:pPr lvl="4"/>
            <a:r>
              <a:rPr lang="ga-IE" smtClean="0">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ctr"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5354" y="2160715"/>
            <a:ext cx="7773293" cy="1470049"/>
          </a:xfrm>
        </p:spPr>
        <p:txBody>
          <a:bodyPr/>
          <a:lstStyle/>
          <a:p>
            <a:pPr algn="ctr"/>
            <a:r>
              <a:rPr lang="en-US" dirty="0" smtClean="0"/>
              <a:t>Rhythmic </a:t>
            </a:r>
            <a:r>
              <a:rPr lang="en-US" dirty="0" smtClean="0"/>
              <a:t>Gymnastics</a:t>
            </a:r>
            <a:endParaRPr lang="en-US" dirty="0"/>
          </a:p>
        </p:txBody>
      </p:sp>
      <p:sp>
        <p:nvSpPr>
          <p:cNvPr id="10" name="Slide Number Placeholder 9"/>
          <p:cNvSpPr>
            <a:spLocks noGrp="1"/>
          </p:cNvSpPr>
          <p:nvPr>
            <p:ph type="sldNum" sz="quarter" idx="10"/>
          </p:nvPr>
        </p:nvSpPr>
        <p:spPr/>
        <p:txBody>
          <a:bodyPr/>
          <a:lstStyle/>
          <a:p>
            <a:fld id="{F4B88F72-1EA4-FE40-A5CA-BD0111E6622B}" type="slidenum">
              <a:rPr lang="en-US" smtClean="0"/>
              <a:pPr/>
              <a:t>1</a:t>
            </a:fld>
            <a:endParaRPr lang="en-US" dirty="0">
              <a:latin typeface="Ubuntu"/>
              <a:cs typeface="Ubuntu"/>
            </a:endParaRP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Hoop Specifications</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800" dirty="0"/>
              <a:t>I.	The hoop may be made of wood or plastic, provided that the latter retains its shape during the movement. </a:t>
            </a:r>
          </a:p>
          <a:p>
            <a:pPr marL="342900" indent="-342900">
              <a:buFont typeface="Arial" panose="020B0604020202020204" pitchFamily="34" charset="0"/>
              <a:buChar char="•"/>
            </a:pPr>
            <a:r>
              <a:rPr lang="en-US" sz="1800" dirty="0"/>
              <a:t>II.	The interior diameter of the hoop is from 60-90 centimeters. </a:t>
            </a:r>
          </a:p>
          <a:p>
            <a:pPr marL="342900" indent="-342900">
              <a:buFont typeface="Arial" panose="020B0604020202020204" pitchFamily="34" charset="0"/>
              <a:buChar char="•"/>
            </a:pPr>
            <a:r>
              <a:rPr lang="en-US" sz="1800" dirty="0"/>
              <a:t>III.	The hoop should have a minimum weight of 150-300 grams. </a:t>
            </a:r>
          </a:p>
          <a:p>
            <a:pPr marL="342900" indent="-342900">
              <a:buFont typeface="Arial" panose="020B0604020202020204" pitchFamily="34" charset="0"/>
              <a:buChar char="•"/>
            </a:pPr>
            <a:r>
              <a:rPr lang="en-US" sz="1800" dirty="0"/>
              <a:t>IV.	A section of the hoop may be in several different shapes: circular, square, rectangular, oval, etc. </a:t>
            </a:r>
          </a:p>
          <a:p>
            <a:pPr marL="342900" indent="-342900">
              <a:buFont typeface="Arial" panose="020B0604020202020204" pitchFamily="34" charset="0"/>
              <a:buChar char="•"/>
            </a:pPr>
            <a:r>
              <a:rPr lang="en-US" sz="1800" dirty="0"/>
              <a:t>V.	The hoop may be smooth or ridged, and it may be all or partially covered with adhesive tape either of the same color as the hoop or a different color.</a:t>
            </a:r>
          </a:p>
          <a:p>
            <a:pPr marL="342900" indent="-342900">
              <a:buFont typeface="Arial" panose="020B0604020202020204" pitchFamily="34" charset="0"/>
              <a:buChar char="•"/>
            </a:pPr>
            <a:r>
              <a:rPr lang="en-US" sz="1800" dirty="0"/>
              <a:t>VI.	 The hoop may be a natural color or may be all or partially covered by one or several colors except gold, silver, or bronze.</a:t>
            </a:r>
          </a:p>
          <a:p>
            <a:pPr marL="342900" indent="-342900">
              <a:buFont typeface="Arial" panose="020B0604020202020204" pitchFamily="34" charset="0"/>
              <a:buChar char="•"/>
            </a:pPr>
            <a:endParaRPr lang="en-US" dirty="0"/>
          </a:p>
          <a:p>
            <a:r>
              <a:rPr lang="en-US" dirty="0"/>
              <a:t> 	</a:t>
            </a:r>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10</a:t>
            </a:fld>
            <a:endParaRPr lang="en-US"/>
          </a:p>
        </p:txBody>
      </p:sp>
    </p:spTree>
    <p:extLst>
      <p:ext uri="{BB962C8B-B14F-4D97-AF65-F5344CB8AC3E}">
        <p14:creationId xmlns:p14="http://schemas.microsoft.com/office/powerpoint/2010/main" val="2570484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Club Specifications</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a:t>I.	Clubs may be made of wood or synthetic material and must be between 25-50 centimeters (recommended size 40-50 cm) from one end to the other. </a:t>
            </a:r>
          </a:p>
          <a:p>
            <a:pPr marL="342900" indent="-342900">
              <a:buFont typeface="Arial" panose="020B0604020202020204" pitchFamily="34" charset="0"/>
              <a:buChar char="•"/>
            </a:pPr>
            <a:r>
              <a:rPr lang="en-US" sz="2000" dirty="0"/>
              <a:t>II.	A club must be in a similar shape to that of a bottle. The wider part is called the body, the narrow part, the neck and the ends in a small sphere. </a:t>
            </a:r>
          </a:p>
          <a:p>
            <a:pPr marL="342900" indent="-342900">
              <a:buFont typeface="Arial" panose="020B0604020202020204" pitchFamily="34" charset="0"/>
              <a:buChar char="•"/>
            </a:pPr>
            <a:r>
              <a:rPr lang="en-US" sz="2000" dirty="0"/>
              <a:t>III.	Clubs may be of a neutral color or may be colored (all or partially) with one or several colors except gold, silver or bronze</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11</a:t>
            </a:fld>
            <a:endParaRPr lang="en-US"/>
          </a:p>
        </p:txBody>
      </p:sp>
    </p:spTree>
    <p:extLst>
      <p:ext uri="{BB962C8B-B14F-4D97-AF65-F5344CB8AC3E}">
        <p14:creationId xmlns:p14="http://schemas.microsoft.com/office/powerpoint/2010/main" val="807645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Floor Specifications</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a:t>I.	The floor should be 12 meters by 12 meters with a security zone of 1 meter around. </a:t>
            </a:r>
          </a:p>
          <a:p>
            <a:pPr marL="342900" indent="-342900">
              <a:buFont typeface="Arial" panose="020B0604020202020204" pitchFamily="34" charset="0"/>
              <a:buChar char="•"/>
            </a:pPr>
            <a:r>
              <a:rPr lang="en-US" sz="2000" dirty="0"/>
              <a:t>II.	A carpeted area may be used or a floor that is neither too tacky nor slippery.</a:t>
            </a:r>
          </a:p>
          <a:p>
            <a:pPr marL="342900" indent="-342900">
              <a:buFont typeface="Arial" panose="020B0604020202020204" pitchFamily="34" charset="0"/>
              <a:buChar char="•"/>
            </a:pPr>
            <a:r>
              <a:rPr lang="en-US" sz="2000" dirty="0"/>
              <a:t>III.	A fairly high ceiling is needed</a:t>
            </a:r>
            <a:r>
              <a:rPr lang="en-US" dirty="0"/>
              <a:t>.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12</a:t>
            </a:fld>
            <a:endParaRPr lang="en-US"/>
          </a:p>
        </p:txBody>
      </p:sp>
    </p:spTree>
    <p:extLst>
      <p:ext uri="{BB962C8B-B14F-4D97-AF65-F5344CB8AC3E}">
        <p14:creationId xmlns:p14="http://schemas.microsoft.com/office/powerpoint/2010/main" val="2150210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Ribbon Specifications</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800" dirty="0"/>
              <a:t>I.	The stick must be made of wood, bamboo, plastic or fiberglass. </a:t>
            </a:r>
          </a:p>
          <a:p>
            <a:pPr marL="342900" indent="-342900">
              <a:buFont typeface="Arial" panose="020B0604020202020204" pitchFamily="34" charset="0"/>
              <a:buChar char="•"/>
            </a:pPr>
            <a:r>
              <a:rPr lang="en-US" sz="1800" dirty="0"/>
              <a:t>II.	The diameter should be a maximum of 1 cm at its widest part. </a:t>
            </a:r>
          </a:p>
          <a:p>
            <a:pPr marL="342900" indent="-342900">
              <a:buFont typeface="Arial" panose="020B0604020202020204" pitchFamily="34" charset="0"/>
              <a:buChar char="•"/>
            </a:pPr>
            <a:r>
              <a:rPr lang="en-US" sz="1800" dirty="0"/>
              <a:t>III.	The shape should be cylindrical or conical or a combination of the two shapes </a:t>
            </a:r>
          </a:p>
          <a:p>
            <a:pPr marL="342900" indent="-342900">
              <a:buFont typeface="Arial" panose="020B0604020202020204" pitchFamily="34" charset="0"/>
              <a:buChar char="•"/>
            </a:pPr>
            <a:r>
              <a:rPr lang="en-US" sz="1800" dirty="0"/>
              <a:t>IV.	The length of the stick should be 45-60 cm including the ring, which fastens the ribbon to the stick. </a:t>
            </a:r>
          </a:p>
          <a:p>
            <a:pPr marL="342900" indent="-342900">
              <a:buFont typeface="Arial" panose="020B0604020202020204" pitchFamily="34" charset="0"/>
              <a:buChar char="•"/>
            </a:pPr>
            <a:r>
              <a:rPr lang="en-US" sz="1800" dirty="0"/>
              <a:t>V.	The bottom end of the stick may be covered by an adhesive, anti-slip tape or have a rubber handle. The tape or handle should not exceed 10 cm at level of the grip. The top of the stick where the ribbon attaches may consist of a supple strap or metal ring (See Sports Rules for further details). </a:t>
            </a:r>
          </a:p>
        </p:txBody>
      </p:sp>
      <p:sp>
        <p:nvSpPr>
          <p:cNvPr id="4" name="Slide Number Placeholder 3"/>
          <p:cNvSpPr>
            <a:spLocks noGrp="1"/>
          </p:cNvSpPr>
          <p:nvPr>
            <p:ph type="sldNum" sz="quarter" idx="10"/>
          </p:nvPr>
        </p:nvSpPr>
        <p:spPr/>
        <p:txBody>
          <a:bodyPr/>
          <a:lstStyle/>
          <a:p>
            <a:fld id="{62FADDA2-E13B-F548-856B-05843CC20AFE}" type="slidenum">
              <a:rPr lang="en-US" smtClean="0"/>
              <a:pPr/>
              <a:t>13</a:t>
            </a:fld>
            <a:endParaRPr lang="en-US"/>
          </a:p>
        </p:txBody>
      </p:sp>
    </p:spTree>
    <p:extLst>
      <p:ext uri="{BB962C8B-B14F-4D97-AF65-F5344CB8AC3E}">
        <p14:creationId xmlns:p14="http://schemas.microsoft.com/office/powerpoint/2010/main" val="922038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Ribbon Specifications 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800" dirty="0"/>
              <a:t>VI.	Stick may be any color except gold, silver, or bronze. </a:t>
            </a:r>
          </a:p>
          <a:p>
            <a:pPr marL="342900" indent="-342900">
              <a:buFont typeface="Arial" panose="020B0604020202020204" pitchFamily="34" charset="0"/>
              <a:buChar char="•"/>
            </a:pPr>
            <a:r>
              <a:rPr lang="en-US" sz="1800" dirty="0"/>
              <a:t>VII.	The ribbon material should be satin or a similar non-starched material. </a:t>
            </a:r>
          </a:p>
          <a:p>
            <a:pPr marL="342900" indent="-342900">
              <a:buFont typeface="Arial" panose="020B0604020202020204" pitchFamily="34" charset="0"/>
              <a:buChar char="•"/>
            </a:pPr>
            <a:r>
              <a:rPr lang="en-US" sz="1800" dirty="0"/>
              <a:t>VIII.	The ribbon may be a single color or multi-colored but may not be gold, silver, or bronze. </a:t>
            </a:r>
          </a:p>
          <a:p>
            <a:pPr marL="342900" indent="-342900">
              <a:buFont typeface="Arial" panose="020B0604020202020204" pitchFamily="34" charset="0"/>
              <a:buChar char="•"/>
            </a:pPr>
            <a:r>
              <a:rPr lang="en-US" sz="1800" dirty="0"/>
              <a:t>IX.	The weight of the ribbon only should be at least 20-35 grams. </a:t>
            </a:r>
          </a:p>
          <a:p>
            <a:pPr marL="342900" indent="-342900">
              <a:buFont typeface="Arial" panose="020B0604020202020204" pitchFamily="34" charset="0"/>
              <a:buChar char="•"/>
            </a:pPr>
            <a:r>
              <a:rPr lang="en-US" sz="1800" dirty="0"/>
              <a:t>X.	The width of the ribbon should be 4 to 6 cm. From one end to the other, the finished length of the ribbon should be 2-6 meters (for Levels A, B) and 3-6 meters (for levels 1-4) and this part must be one piece. </a:t>
            </a:r>
          </a:p>
          <a:p>
            <a:pPr marL="342900" indent="-342900">
              <a:buFont typeface="Arial" panose="020B0604020202020204" pitchFamily="34" charset="0"/>
              <a:buChar char="•"/>
            </a:pPr>
            <a:r>
              <a:rPr lang="en-US" sz="1800" dirty="0"/>
              <a:t>XI.	The ribbon is fixed to the stick by means of an attachment such as thread, nylon cord, or a series of articulated rings. The length of this attachment is a maximum of 7 cm. </a:t>
            </a:r>
          </a:p>
          <a:p>
            <a:pPr marL="342900" indent="-342900">
              <a:buFont typeface="Arial" panose="020B0604020202020204" pitchFamily="34" charset="0"/>
              <a:buChar char="•"/>
            </a:pPr>
            <a:endParaRPr lang="en-US" sz="1800"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14</a:t>
            </a:fld>
            <a:endParaRPr lang="en-US"/>
          </a:p>
        </p:txBody>
      </p:sp>
    </p:spTree>
    <p:extLst>
      <p:ext uri="{BB962C8B-B14F-4D97-AF65-F5344CB8AC3E}">
        <p14:creationId xmlns:p14="http://schemas.microsoft.com/office/powerpoint/2010/main" val="529424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54037" y="2226340"/>
            <a:ext cx="7902575" cy="1195388"/>
          </a:xfrm>
        </p:spPr>
        <p:txBody>
          <a:bodyPr/>
          <a:lstStyle/>
          <a:p>
            <a:pPr algn="ctr"/>
            <a:r>
              <a:rPr lang="en-US" dirty="0" smtClean="0"/>
              <a:t>General Rules</a:t>
            </a:r>
            <a:endParaRPr lang="en-US" dirty="0"/>
          </a:p>
        </p:txBody>
      </p:sp>
      <p:sp>
        <p:nvSpPr>
          <p:cNvPr id="6" name="Slide Number Placeholder 5"/>
          <p:cNvSpPr>
            <a:spLocks noGrp="1"/>
          </p:cNvSpPr>
          <p:nvPr>
            <p:ph type="sldNum" sz="quarter" idx="10"/>
          </p:nvPr>
        </p:nvSpPr>
        <p:spPr/>
        <p:txBody>
          <a:bodyPr/>
          <a:lstStyle/>
          <a:p>
            <a:fld id="{F4B88F72-1EA4-FE40-A5CA-BD0111E6622B}" type="slidenum">
              <a:rPr lang="en-US" smtClean="0"/>
              <a:pPr/>
              <a:t>15</a:t>
            </a:fld>
            <a:endParaRPr lang="en-US" dirty="0">
              <a:latin typeface="Ubuntu"/>
              <a:cs typeface="Ubuntu"/>
            </a:endParaRPr>
          </a:p>
        </p:txBody>
      </p:sp>
    </p:spTree>
    <p:extLst>
      <p:ext uri="{BB962C8B-B14F-4D97-AF65-F5344CB8AC3E}">
        <p14:creationId xmlns:p14="http://schemas.microsoft.com/office/powerpoint/2010/main" val="852519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Rules</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800" dirty="0"/>
              <a:t>1.	Rhythmic gymnastics athletes may not enter artistic events. </a:t>
            </a:r>
          </a:p>
          <a:p>
            <a:pPr marL="342900" indent="-342900">
              <a:buFont typeface="Arial" panose="020B0604020202020204" pitchFamily="34" charset="0"/>
              <a:buChar char="•"/>
            </a:pPr>
            <a:r>
              <a:rPr lang="en-US" sz="1800" dirty="0"/>
              <a:t>2.	Athletes may not mix levels. </a:t>
            </a:r>
          </a:p>
          <a:p>
            <a:pPr marL="342900" indent="-342900">
              <a:buFont typeface="Arial" panose="020B0604020202020204" pitchFamily="34" charset="0"/>
              <a:buChar char="•"/>
            </a:pPr>
            <a:r>
              <a:rPr lang="en-US" sz="1800" dirty="0"/>
              <a:t>3.	Athletes may enter four events and compete for an all-around award, within the same level. Athletes may also register for group events of Group Ball or Floor Exercise (4 to 6 participants) in addition to the 1 to 4 other events. </a:t>
            </a:r>
          </a:p>
          <a:p>
            <a:pPr marL="342900" indent="-342900">
              <a:buFont typeface="Arial" panose="020B0604020202020204" pitchFamily="34" charset="0"/>
              <a:buChar char="•"/>
            </a:pPr>
            <a:r>
              <a:rPr lang="en-US" sz="1800" dirty="0"/>
              <a:t>4.	Level A routines have been written for athletes who are unable to stand on their own. They may sit in a wheelchair or sturdy chair to compete. </a:t>
            </a:r>
          </a:p>
          <a:p>
            <a:pPr marL="342900" indent="-342900">
              <a:buFont typeface="Arial" panose="020B0604020202020204" pitchFamily="34" charset="0"/>
              <a:buChar char="•"/>
            </a:pPr>
            <a:r>
              <a:rPr lang="en-US" sz="1800" dirty="0"/>
              <a:t>5.	You must register your athletes in GMS for the all-around event to be eligible for the special medal. </a:t>
            </a:r>
          </a:p>
          <a:p>
            <a:pPr marL="342900" indent="-342900">
              <a:buFont typeface="Arial" panose="020B0604020202020204" pitchFamily="34" charset="0"/>
              <a:buChar char="•"/>
            </a:pPr>
            <a:r>
              <a:rPr lang="en-US" sz="1800" dirty="0"/>
              <a:t>6.	A score and levels must be listed at registration time. </a:t>
            </a:r>
          </a:p>
          <a:p>
            <a:pPr marL="342900" indent="-342900">
              <a:buFont typeface="Arial" panose="020B0604020202020204" pitchFamily="34" charset="0"/>
              <a:buChar char="•"/>
            </a:pPr>
            <a:endParaRPr lang="en-US" dirty="0"/>
          </a:p>
          <a:p>
            <a:pPr marL="0" indent="0"/>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a:pPr/>
              <a:t>16</a:t>
            </a:fld>
            <a:r>
              <a:rPr lang="en-US"/>
              <a:t> /  </a:t>
            </a:r>
            <a:r>
              <a:rPr lang="en-US">
                <a:latin typeface="Ubuntu"/>
                <a:cs typeface="Ubuntu"/>
              </a:rPr>
              <a:t>Special Olympics Program Name</a:t>
            </a:r>
            <a:endParaRPr lang="en-US" dirty="0">
              <a:latin typeface="Ubuntu"/>
              <a:cs typeface="Ubuntu"/>
            </a:endParaRPr>
          </a:p>
        </p:txBody>
      </p:sp>
    </p:spTree>
    <p:extLst>
      <p:ext uri="{BB962C8B-B14F-4D97-AF65-F5344CB8AC3E}">
        <p14:creationId xmlns:p14="http://schemas.microsoft.com/office/powerpoint/2010/main" val="3457909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Rules 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800" dirty="0"/>
              <a:t>7.	The text for all the routines is usually written for right dominant athletes. Left dominant athletes can reverse the whole routine to accommodate their dominant side. Once the routine is started on the dominant side, all aspects of the routine are executed on that same side. It is not recommended that the athlete change from the dominant side to the non-dominant side during any routine. Doing so will add extra steps/movements to the routine which will result in the athlete being deducted for extra steps/movements. </a:t>
            </a:r>
          </a:p>
          <a:p>
            <a:pPr marL="342900" indent="-342900">
              <a:buFont typeface="Arial" panose="020B0604020202020204" pitchFamily="34" charset="0"/>
              <a:buChar char="•"/>
            </a:pPr>
            <a:r>
              <a:rPr lang="en-US" sz="1800" dirty="0"/>
              <a:t>8.	Only female athletes may participate in rhythmic gymnastics except for Level A, which is co-ed. </a:t>
            </a:r>
          </a:p>
          <a:p>
            <a:pPr marL="342900" indent="-342900">
              <a:buFont typeface="Arial" panose="020B0604020202020204" pitchFamily="34" charset="0"/>
              <a:buChar char="•"/>
            </a:pPr>
            <a:r>
              <a:rPr lang="en-US" sz="1800" dirty="0"/>
              <a:t>9.	Athletes must compete on the same level in all chosen individual events</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17</a:t>
            </a:fld>
            <a:endParaRPr lang="en-US"/>
          </a:p>
        </p:txBody>
      </p:sp>
    </p:spTree>
    <p:extLst>
      <p:ext uri="{BB962C8B-B14F-4D97-AF65-F5344CB8AC3E}">
        <p14:creationId xmlns:p14="http://schemas.microsoft.com/office/powerpoint/2010/main" val="1566508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Rules 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400" dirty="0"/>
              <a:t>10.	Level A routines have been written for athletes who are unable to stand on their own. They may sit in a wheelchair or sturdy chair to compete. Level A routines are compulsory that are preformed seated. Level B routines have been written for athletes of lower ability level who can stand on their own. </a:t>
            </a:r>
          </a:p>
          <a:p>
            <a:pPr marL="342900" indent="-342900">
              <a:buFont typeface="Arial" panose="020B0604020202020204" pitchFamily="34" charset="0"/>
              <a:buChar char="•"/>
            </a:pPr>
            <a:r>
              <a:rPr lang="en-US" sz="1400" dirty="0"/>
              <a:t>I.	Only female athletes compete in levels 1-4. Levels A &amp; B are mixed gender.</a:t>
            </a:r>
          </a:p>
          <a:p>
            <a:pPr marL="342900" indent="-342900">
              <a:buFont typeface="Arial" panose="020B0604020202020204" pitchFamily="34" charset="0"/>
              <a:buChar char="•"/>
            </a:pPr>
            <a:r>
              <a:rPr lang="en-US" sz="1400" dirty="0"/>
              <a:t>II.	Athletes must compete on the same level in all chosen individual events </a:t>
            </a:r>
          </a:p>
          <a:p>
            <a:pPr marL="342900" indent="-342900">
              <a:buFont typeface="Arial" panose="020B0604020202020204" pitchFamily="34" charset="0"/>
              <a:buChar char="•"/>
            </a:pPr>
            <a:r>
              <a:rPr lang="en-US" sz="1400" dirty="0"/>
              <a:t>III.	Athletes may specialize by competing in one or more events 	at their chosen level. Gymnasts who do all four events at a level are considered All-Around. </a:t>
            </a:r>
          </a:p>
          <a:p>
            <a:pPr marL="342900" indent="-342900">
              <a:buFont typeface="Arial" panose="020B0604020202020204" pitchFamily="34" charset="0"/>
              <a:buChar char="•"/>
            </a:pPr>
            <a:r>
              <a:rPr lang="en-US" sz="1400" dirty="0"/>
              <a:t>IV.	A gymnast may perform in one group routine in addition to individual routines. </a:t>
            </a:r>
          </a:p>
          <a:p>
            <a:pPr marL="342900" indent="-342900">
              <a:buFont typeface="Arial" panose="020B0604020202020204" pitchFamily="34" charset="0"/>
              <a:buChar char="•"/>
            </a:pPr>
            <a:r>
              <a:rPr lang="en-US" sz="1400" dirty="0"/>
              <a:t>11.	The video of the compulsory routines is the official version. If a difference exists between the video and the written text, the video must be followed. </a:t>
            </a:r>
          </a:p>
          <a:p>
            <a:pPr marL="342900" indent="-342900">
              <a:buFont typeface="Arial" panose="020B0604020202020204" pitchFamily="34" charset="0"/>
              <a:buChar char="•"/>
            </a:pPr>
            <a:r>
              <a:rPr lang="en-US" sz="1400" dirty="0"/>
              <a:t>12.	Olympic order for rhythmic gymnastics competition is rope, hoop, ball, clubs and ribbon.</a:t>
            </a:r>
          </a:p>
          <a:p>
            <a:pPr marL="342900" indent="-342900">
              <a:buFont typeface="Arial" panose="020B0604020202020204" pitchFamily="34" charset="0"/>
              <a:buChar char="•"/>
            </a:pPr>
            <a:r>
              <a:rPr lang="en-US" sz="1400" dirty="0"/>
              <a:t>13.	Atlantoaxial Instability Rule: Athletes with Down Syndrome must have an x-ray indicating that he/she does not have atlantoaxial instability prior to participation in any gymnastics event.</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18</a:t>
            </a:fld>
            <a:endParaRPr lang="en-US"/>
          </a:p>
        </p:txBody>
      </p:sp>
    </p:spTree>
    <p:extLst>
      <p:ext uri="{BB962C8B-B14F-4D97-AF65-F5344CB8AC3E}">
        <p14:creationId xmlns:p14="http://schemas.microsoft.com/office/powerpoint/2010/main" val="506437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037" y="2050143"/>
            <a:ext cx="7902575" cy="1195388"/>
          </a:xfrm>
        </p:spPr>
        <p:txBody>
          <a:bodyPr/>
          <a:lstStyle/>
          <a:p>
            <a:pPr algn="ctr"/>
            <a:r>
              <a:rPr lang="en-US" dirty="0" smtClean="0"/>
              <a:t>Event Specific Rules &amp; Modifications </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19</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624189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978F6C85-62F1-2E45-BAF4-9247EEFC730C}" type="slidenum">
              <a:rPr lang="en-US" smtClean="0"/>
              <a:pPr/>
              <a:t>2</a:t>
            </a:fld>
            <a:endParaRPr lang="en-US" dirty="0"/>
          </a:p>
        </p:txBody>
      </p:sp>
      <p:sp>
        <p:nvSpPr>
          <p:cNvPr id="3" name="Title 2"/>
          <p:cNvSpPr>
            <a:spLocks noGrp="1"/>
          </p:cNvSpPr>
          <p:nvPr>
            <p:ph type="title"/>
          </p:nvPr>
        </p:nvSpPr>
        <p:spPr/>
        <p:txBody>
          <a:bodyPr/>
          <a:lstStyle/>
          <a:p>
            <a:r>
              <a:rPr lang="en-US" dirty="0">
                <a:solidFill>
                  <a:schemeClr val="bg1"/>
                </a:solidFill>
              </a:rPr>
              <a:t>A picture paints a thousand words</a:t>
            </a:r>
            <a:endParaRPr lang="en-US" dirty="0"/>
          </a:p>
        </p:txBody>
      </p:sp>
      <p:sp>
        <p:nvSpPr>
          <p:cNvPr id="4" name="Text Placeholder 3"/>
          <p:cNvSpPr>
            <a:spLocks noGrp="1"/>
          </p:cNvSpPr>
          <p:nvPr>
            <p:ph type="body" sz="half" idx="2"/>
          </p:nvPr>
        </p:nvSpPr>
        <p:spPr/>
        <p:txBody>
          <a:bodyPr/>
          <a:lstStyle/>
          <a:p>
            <a:r>
              <a:rPr lang="en-US" dirty="0">
                <a:solidFill>
                  <a:schemeClr val="bg1"/>
                </a:solidFill>
              </a:rPr>
              <a:t>Use the </a:t>
            </a:r>
            <a:r>
              <a:rPr lang="en-US" b="1" dirty="0">
                <a:solidFill>
                  <a:schemeClr val="bg1"/>
                </a:solidFill>
              </a:rPr>
              <a:t>Picture and </a:t>
            </a:r>
            <a:r>
              <a:rPr lang="en-US" b="1" dirty="0" smtClean="0">
                <a:solidFill>
                  <a:schemeClr val="bg1"/>
                </a:solidFill>
              </a:rPr>
              <a:t>Caption </a:t>
            </a:r>
            <a:r>
              <a:rPr lang="en-US" dirty="0">
                <a:solidFill>
                  <a:schemeClr val="bg1"/>
                </a:solidFill>
              </a:rPr>
              <a:t>format to create strong compelling slide like this. Don</a:t>
            </a:r>
            <a:r>
              <a:rPr lang="fr-FR" dirty="0">
                <a:solidFill>
                  <a:schemeClr val="bg1"/>
                </a:solidFill>
              </a:rPr>
              <a:t>’</a:t>
            </a:r>
            <a:r>
              <a:rPr lang="en-US" dirty="0" err="1">
                <a:solidFill>
                  <a:schemeClr val="bg1"/>
                </a:solidFill>
              </a:rPr>
              <a:t>t’t</a:t>
            </a:r>
            <a:r>
              <a:rPr lang="en-US" dirty="0">
                <a:solidFill>
                  <a:schemeClr val="bg1"/>
                </a:solidFill>
              </a:rPr>
              <a:t> forget to caption where possible. For best effect crop the image to fill the placeholder.</a:t>
            </a:r>
          </a:p>
        </p:txBody>
      </p:sp>
      <p:pic>
        <p:nvPicPr>
          <p:cNvPr id="6" name="Picture Placeholder 5"/>
          <p:cNvPicPr>
            <a:picLocks noGrp="1" noChangeAspect="1"/>
          </p:cNvPicPr>
          <p:nvPr>
            <p:ph type="pic" idx="1"/>
          </p:nvPr>
        </p:nvPicPr>
        <p:blipFill>
          <a:blip r:embed="rId2">
            <a:extLst>
              <a:ext uri="{28A0092B-C50C-407E-A947-70E740481C1C}">
                <a14:useLocalDpi xmlns:a14="http://schemas.microsoft.com/office/drawing/2010/main" val="0"/>
              </a:ext>
            </a:extLst>
          </a:blip>
          <a:srcRect l="4443" r="4443"/>
          <a:stretch>
            <a:fillRect/>
          </a:stretch>
        </p:blipFill>
        <p:spPr/>
      </p:pic>
      <p:sp>
        <p:nvSpPr>
          <p:cNvPr id="8" name="TextBox 7"/>
          <p:cNvSpPr txBox="1"/>
          <p:nvPr/>
        </p:nvSpPr>
        <p:spPr>
          <a:xfrm>
            <a:off x="300742" y="297711"/>
            <a:ext cx="3590773" cy="1200329"/>
          </a:xfrm>
          <a:prstGeom prst="rect">
            <a:avLst/>
          </a:prstGeom>
          <a:noFill/>
        </p:spPr>
        <p:txBody>
          <a:bodyPr wrap="square" rtlCol="0">
            <a:spAutoFit/>
          </a:bodyPr>
          <a:lstStyle/>
          <a:p>
            <a:r>
              <a:rPr lang="en-US" dirty="0" smtClean="0"/>
              <a:t>“Let me win, but if I cannot win, let me be brave in the attempt.”</a:t>
            </a:r>
          </a:p>
          <a:p>
            <a:r>
              <a:rPr lang="en-US" dirty="0"/>
              <a:t>	</a:t>
            </a:r>
            <a:r>
              <a:rPr lang="en-US" dirty="0" smtClean="0"/>
              <a:t>Special Olympics Oath</a:t>
            </a:r>
            <a:endParaRPr lang="en-US" dirty="0"/>
          </a:p>
        </p:txBody>
      </p:sp>
    </p:spTree>
    <p:extLst>
      <p:ext uri="{BB962C8B-B14F-4D97-AF65-F5344CB8AC3E}">
        <p14:creationId xmlns:p14="http://schemas.microsoft.com/office/powerpoint/2010/main" val="2850282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Event Specific Rules &amp; Modifications </a:t>
            </a:r>
            <a:endParaRPr lang="en-US" dirty="0"/>
          </a:p>
        </p:txBody>
      </p:sp>
      <p:sp>
        <p:nvSpPr>
          <p:cNvPr id="3" name="Content Placeholder 2"/>
          <p:cNvSpPr>
            <a:spLocks noGrp="1"/>
          </p:cNvSpPr>
          <p:nvPr>
            <p:ph idx="1"/>
          </p:nvPr>
        </p:nvSpPr>
        <p:spPr>
          <a:xfrm>
            <a:off x="554038" y="1431791"/>
            <a:ext cx="7912100" cy="4464050"/>
          </a:xfrm>
        </p:spPr>
        <p:txBody>
          <a:bodyPr/>
          <a:lstStyle/>
          <a:p>
            <a:pPr marL="342900" indent="-342900">
              <a:buFont typeface="Arial" panose="020B0604020202020204" pitchFamily="34" charset="0"/>
              <a:buChar char="•"/>
            </a:pPr>
            <a:r>
              <a:rPr lang="en-US" sz="2000" dirty="0"/>
              <a:t>1.	Athletes with hearing or visual impairments are allowed cues and signals from the coach. Coaches must notify the meet director and judges of the athlete’s impairment before the event begins. </a:t>
            </a:r>
          </a:p>
          <a:p>
            <a:pPr marL="342900" indent="-342900">
              <a:buFont typeface="Arial" panose="020B0604020202020204" pitchFamily="34" charset="0"/>
              <a:buChar char="•"/>
            </a:pPr>
            <a:r>
              <a:rPr lang="en-US" sz="2000" dirty="0"/>
              <a:t>2.	Modifications for athletes using canes or walkers: In the floor exercise, coaches may walk onto the floor and remove (and replace) walkers and other aids as needed without any deduction.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20</a:t>
            </a:fld>
            <a:endParaRPr lang="en-US"/>
          </a:p>
        </p:txBody>
      </p:sp>
    </p:spTree>
    <p:extLst>
      <p:ext uri="{BB962C8B-B14F-4D97-AF65-F5344CB8AC3E}">
        <p14:creationId xmlns:p14="http://schemas.microsoft.com/office/powerpoint/2010/main" val="1617163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7785" y="2233023"/>
            <a:ext cx="7902575" cy="1195388"/>
          </a:xfrm>
        </p:spPr>
        <p:txBody>
          <a:bodyPr/>
          <a:lstStyle/>
          <a:p>
            <a:pPr algn="ctr"/>
            <a:r>
              <a:rPr lang="en-US" dirty="0" smtClean="0"/>
              <a:t>Disqualifications</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21</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192166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Disqualifications</a:t>
            </a:r>
            <a:r>
              <a:rPr lang="en-US" dirty="0" smtClean="0"/>
              <a:t> </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a:t>A competitor may be disqualified if he/she: </a:t>
            </a:r>
          </a:p>
          <a:p>
            <a:pPr marL="342900" indent="-342900">
              <a:buFont typeface="Arial" panose="020B0604020202020204" pitchFamily="34" charset="0"/>
              <a:buChar char="•"/>
            </a:pPr>
            <a:r>
              <a:rPr lang="en-US" sz="2000" dirty="0"/>
              <a:t>1.	Is wearing improper attire.</a:t>
            </a:r>
          </a:p>
          <a:p>
            <a:pPr marL="342900" indent="-342900">
              <a:buFont typeface="Arial" panose="020B0604020202020204" pitchFamily="34" charset="0"/>
              <a:buChar char="•"/>
            </a:pPr>
            <a:r>
              <a:rPr lang="en-US" sz="2000" dirty="0"/>
              <a:t>2.	Undisciplined or unsportsmanlike behavior. </a:t>
            </a:r>
          </a:p>
          <a:p>
            <a:pPr marL="342900" indent="-342900">
              <a:buFont typeface="Arial" panose="020B0604020202020204" pitchFamily="34" charset="0"/>
              <a:buChar char="•"/>
            </a:pPr>
            <a:r>
              <a:rPr lang="en-US" sz="2000" dirty="0"/>
              <a:t>3.	Improper equipment and use of aids. </a:t>
            </a:r>
          </a:p>
          <a:p>
            <a:pPr marL="342900" indent="-342900">
              <a:buFont typeface="Arial" panose="020B0604020202020204" pitchFamily="34" charset="0"/>
              <a:buChar char="•"/>
            </a:pPr>
            <a:r>
              <a:rPr lang="en-US" sz="2000" dirty="0"/>
              <a:t>4.	Has assistance from a coach during a competition</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22</a:t>
            </a:fld>
            <a:endParaRPr lang="en-US"/>
          </a:p>
        </p:txBody>
      </p:sp>
    </p:spTree>
    <p:extLst>
      <p:ext uri="{BB962C8B-B14F-4D97-AF65-F5344CB8AC3E}">
        <p14:creationId xmlns:p14="http://schemas.microsoft.com/office/powerpoint/2010/main" val="1791439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44513" y="2385828"/>
            <a:ext cx="7902575" cy="1195388"/>
          </a:xfrm>
        </p:spPr>
        <p:txBody>
          <a:bodyPr/>
          <a:lstStyle/>
          <a:p>
            <a:pPr algn="ctr"/>
            <a:r>
              <a:rPr lang="en-US" dirty="0" smtClean="0"/>
              <a:t>Thank you!</a:t>
            </a:r>
            <a:br>
              <a:rPr lang="en-US" dirty="0" smtClean="0"/>
            </a:br>
            <a:r>
              <a:rPr lang="en-US" dirty="0"/>
              <a:t/>
            </a:r>
            <a:br>
              <a:rPr lang="en-US" dirty="0"/>
            </a:br>
            <a:endParaRPr lang="en-US" sz="3200"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23</a:t>
            </a:fld>
            <a:endParaRPr lang="en-US" dirty="0">
              <a:latin typeface="Ubuntu"/>
              <a:cs typeface="Ubuntu"/>
            </a:endParaRPr>
          </a:p>
        </p:txBody>
      </p:sp>
    </p:spTree>
    <p:extLst>
      <p:ext uri="{BB962C8B-B14F-4D97-AF65-F5344CB8AC3E}">
        <p14:creationId xmlns:p14="http://schemas.microsoft.com/office/powerpoint/2010/main" val="391308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a:t>
            </a:r>
            <a:endParaRPr lang="en-US" dirty="0"/>
          </a:p>
        </p:txBody>
      </p:sp>
      <p:sp>
        <p:nvSpPr>
          <p:cNvPr id="3" name="Content Placeholder 2"/>
          <p:cNvSpPr>
            <a:spLocks noGrp="1"/>
          </p:cNvSpPr>
          <p:nvPr>
            <p:ph idx="1"/>
          </p:nvPr>
        </p:nvSpPr>
        <p:spPr/>
        <p:txBody>
          <a:bodyPr/>
          <a:lstStyle/>
          <a:p>
            <a:pPr marL="342900" indent="-342900">
              <a:spcBef>
                <a:spcPts val="844"/>
              </a:spcBef>
              <a:buFont typeface="Arial"/>
              <a:buChar char="•"/>
              <a:defRPr/>
            </a:pPr>
            <a:r>
              <a:rPr lang="en-US" dirty="0"/>
              <a:t>Sport season:</a:t>
            </a:r>
          </a:p>
          <a:p>
            <a:pPr marL="387350" lvl="1" indent="-342900">
              <a:spcBef>
                <a:spcPts val="844"/>
              </a:spcBef>
              <a:buFont typeface="Arial"/>
              <a:buChar char="•"/>
              <a:defRPr/>
            </a:pPr>
            <a:r>
              <a:rPr lang="en-US" dirty="0"/>
              <a:t>March-June</a:t>
            </a:r>
          </a:p>
          <a:p>
            <a:pPr marL="0" indent="0">
              <a:spcBef>
                <a:spcPts val="844"/>
              </a:spcBef>
              <a:defRPr/>
            </a:pPr>
            <a:r>
              <a:rPr lang="en-US" dirty="0"/>
              <a:t> </a:t>
            </a:r>
          </a:p>
          <a:p>
            <a:pPr marL="342900" indent="-342900">
              <a:spcBef>
                <a:spcPts val="844"/>
              </a:spcBef>
              <a:buFont typeface="Arial"/>
              <a:buChar char="•"/>
              <a:defRPr/>
            </a:pPr>
            <a:r>
              <a:rPr lang="en-US" dirty="0"/>
              <a:t>Culminating State Event: </a:t>
            </a:r>
          </a:p>
          <a:p>
            <a:pPr marL="387350" lvl="1" indent="-342900">
              <a:spcBef>
                <a:spcPts val="844"/>
              </a:spcBef>
              <a:buFont typeface="Arial"/>
              <a:buChar char="•"/>
              <a:defRPr/>
            </a:pPr>
            <a:r>
              <a:rPr lang="en-US" dirty="0"/>
              <a:t>State Summer Games </a:t>
            </a:r>
          </a:p>
          <a:p>
            <a:pPr marL="342900" indent="-342900">
              <a:spcBef>
                <a:spcPts val="844"/>
              </a:spcBef>
              <a:buFont typeface="Arial"/>
              <a:buChar char="•"/>
              <a:defRPr/>
            </a:pP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a:pPr/>
              <a:t>3</a:t>
            </a:fld>
            <a:r>
              <a:rPr lang="en-US"/>
              <a:t> /  </a:t>
            </a:r>
            <a:r>
              <a:rPr lang="en-US">
                <a:latin typeface="Ubuntu"/>
                <a:cs typeface="Ubuntu"/>
              </a:rPr>
              <a:t>Special Olympics Program Name</a:t>
            </a:r>
            <a:endParaRPr lang="en-US" dirty="0">
              <a:latin typeface="Ubuntu"/>
              <a:cs typeface="Ubuntu"/>
            </a:endParaRPr>
          </a:p>
        </p:txBody>
      </p:sp>
    </p:spTree>
    <p:extLst>
      <p:ext uri="{BB962C8B-B14F-4D97-AF65-F5344CB8AC3E}">
        <p14:creationId xmlns:p14="http://schemas.microsoft.com/office/powerpoint/2010/main" val="413016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Women’s Events Offered</a:t>
            </a:r>
            <a:endParaRPr lang="en-US" b="1" dirty="0"/>
          </a:p>
        </p:txBody>
      </p:sp>
      <p:pic>
        <p:nvPicPr>
          <p:cNvPr id="5" name="Content Placeholder 4"/>
          <p:cNvPicPr>
            <a:picLocks noGrp="1" noChangeAspect="1"/>
          </p:cNvPicPr>
          <p:nvPr>
            <p:ph idx="1"/>
          </p:nvPr>
        </p:nvPicPr>
        <p:blipFill>
          <a:blip r:embed="rId2"/>
          <a:stretch>
            <a:fillRect/>
          </a:stretch>
        </p:blipFill>
        <p:spPr>
          <a:xfrm>
            <a:off x="1332412" y="1412777"/>
            <a:ext cx="6539498" cy="5219345"/>
          </a:xfrm>
          <a:prstGeom prst="rect">
            <a:avLst/>
          </a:prstGeom>
        </p:spPr>
      </p:pic>
      <p:sp>
        <p:nvSpPr>
          <p:cNvPr id="4" name="Slide Number Placeholder 3"/>
          <p:cNvSpPr>
            <a:spLocks noGrp="1"/>
          </p:cNvSpPr>
          <p:nvPr>
            <p:ph type="sldNum" sz="quarter" idx="10"/>
          </p:nvPr>
        </p:nvSpPr>
        <p:spPr/>
        <p:txBody>
          <a:bodyPr/>
          <a:lstStyle/>
          <a:p>
            <a:fld id="{F4B88F72-1EA4-FE40-A5CA-BD0111E6622B}" type="slidenum">
              <a:rPr lang="en-US"/>
              <a:pPr/>
              <a:t>4</a:t>
            </a:fld>
            <a:r>
              <a:rPr lang="en-US"/>
              <a:t> /  </a:t>
            </a:r>
            <a:r>
              <a:rPr lang="en-US">
                <a:latin typeface="Ubuntu"/>
                <a:cs typeface="Ubuntu"/>
              </a:rPr>
              <a:t>Special Olympics Program Name</a:t>
            </a:r>
            <a:endParaRPr lang="en-US" dirty="0">
              <a:latin typeface="Ubuntu"/>
              <a:cs typeface="Ubuntu"/>
            </a:endParaRPr>
          </a:p>
        </p:txBody>
      </p:sp>
    </p:spTree>
    <p:extLst>
      <p:ext uri="{BB962C8B-B14F-4D97-AF65-F5344CB8AC3E}">
        <p14:creationId xmlns:p14="http://schemas.microsoft.com/office/powerpoint/2010/main" val="3872354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sz="9600" dirty="0" smtClean="0"/>
              <a:t/>
            </a:r>
            <a:br>
              <a:rPr lang="en-US" sz="9600" dirty="0" smtClean="0"/>
            </a:br>
            <a:r>
              <a:rPr lang="en-US" sz="5400" dirty="0" smtClean="0"/>
              <a:t>Uniform </a:t>
            </a:r>
            <a:r>
              <a:rPr lang="en-US" sz="5400" dirty="0" smtClean="0"/>
              <a:t>Guidelines</a:t>
            </a:r>
            <a:endParaRPr lang="en-US" sz="5400" dirty="0"/>
          </a:p>
        </p:txBody>
      </p:sp>
      <p:sp>
        <p:nvSpPr>
          <p:cNvPr id="6" name="Slide Number Placeholder 5"/>
          <p:cNvSpPr>
            <a:spLocks noGrp="1"/>
          </p:cNvSpPr>
          <p:nvPr>
            <p:ph type="sldNum" sz="quarter" idx="10"/>
          </p:nvPr>
        </p:nvSpPr>
        <p:spPr/>
        <p:txBody>
          <a:bodyPr/>
          <a:lstStyle/>
          <a:p>
            <a:fld id="{F4B88F72-1EA4-FE40-A5CA-BD0111E6622B}" type="slidenum">
              <a:rPr lang="en-US" smtClean="0"/>
              <a:pPr/>
              <a:t>5</a:t>
            </a:fld>
            <a:endParaRPr lang="en-US" dirty="0">
              <a:latin typeface="Ubuntu"/>
              <a:cs typeface="Ubuntu"/>
            </a:endParaRPr>
          </a:p>
        </p:txBody>
      </p:sp>
    </p:spTree>
    <p:extLst>
      <p:ext uri="{BB962C8B-B14F-4D97-AF65-F5344CB8AC3E}">
        <p14:creationId xmlns:p14="http://schemas.microsoft.com/office/powerpoint/2010/main" val="3744799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 </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a:t>1.	Female rhythmic gymnasts should wear a leotard, have bare legs, bare feet, wear gymnastics slippers or Rhythmic half slippers. </a:t>
            </a:r>
            <a:r>
              <a:rPr lang="en-US" sz="2000" dirty="0" err="1"/>
              <a:t>Unitards</a:t>
            </a:r>
            <a:r>
              <a:rPr lang="en-US" sz="2000" dirty="0"/>
              <a:t> with legs may be worn. No decorations or trim may be added to the leotard. See rules for specifics.</a:t>
            </a:r>
          </a:p>
          <a:p>
            <a:pPr marL="342900" indent="-342900">
              <a:buFont typeface="Arial" panose="020B0604020202020204" pitchFamily="34" charset="0"/>
              <a:buChar char="•"/>
            </a:pPr>
            <a:r>
              <a:rPr lang="en-US" sz="2000" dirty="0"/>
              <a:t>2.	Level A athletes may wear shirt and shorts with socks on their feet. </a:t>
            </a:r>
          </a:p>
          <a:p>
            <a:pPr marL="342900" indent="-342900">
              <a:buFont typeface="Arial" panose="020B0604020202020204" pitchFamily="34" charset="0"/>
              <a:buChar char="•"/>
            </a:pPr>
            <a:r>
              <a:rPr lang="en-US" sz="2000" dirty="0"/>
              <a:t>3.	All athletes participating in group competition must wear like uniforms and use identical equipment. </a:t>
            </a:r>
          </a:p>
          <a:p>
            <a:pPr marL="342900" indent="-342900">
              <a:buFont typeface="Arial" panose="020B0604020202020204" pitchFamily="34" charset="0"/>
              <a:buChar char="•"/>
            </a:pPr>
            <a:r>
              <a:rPr lang="en-US" sz="2000" dirty="0"/>
              <a:t>4.	Denim may not be worn during competition or practice</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6</a:t>
            </a:fld>
            <a:endParaRPr lang="en-US"/>
          </a:p>
        </p:txBody>
      </p:sp>
    </p:spTree>
    <p:extLst>
      <p:ext uri="{BB962C8B-B14F-4D97-AF65-F5344CB8AC3E}">
        <p14:creationId xmlns:p14="http://schemas.microsoft.com/office/powerpoint/2010/main" val="1447311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513" y="2259149"/>
            <a:ext cx="7902575" cy="1195388"/>
          </a:xfrm>
        </p:spPr>
        <p:txBody>
          <a:bodyPr/>
          <a:lstStyle/>
          <a:p>
            <a:pPr algn="ctr"/>
            <a:r>
              <a:rPr lang="en-US" dirty="0" smtClean="0"/>
              <a:t>Equipment &amp; Specifications</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7</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1356810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Equipment &amp; Specifications</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a:t>1.	The size of the equipment can range from child size to senior equipment based on gymnast's size and skill. </a:t>
            </a:r>
          </a:p>
          <a:p>
            <a:pPr marL="342900" indent="-342900">
              <a:buFont typeface="Arial" panose="020B0604020202020204" pitchFamily="34" charset="0"/>
              <a:buChar char="•"/>
            </a:pPr>
            <a:r>
              <a:rPr lang="en-US" sz="2000" dirty="0"/>
              <a:t>2.	Equipment should color coordinate with the athlete's leotard. </a:t>
            </a:r>
          </a:p>
          <a:p>
            <a:pPr marL="342900" indent="-342900">
              <a:buFont typeface="Arial" panose="020B0604020202020204" pitchFamily="34" charset="0"/>
              <a:buChar char="•"/>
            </a:pPr>
            <a:r>
              <a:rPr lang="en-US" sz="2000" dirty="0"/>
              <a:t>3.	Equipment will be checked prior to competition. If the apparatus does not meet specs, a deduction of .5 each time for individual and 1.0 each time for group will occur. </a:t>
            </a:r>
          </a:p>
          <a:p>
            <a:pPr marL="342900" indent="-342900">
              <a:buFont typeface="Arial" panose="020B0604020202020204" pitchFamily="34" charset="0"/>
              <a:buChar char="•"/>
            </a:pPr>
            <a:r>
              <a:rPr lang="en-US" sz="2000" dirty="0"/>
              <a:t>4.	In group routines, all equipment must be identical.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8</a:t>
            </a:fld>
            <a:endParaRPr lang="en-US" dirty="0"/>
          </a:p>
        </p:txBody>
      </p:sp>
    </p:spTree>
    <p:extLst>
      <p:ext uri="{BB962C8B-B14F-4D97-AF65-F5344CB8AC3E}">
        <p14:creationId xmlns:p14="http://schemas.microsoft.com/office/powerpoint/2010/main" val="3912103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Rope Specifications</a:t>
            </a:r>
            <a:endParaRPr lang="en-US" dirty="0"/>
          </a:p>
        </p:txBody>
      </p:sp>
      <p:sp>
        <p:nvSpPr>
          <p:cNvPr id="3" name="Content Placeholder 2"/>
          <p:cNvSpPr>
            <a:spLocks noGrp="1"/>
          </p:cNvSpPr>
          <p:nvPr>
            <p:ph idx="1"/>
          </p:nvPr>
        </p:nvSpPr>
        <p:spPr>
          <a:xfrm>
            <a:off x="544513" y="1597797"/>
            <a:ext cx="7912100" cy="4464050"/>
          </a:xfrm>
        </p:spPr>
        <p:txBody>
          <a:bodyPr/>
          <a:lstStyle/>
          <a:p>
            <a:pPr marL="342900" indent="-342900">
              <a:buFont typeface="Arial" panose="020B0604020202020204" pitchFamily="34" charset="0"/>
              <a:buChar char="•"/>
            </a:pPr>
            <a:r>
              <a:rPr lang="en-US" sz="1800" dirty="0"/>
              <a:t>I.	Rope may be made of hemp or a synthetic material with identical qualities of lightness and suppleness as a rope made of hemp. </a:t>
            </a:r>
          </a:p>
          <a:p>
            <a:pPr marL="342900" indent="-342900">
              <a:buFont typeface="Arial" panose="020B0604020202020204" pitchFamily="34" charset="0"/>
              <a:buChar char="•"/>
            </a:pPr>
            <a:r>
              <a:rPr lang="en-US" sz="1800" dirty="0"/>
              <a:t>II.	The rope's length is proportionate to the size of gymnast. </a:t>
            </a:r>
          </a:p>
          <a:p>
            <a:pPr marL="342900" indent="-342900">
              <a:buFont typeface="Arial" panose="020B0604020202020204" pitchFamily="34" charset="0"/>
              <a:buChar char="•"/>
            </a:pPr>
            <a:r>
              <a:rPr lang="en-US" sz="1800" dirty="0"/>
              <a:t>III.	Handles of any kind are not allowed at the ends of the rope, but one or two knots are permitted at each end. </a:t>
            </a:r>
          </a:p>
          <a:p>
            <a:pPr marL="342900" indent="-342900">
              <a:buFont typeface="Arial" panose="020B0604020202020204" pitchFamily="34" charset="0"/>
              <a:buChar char="•"/>
            </a:pPr>
            <a:r>
              <a:rPr lang="en-US" sz="1800" dirty="0"/>
              <a:t>IV.	At the ends, only a maximum of 10 cm may be covered by an anti-slip material either colored or neutral or may be colored (all or partially) apart from the colors gold, silver, or bronze. </a:t>
            </a:r>
          </a:p>
          <a:p>
            <a:pPr marL="342900" indent="-342900">
              <a:buFont typeface="Arial" panose="020B0604020202020204" pitchFamily="34" charset="0"/>
              <a:buChar char="•"/>
            </a:pPr>
            <a:r>
              <a:rPr lang="en-US" sz="1800" dirty="0"/>
              <a:t>V.	The rope may be of uniform diameter or be progressively thicker in the center provided that this thickness is of the same material as the rope. </a:t>
            </a:r>
          </a:p>
          <a:p>
            <a:pPr marL="342900" indent="-342900">
              <a:buFont typeface="Arial" panose="020B0604020202020204" pitchFamily="34" charset="0"/>
              <a:buChar char="•"/>
            </a:pPr>
            <a:r>
              <a:rPr lang="en-US" sz="1800" dirty="0"/>
              <a:t>VI.	The rope may be of a neutral color or may be colored (all or partially) apart from the colors gold, silver, or bronze</a:t>
            </a:r>
            <a:r>
              <a:rPr lang="en-US" dirty="0"/>
              <a:t>. </a:t>
            </a:r>
          </a:p>
          <a:p>
            <a:pPr marL="342900" indent="-34290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9</a:t>
            </a:fld>
            <a:endParaRPr lang="en-US"/>
          </a:p>
        </p:txBody>
      </p:sp>
    </p:spTree>
    <p:extLst>
      <p:ext uri="{BB962C8B-B14F-4D97-AF65-F5344CB8AC3E}">
        <p14:creationId xmlns:p14="http://schemas.microsoft.com/office/powerpoint/2010/main" val="2863317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SO_AP_Presentation.potx</Template>
  <TotalTime>456</TotalTime>
  <Words>198</Words>
  <Application>Microsoft Office PowerPoint</Application>
  <PresentationFormat>On-screen Show (4:3)</PresentationFormat>
  <Paragraphs>117</Paragraphs>
  <Slides>23</Slides>
  <Notes>0</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23</vt:i4>
      </vt:variant>
    </vt:vector>
  </HeadingPairs>
  <TitlesOfParts>
    <vt:vector size="35" baseType="lpstr">
      <vt:lpstr>MS PGothic</vt:lpstr>
      <vt:lpstr>Arial</vt:lpstr>
      <vt:lpstr>Calibri</vt:lpstr>
      <vt:lpstr>Gill Sans</vt:lpstr>
      <vt:lpstr>Helvetica Neue</vt:lpstr>
      <vt:lpstr>Ubuntu</vt:lpstr>
      <vt:lpstr>Ubuntu Light</vt:lpstr>
      <vt:lpstr>ヒラギノ角ゴ ProN W3</vt:lpstr>
      <vt:lpstr>SO_AP_Presentation</vt:lpstr>
      <vt:lpstr>Body White copy</vt:lpstr>
      <vt:lpstr>Blank</vt:lpstr>
      <vt:lpstr>1_Blank</vt:lpstr>
      <vt:lpstr>Rhythmic Gymnastics</vt:lpstr>
      <vt:lpstr>A picture paints a thousand words</vt:lpstr>
      <vt:lpstr>General</vt:lpstr>
      <vt:lpstr>Women’s Events Offered</vt:lpstr>
      <vt:lpstr> Uniform Guidelines</vt:lpstr>
      <vt:lpstr>Uniform </vt:lpstr>
      <vt:lpstr>Equipment &amp; Specifications</vt:lpstr>
      <vt:lpstr>Equipment &amp; Specifications</vt:lpstr>
      <vt:lpstr>Rope Specifications</vt:lpstr>
      <vt:lpstr>Hoop Specifications</vt:lpstr>
      <vt:lpstr>Club Specifications</vt:lpstr>
      <vt:lpstr>Floor Specifications</vt:lpstr>
      <vt:lpstr>Ribbon Specifications</vt:lpstr>
      <vt:lpstr>Ribbon Specifications Cont.</vt:lpstr>
      <vt:lpstr>General Rules</vt:lpstr>
      <vt:lpstr>General Rules</vt:lpstr>
      <vt:lpstr>General Rules Cont.</vt:lpstr>
      <vt:lpstr>General Rules Cont.</vt:lpstr>
      <vt:lpstr>Event Specific Rules &amp; Modifications </vt:lpstr>
      <vt:lpstr>. Event Specific Rules &amp; Modifications </vt:lpstr>
      <vt:lpstr>Disqualifications</vt:lpstr>
      <vt:lpstr>Disqualifications </vt:lpstr>
      <vt:lpstr>Thank you!  </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Mort, Ryan Patrick</cp:lastModifiedBy>
  <cp:revision>34</cp:revision>
  <dcterms:created xsi:type="dcterms:W3CDTF">2012-05-09T16:21:13Z</dcterms:created>
  <dcterms:modified xsi:type="dcterms:W3CDTF">2018-12-03T16:56:51Z</dcterms:modified>
</cp:coreProperties>
</file>