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4" r:id="rId1"/>
    <p:sldMasterId id="2147483755" r:id="rId2"/>
    <p:sldMasterId id="2147483723" r:id="rId3"/>
    <p:sldMasterId id="2147483732" r:id="rId4"/>
    <p:sldMasterId id="2147483753" r:id="rId5"/>
  </p:sldMasterIdLst>
  <p:notesMasterIdLst>
    <p:notesMasterId r:id="rId26"/>
  </p:notesMasterIdLst>
  <p:handoutMasterIdLst>
    <p:handoutMasterId r:id="rId27"/>
  </p:handoutMasterIdLst>
  <p:sldIdLst>
    <p:sldId id="256" r:id="rId6"/>
    <p:sldId id="265" r:id="rId7"/>
    <p:sldId id="266" r:id="rId8"/>
    <p:sldId id="267" r:id="rId9"/>
    <p:sldId id="271" r:id="rId10"/>
    <p:sldId id="272" r:id="rId11"/>
    <p:sldId id="273" r:id="rId12"/>
    <p:sldId id="275" r:id="rId13"/>
    <p:sldId id="276" r:id="rId14"/>
    <p:sldId id="257" r:id="rId15"/>
    <p:sldId id="277" r:id="rId16"/>
    <p:sldId id="278" r:id="rId17"/>
    <p:sldId id="279" r:id="rId18"/>
    <p:sldId id="280" r:id="rId19"/>
    <p:sldId id="281" r:id="rId20"/>
    <p:sldId id="285" r:id="rId21"/>
    <p:sldId id="261" r:id="rId22"/>
    <p:sldId id="283" r:id="rId23"/>
    <p:sldId id="284" r:id="rId24"/>
    <p:sldId id="28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421"/>
    <a:srgbClr val="2E3333"/>
    <a:srgbClr val="1A1A16"/>
    <a:srgbClr val="1A1A10"/>
    <a:srgbClr val="16151E"/>
    <a:srgbClr val="292511"/>
    <a:srgbClr val="000000"/>
    <a:srgbClr val="FF5517"/>
    <a:srgbClr val="FF7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1" d="100"/>
          <a:sy n="101" d="100"/>
        </p:scale>
        <p:origin x="-323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0A94-535E-A242-8751-E65D819C19D3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42F98-C731-A94C-AA10-6D9C96A04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0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25BBB-A885-FB47-A586-C46B257BEE92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B4B2F-0019-C942-9AE2-8EB4A0794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320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1150622"/>
            <a:ext cx="7773293" cy="1470049"/>
          </a:xfr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4703" y="2973325"/>
            <a:ext cx="6400354" cy="1752451"/>
          </a:xfrm>
        </p:spPr>
        <p:txBody>
          <a:bodyPr/>
          <a:lstStyle>
            <a:lvl1pPr marL="0" indent="0" algn="l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/>
              <a:t>Click to edit Master subtitle style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1543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7E783-1E7D-4C07-B326-54975E6AD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AB48D-D42F-48E8-96DA-820CF6216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E767E-51E7-4E01-BC1C-DDDF40CC2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BE59-1C3D-4010-BFF2-CB2103DAA017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09BCC-FDCE-4B55-9A1F-B4D173824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30AB1-B377-4DBA-8CED-CA5E55821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9B9D-14C8-41AC-8250-D2E3AABB0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7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519FE-48EC-4699-BBB0-B4E487566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282F7-7839-464A-872D-393C9A619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90868-C63D-4BA9-9D6D-8D05388BD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BE59-1C3D-4010-BFF2-CB2103DAA017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B70C4-A3E4-4BEA-AB64-E7440F1C0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E35DA-7B7A-418A-BB89-7F54788A7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9B9D-14C8-41AC-8250-D2E3AABB0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05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D477A-2E63-4CB2-80A7-A3AD59221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FA5E7-EB63-4DC2-9145-146EFC883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8A075-1C30-43A1-B319-BE8A6B251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BE59-1C3D-4010-BFF2-CB2103DAA017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06373-CE71-4EBC-8A3C-EC49BB82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8F1B8-1C5D-4AEC-962A-064E52BC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9B9D-14C8-41AC-8250-D2E3AABB0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1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37ED-4498-496F-8305-F232C6376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3242F-EB7A-4B22-A1D8-622E4914DC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55D695-72D0-4C94-B383-CAC44A636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19CEE-BEEF-428A-9672-E817BF71F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BE59-1C3D-4010-BFF2-CB2103DAA017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01C24D-1DAE-438C-B76A-11DC4D5FC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4EFD7-3830-4FDB-B9D9-F9E33798E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9B9D-14C8-41AC-8250-D2E3AABB0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41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021B-A7EB-43D3-ABE6-3B76BF6BB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D58145-9985-47EE-AECD-2F1949C74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E778C2-D2D2-469C-87A7-EB81C86EA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9F5948-DF18-46CE-BD7B-218DF59FF9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8E9574-4C1B-4559-9F53-094DB00E2E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857EDB-2AB8-4F79-9219-B448A90A4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BE59-1C3D-4010-BFF2-CB2103DAA017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C51E-1A50-4A7F-BE17-1CBCEC66E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AF7C0A-7D8D-4BEE-A751-524A745F2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9B9D-14C8-41AC-8250-D2E3AABB0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30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E7200-ADDE-43C6-A324-530D1AADA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70E5C1-73D2-4BF2-99A4-FA6960BA0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BE59-1C3D-4010-BFF2-CB2103DAA017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E24C9F-87E6-4165-86F5-3FE906D73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465E1B-6D7E-4994-843E-DEDBAF781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9B9D-14C8-41AC-8250-D2E3AABB0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99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843555-CF8A-4FA1-8409-6830AE0C9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BE59-1C3D-4010-BFF2-CB2103DAA017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E527CA-BD41-40E1-939E-B196743D6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593B3-4946-4865-BDC7-5C97FA2D0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9B9D-14C8-41AC-8250-D2E3AABB0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50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B1CA0-6336-4A10-9ECD-E32461F5F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5A006-23D7-4B9D-811F-9B6820E94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3A8821-D837-43F7-B69C-BED967F14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4B71C-A08D-47C4-B614-E3C27BCD1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BE59-1C3D-4010-BFF2-CB2103DAA017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D9C5AE-A754-4167-A492-48E0E6387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ED73B-6535-4E12-B8CB-C38DC8442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9B9D-14C8-41AC-8250-D2E3AABB0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766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E5BAB-B4BF-40BF-9ECE-888763E9E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4980C4-16A1-4B74-B3CE-17075EACC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A88753-CE12-4D7C-B57D-306212CD1D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6E518-E64C-478F-98DF-D452C0ABC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BE59-1C3D-4010-BFF2-CB2103DAA017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8BBB88-92A9-4845-AC21-9104A1F71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EAD251-6009-4370-AEE4-583B439A3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9B9D-14C8-41AC-8250-D2E3AABB0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61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65806-B84D-4C0C-A1F7-FB83FE5E5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5C55-21EE-4304-A5A6-6EC34BA00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5AC6C-D442-4534-BB58-12B29940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BE59-1C3D-4010-BFF2-CB2103DAA017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55D5C-60ED-4431-A347-3DBEFD7D4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8F9AF-6C75-460F-B0D7-829333C59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9B9D-14C8-41AC-8250-D2E3AABB0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958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711FBA-C9AE-41F8-9638-0FB7D6471B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1D2AF-E8B4-4D75-9F2E-5A1D25C7F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DA8D8-AAF5-4C46-877B-1F2846088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BE59-1C3D-4010-BFF2-CB2103DAA017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2B71D-AE95-4288-9191-72FA2FD5D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A481A-B62B-4FA4-B01B-8BDC7B783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9B9D-14C8-41AC-8250-D2E3AABB0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6911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/>
              <a:t>Click to edit Master subtitle style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380949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FADDA2-E13B-F548-856B-05843CC20A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4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59849-736F-2C48-9F66-0F7642C7CE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4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114778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422624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350957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826519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1910081"/>
            <a:ext cx="5111130" cy="42156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910081"/>
            <a:ext cx="3008189" cy="4215684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22399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8F6C85-62F1-2E45-BAF4-9247EEFC73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917" y="221921"/>
            <a:ext cx="8791061" cy="6436217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>
                <a:sym typeface="Ubuntu" charset="0"/>
              </a:rPr>
              <a:t>Drag picture to placeholder or click icon to add</a:t>
            </a:r>
            <a:endParaRPr lang="en-US" noProof="0">
              <a:sym typeface="Ubuntu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743" y="5084341"/>
            <a:ext cx="6875132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0743" y="5757637"/>
            <a:ext cx="6891759" cy="616450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52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>
                <a:latin typeface="Ubuntu"/>
                <a:cs typeface="Ubuntu"/>
              </a:defRPr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 algn="ctr">
              <a:buNone/>
              <a:defRPr>
                <a:latin typeface="Ubuntu"/>
                <a:cs typeface="Ubuntu"/>
              </a:defRPr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7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2600179"/>
            <a:ext cx="7772176" cy="1361777"/>
          </a:xfrm>
        </p:spPr>
        <p:txBody>
          <a:bodyPr/>
          <a:lstStyle>
            <a:lvl1pPr algn="l">
              <a:defRPr sz="2800" b="1" cap="all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1099991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8790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>
                <a:latin typeface="Ubuntu"/>
                <a:cs typeface="Ubuntu"/>
              </a:defRPr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 algn="ctr">
              <a:buNone/>
              <a:defRPr>
                <a:latin typeface="Ubuntu"/>
                <a:cs typeface="Ubuntu"/>
              </a:defRPr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7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1254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2246177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885765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2267025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906613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4071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0927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/ </a:t>
            </a:r>
            <a:r>
              <a:rPr lang="en-US" b="1">
                <a:latin typeface="Helvetica Neue"/>
                <a:cs typeface="Helvetica Neue"/>
              </a:rPr>
              <a:t>storyful.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0435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3253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>
                <a:sym typeface="Ubuntu Light" charset="0"/>
              </a:rPr>
              <a:t>Drag picture to placeholder or click icon to add</a:t>
            </a:r>
            <a:endParaRPr lang="en-US" noProof="0">
              <a:sym typeface="Ubuntu Ligh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1039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4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9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2374900"/>
            <a:ext cx="79121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 Light" charset="0"/>
              </a:rPr>
              <a:t>Click to edit Master text styles</a:t>
            </a:r>
          </a:p>
          <a:p>
            <a:pPr lvl="1"/>
            <a:r>
              <a:rPr lang="ga-IE">
                <a:sym typeface="Ubuntu Light" charset="0"/>
              </a:rPr>
              <a:t>Second level</a:t>
            </a:r>
          </a:p>
          <a:p>
            <a:pPr lvl="2"/>
            <a:r>
              <a:rPr lang="ga-IE">
                <a:sym typeface="Ubuntu Light" charset="0"/>
              </a:rPr>
              <a:t>Third level</a:t>
            </a:r>
          </a:p>
          <a:p>
            <a:pPr lvl="3"/>
            <a:r>
              <a:rPr lang="ga-IE">
                <a:sym typeface="Ubuntu Light" charset="0"/>
              </a:rPr>
              <a:t>Fourth level</a:t>
            </a:r>
          </a:p>
          <a:p>
            <a:pPr lvl="4"/>
            <a:r>
              <a:rPr lang="ga-IE">
                <a:sym typeface="Ubuntu Light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482600"/>
            <a:ext cx="7902575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1028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7" y="6446156"/>
            <a:ext cx="3630637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 spc="2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>
              <a:latin typeface="Ubuntu"/>
              <a:cs typeface="Ubuntu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78000" y="5749806"/>
            <a:ext cx="34970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100" b="0" i="1" kern="1200" spc="-100" dirty="0">
                <a:solidFill>
                  <a:srgbClr val="4F5146"/>
                </a:solidFill>
                <a:latin typeface="Ubuntu"/>
              </a:rPr>
              <a:t>Michigan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900" spc="-100">
          <a:solidFill>
            <a:srgbClr val="FFFFFF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1pPr>
      <a:lvl2pPr marL="522288" indent="-20002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2pPr>
      <a:lvl3pPr marL="803275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3pPr>
      <a:lvl4pPr marL="1123950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4pPr>
      <a:lvl5pPr marL="1446213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5pPr>
      <a:lvl6pPr marL="321457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6pPr>
      <a:lvl7pPr marL="64291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7pPr>
      <a:lvl8pPr marL="964372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8pPr>
      <a:lvl9pPr marL="1285829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285BA9-998E-4321-9A2A-5A8B543EC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D5238-3467-4EF8-9580-E39E02FE8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0CCF1-8299-4322-9851-B94FCBD8F6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DBE59-1C3D-4010-BFF2-CB2103DAA017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B7B7A-4207-4971-B9B1-77901B3802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18B09-FD3E-4C85-A8A1-9D0BDBF12B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F9B9D-14C8-41AC-8250-D2E3AABB0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1741488"/>
            <a:ext cx="79121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" charset="0"/>
              </a:rPr>
              <a:t>Click to edit Master text styles</a:t>
            </a:r>
          </a:p>
          <a:p>
            <a:pPr lvl="1"/>
            <a:r>
              <a:rPr lang="ga-IE">
                <a:sym typeface="Ubuntu" charset="0"/>
              </a:rPr>
              <a:t>Second level</a:t>
            </a:r>
          </a:p>
          <a:p>
            <a:pPr lvl="2"/>
            <a:r>
              <a:rPr lang="ga-IE">
                <a:sym typeface="Ubuntu" charset="0"/>
              </a:rPr>
              <a:t>Third level</a:t>
            </a:r>
          </a:p>
          <a:p>
            <a:pPr lvl="3"/>
            <a:r>
              <a:rPr lang="ga-IE">
                <a:sym typeface="Ubuntu" charset="0"/>
              </a:rPr>
              <a:t>Fourth level</a:t>
            </a:r>
          </a:p>
          <a:p>
            <a:pPr lvl="4"/>
            <a:r>
              <a:rPr lang="ga-IE">
                <a:sym typeface="Ubuntu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366713"/>
            <a:ext cx="7051823" cy="10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2052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8" y="6470814"/>
            <a:ext cx="3498781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600" spc="-100">
          <a:solidFill>
            <a:schemeClr val="tx1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Ubuntu" charset="0"/>
        </a:defRPr>
      </a:lvl1pPr>
      <a:lvl2pPr marL="284163" indent="-28416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25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2pPr>
      <a:lvl3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3pPr>
      <a:lvl4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4pPr>
      <a:lvl5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5pPr>
      <a:lvl6pPr marL="857220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6pPr>
      <a:lvl7pPr marL="1178677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7pPr>
      <a:lvl8pPr marL="1500134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8pPr>
      <a:lvl9pPr marL="1821591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21457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2915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64372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85829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2388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36625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49363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62100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7483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96625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18082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9540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60997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21457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2915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64372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85829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2388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36625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49363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62100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7483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96625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18082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9540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60997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resources.specialolympics.org/sports-essentials/sports-and-coaching/gymnastics/womens-artistic-gymnastics-2019-2027/womens-artistic-gymnastics-level-4-2019-2027" TargetMode="External"/><Relationship Id="rId3" Type="http://schemas.openxmlformats.org/officeDocument/2006/relationships/hyperlink" Target="https://resources.specialolympics.org/sports-essentials/sports-and-coaching/gymnastics/womens-artistic-gymnastics-2019-2027/womens-artistic-gymnastics-level-1-2019-2027" TargetMode="External"/><Relationship Id="rId7" Type="http://schemas.openxmlformats.org/officeDocument/2006/relationships/hyperlink" Target="https://resources.specialolympics.org/sports-essentials/sports-and-coaching/gymnastics/womens-artistic-gymnastics-2019-2027/womens-artistic-gymnastics-level-3-2019-2027" TargetMode="External"/><Relationship Id="rId2" Type="http://schemas.openxmlformats.org/officeDocument/2006/relationships/hyperlink" Target="https://resources.specialolympics.org/sports-essentials/sports-and-coaching/gymnastics/womens-artistic-gymnastics-2019-2027/womens-artistic-gymnastics-level-a-2019-2027" TargetMode="Externa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resources.specialolympics.org/sports-essentials/sports-and-coaching/gymnastics/womens-artistic-gymnastics-2019-2027/womens-artistic-gymnastics-level-2-2019-2027" TargetMode="External"/><Relationship Id="rId5" Type="http://schemas.openxmlformats.org/officeDocument/2006/relationships/hyperlink" Target="https://resources.specialolympics.org/sports-essentials/sports-and-coaching/gymnastics/womens-artistic-gymnastics-2019-2027/womens-artistic-gymnastics-level-c-2019-2027" TargetMode="External"/><Relationship Id="rId4" Type="http://schemas.openxmlformats.org/officeDocument/2006/relationships/hyperlink" Target="https://resources.specialolympics.org/sports-essentials/sports-and-coaching/gymnastics/womens-artistic-gymnastics-2019-2027/womens-artistic-gymnastics-level-b-2019-202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resources.specialolympics.org/sports-essentials/mens-artistic-gymnastics-level-4-2019-2023" TargetMode="External"/><Relationship Id="rId3" Type="http://schemas.openxmlformats.org/officeDocument/2006/relationships/hyperlink" Target="https://resources.specialolympics.org/sports-essentials/mens-artistic-gymnastics-level-1-2019-2027" TargetMode="External"/><Relationship Id="rId7" Type="http://schemas.openxmlformats.org/officeDocument/2006/relationships/hyperlink" Target="https://resources.specialolympics.org/sports-essentials/mens-artistic-gymnastics-level-3-2019-2027" TargetMode="External"/><Relationship Id="rId2" Type="http://schemas.openxmlformats.org/officeDocument/2006/relationships/hyperlink" Target="https://resources.specialolympics.org/sports-essentials/sports-essentials-videos/mens-artistic-gymnastics-level-a-2019-2027" TargetMode="Externa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resources.specialolympics.org/sports-essentials/mens-artistic-gymnastics-level-2-2019-2027" TargetMode="External"/><Relationship Id="rId5" Type="http://schemas.openxmlformats.org/officeDocument/2006/relationships/hyperlink" Target="https://resources.specialolympics.org/sports-essentials/mens-artistic-gymnastics-level-c-2019-2027" TargetMode="External"/><Relationship Id="rId4" Type="http://schemas.openxmlformats.org/officeDocument/2006/relationships/hyperlink" Target="https://resources.specialolympics.org/sports-essentials/mens-artistic-gymnastics-level-b-2019-2027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kelite.com/" TargetMode="Externa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7">
            <a:extLst>
              <a:ext uri="{FF2B5EF4-FFF2-40B4-BE49-F238E27FC236}">
                <a16:creationId xmlns:a16="http://schemas.microsoft.com/office/drawing/2014/main" id="{A9749E68-F8C0-D9EF-32EB-892C94DA5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037" y="2148150"/>
            <a:ext cx="7773293" cy="1470049"/>
          </a:xfrm>
        </p:spPr>
        <p:txBody>
          <a:bodyPr/>
          <a:lstStyle/>
          <a:p>
            <a:pPr algn="ctr"/>
            <a:r>
              <a:rPr lang="en-US" dirty="0"/>
              <a:t>Artistic Gymnastics Official Rules</a:t>
            </a:r>
          </a:p>
        </p:txBody>
      </p:sp>
    </p:spTree>
    <p:extLst>
      <p:ext uri="{BB962C8B-B14F-4D97-AF65-F5344CB8AC3E}">
        <p14:creationId xmlns:p14="http://schemas.microsoft.com/office/powerpoint/2010/main" val="294045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All athletes can register for 1 to 4 events.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Athletes who register for Artistic Gymnastics may not enter Rhythmic events.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An athlete who enters a Level A or B event may not enter other gymnastics events in levels I thru IV. 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90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Rules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38" y="1431791"/>
            <a:ext cx="7912100" cy="4464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Athletes may enter all 4 events and compete for an All-Around award, (which will be a special medal) or be a specialist, competing in one, two, or three events (or four events for males).  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All-Around athletes must compete in the same level for all events; specialists may be one level apart for their events. 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You must register your athletes for the all-around event to be eligible for the special medal. 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Only All-Around athletes will be eligible to advance to USA or World Games competitions. 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16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Rules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score and levels must be entered at registration.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Gymnasts will rotate by assigned group or area to specific principal (event).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3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539470"/>
            <a:ext cx="7912100" cy="4464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There are seven levels of competition: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Level A - Compulsory routines for gymnasts who have ambulatory problems, etc., but are too advanced for MATP.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Level B - Compulsory routines for lower-level gymnasts who can perform independently.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Level C – Compulsory routines for lower-level gymnasts. Emphasis is on developing basic skills and combining them int routines on apparatus.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Level I - Beginner Compulsory.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Level II - Intermediate Compulsory.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Level III - Advanced Compulsory.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Level IV - Advanced Optional.</a:t>
            </a:r>
          </a:p>
          <a:p>
            <a:pPr marL="0" indent="0"/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Rules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Level IV gymnasts perform an optional routine.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Age group divisions will be as follows: </a:t>
            </a:r>
            <a:r>
              <a:rPr lang="en-US" sz="2400" i="1" dirty="0"/>
              <a:t>8-11, 12-15, 16-21, 22-29, and 30+. </a:t>
            </a:r>
            <a:r>
              <a:rPr lang="en-US" sz="2400" dirty="0"/>
              <a:t>Schedules are sometimes presented as junior (8-15) and senior (16+).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Age groups may be combined if there are not a sufficient number of athletes to have a competitive division.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text for all the routines is usually written for right dominant athletes. Left dominant athletes can reverse the whole routine to accommodate their dominant side. </a:t>
            </a:r>
          </a:p>
        </p:txBody>
      </p:sp>
    </p:spTree>
    <p:extLst>
      <p:ext uri="{BB962C8B-B14F-4D97-AF65-F5344CB8AC3E}">
        <p14:creationId xmlns:p14="http://schemas.microsoft.com/office/powerpoint/2010/main" val="404723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Rules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Once the routine is started on the dominant side, all aspects of the routine are executed on that same side.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It is not recommended that the athlete change from the dominant side to the non-dominant side during any routine.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Doing so will add extra steps/movements to the routine which will result in the athlete being deducted for extra steps/movements. </a:t>
            </a:r>
          </a:p>
        </p:txBody>
      </p:sp>
    </p:spTree>
    <p:extLst>
      <p:ext uri="{BB962C8B-B14F-4D97-AF65-F5344CB8AC3E}">
        <p14:creationId xmlns:p14="http://schemas.microsoft.com/office/powerpoint/2010/main" val="384849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Rules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If an athlete has Down syndrome, he/she will no longer be required to automatically undergo an x-ray as a requirement for participation. If an athlete was x-rayed at the time of registration, and was found to have an Atlantoaxial instability condition, he/she may follow the new rule and be examined for symptoms of adverse neurological effects. The athlete would need to be cleared by a licensed medical professional in order participate. If the athlete does not have these symptoms, he/she may be cleared for participation by a licensed medical professional. </a:t>
            </a:r>
          </a:p>
        </p:txBody>
      </p:sp>
    </p:spTree>
    <p:extLst>
      <p:ext uri="{BB962C8B-B14F-4D97-AF65-F5344CB8AC3E}">
        <p14:creationId xmlns:p14="http://schemas.microsoft.com/office/powerpoint/2010/main" val="414280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Event-Specific Rules and Modifications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Athletes with hearing or visual impairments are allowed cues and signals from the coach.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Coaches must notify the meet director and judges of the athlete’s impairment before the event begins.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Modifications for athletes using canes or walkers: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 the floor exercise, coaches may walk onto the floor and remove (and replace) walkers and other aids as needed without any deduction. 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60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Disqualifications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competitor may be disqualified if he/she: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Is wearing improper attire.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Shows undisciplined or unsportsmanlike behavior.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Has improper equipment and use of aids.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Has assistance from a coach during a competition/routine.</a:t>
            </a:r>
          </a:p>
          <a:p>
            <a:pPr marL="0" indent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Routines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All Artistic Gymnastics routines were updated for the 2020 season. 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To view videos of the new women’s artistic routines, and other routine information please click below: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2"/>
              </a:rPr>
              <a:t>Level A</a:t>
            </a:r>
            <a:endParaRPr lang="en-US" sz="1800" dirty="0">
              <a:hlinkClick r:id="rId3"/>
            </a:endParaRP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4"/>
              </a:rPr>
              <a:t>Level B</a:t>
            </a:r>
            <a:endParaRPr lang="en-US" sz="1800" dirty="0">
              <a:hlinkClick r:id="rId3"/>
            </a:endParaRP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5"/>
              </a:rPr>
              <a:t>Level C</a:t>
            </a:r>
            <a:endParaRPr lang="en-US" sz="1800" dirty="0">
              <a:hlinkClick r:id="rId3"/>
            </a:endParaRP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3"/>
              </a:rPr>
              <a:t>Level I</a:t>
            </a:r>
            <a:endParaRPr lang="en-US" sz="1800" dirty="0"/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6"/>
              </a:rPr>
              <a:t>Level II</a:t>
            </a:r>
            <a:endParaRPr lang="en-US" sz="1800" dirty="0"/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7"/>
              </a:rPr>
              <a:t>Level III</a:t>
            </a:r>
            <a:endParaRPr lang="en-US" sz="1800" dirty="0"/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8"/>
              </a:rPr>
              <a:t>Level IV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4270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F6C85-62F1-2E45-BAF4-9247EEFC73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 picture paints a thousand words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Use the </a:t>
            </a:r>
            <a:r>
              <a:rPr lang="en-US" b="1" dirty="0">
                <a:solidFill>
                  <a:schemeClr val="bg1"/>
                </a:solidFill>
              </a:rPr>
              <a:t>Picture and Caption </a:t>
            </a:r>
            <a:r>
              <a:rPr lang="en-US" dirty="0">
                <a:solidFill>
                  <a:schemeClr val="bg1"/>
                </a:solidFill>
              </a:rPr>
              <a:t>format to create strong compelling slide like this. Don</a:t>
            </a:r>
            <a:r>
              <a:rPr lang="fr-FR" dirty="0">
                <a:solidFill>
                  <a:schemeClr val="bg1"/>
                </a:solidFill>
              </a:rPr>
              <a:t>’</a:t>
            </a:r>
            <a:r>
              <a:rPr lang="en-US" dirty="0" err="1">
                <a:solidFill>
                  <a:schemeClr val="bg1"/>
                </a:solidFill>
              </a:rPr>
              <a:t>t’t</a:t>
            </a:r>
            <a:r>
              <a:rPr lang="en-US" dirty="0">
                <a:solidFill>
                  <a:schemeClr val="bg1"/>
                </a:solidFill>
              </a:rPr>
              <a:t> forget to caption where possible. For best effect crop the image to fill the placeholder.</a:t>
            </a: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3" r="4443"/>
          <a:stretch>
            <a:fillRect/>
          </a:stretch>
        </p:blipFill>
        <p:spPr/>
      </p:pic>
      <p:sp>
        <p:nvSpPr>
          <p:cNvPr id="8" name="TextBox 7"/>
          <p:cNvSpPr txBox="1"/>
          <p:nvPr/>
        </p:nvSpPr>
        <p:spPr>
          <a:xfrm>
            <a:off x="300742" y="297711"/>
            <a:ext cx="35907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“Let me win, but if I cannot win, let me be brave in the attempt.”</a:t>
            </a:r>
          </a:p>
          <a:p>
            <a:r>
              <a:rPr lang="en-US" dirty="0"/>
              <a:t>	Special Olympics Oath</a:t>
            </a:r>
          </a:p>
        </p:txBody>
      </p:sp>
    </p:spTree>
    <p:extLst>
      <p:ext uri="{BB962C8B-B14F-4D97-AF65-F5344CB8AC3E}">
        <p14:creationId xmlns:p14="http://schemas.microsoft.com/office/powerpoint/2010/main" val="285028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Routines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All Artistic Gymnastics routines were updated for the 2020 season. 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To view videos of the new men’s artistic routines, and other routine information please click below: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2"/>
              </a:rPr>
              <a:t>Level A</a:t>
            </a:r>
            <a:endParaRPr lang="en-US" sz="1800" dirty="0">
              <a:hlinkClick r:id="rId3"/>
            </a:endParaRP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4"/>
              </a:rPr>
              <a:t>Level B</a:t>
            </a:r>
            <a:endParaRPr lang="en-US" sz="1800" dirty="0">
              <a:hlinkClick r:id="rId3"/>
            </a:endParaRP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5"/>
              </a:rPr>
              <a:t>Level C</a:t>
            </a:r>
            <a:endParaRPr lang="en-US" sz="1800" dirty="0">
              <a:hlinkClick r:id="rId3"/>
            </a:endParaRP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3"/>
              </a:rPr>
              <a:t>Level I</a:t>
            </a:r>
            <a:endParaRPr lang="en-US" sz="1800" dirty="0"/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6"/>
              </a:rPr>
              <a:t>Level II</a:t>
            </a:r>
            <a:endParaRPr lang="en-US" sz="1800" dirty="0"/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7"/>
              </a:rPr>
              <a:t>Level III</a:t>
            </a:r>
            <a:endParaRPr lang="en-US" sz="1800" dirty="0"/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hlinkClick r:id="rId8"/>
              </a:rPr>
              <a:t>Level IV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20155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sz="2400" dirty="0"/>
              <a:t>Sport season:</a:t>
            </a:r>
          </a:p>
          <a:p>
            <a:pPr marL="387350" lvl="1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sz="2000" dirty="0"/>
              <a:t>March-June</a:t>
            </a:r>
          </a:p>
          <a:p>
            <a:pPr marL="0" indent="0">
              <a:spcBef>
                <a:spcPts val="844"/>
              </a:spcBef>
              <a:defRPr/>
            </a:pPr>
            <a:r>
              <a:rPr lang="en-US" dirty="0"/>
              <a:t> </a:t>
            </a:r>
          </a:p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sz="2400" dirty="0"/>
              <a:t>Culminating State Event: </a:t>
            </a:r>
          </a:p>
          <a:p>
            <a:pPr marL="387350" lvl="1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sz="2000" dirty="0"/>
              <a:t>State Summer Games </a:t>
            </a:r>
          </a:p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16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Events Offered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Women: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Vaulting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Uneven Bars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Balance Beam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Floor Exercise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All Around (Total of all four event scores) </a:t>
            </a:r>
          </a:p>
          <a:p>
            <a:pPr marL="457200" indent="-457200">
              <a:buAutoNum type="arabicPeriod" startAt="5"/>
            </a:pPr>
            <a:endParaRPr lang="en-US" dirty="0"/>
          </a:p>
          <a:p>
            <a:pPr marL="0" indent="0"/>
            <a:r>
              <a:rPr lang="en-US" sz="2400" dirty="0"/>
              <a:t>* Available in Levels I, II, III and IV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35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Events Offered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Men: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Floor Exercise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Pommel Horse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Vault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Parallel Bars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Horizontal Bar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All Around (Total of all five event scores)</a:t>
            </a:r>
          </a:p>
          <a:p>
            <a:pPr marL="457200" indent="-457200">
              <a:buAutoNum type="arabicPeriod" startAt="6"/>
            </a:pPr>
            <a:endParaRPr lang="en-US" dirty="0"/>
          </a:p>
          <a:p>
            <a:pPr marL="0" indent="0"/>
            <a:r>
              <a:rPr lang="en-US" sz="2400" dirty="0"/>
              <a:t>* Available in Levels I, II, III and IV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80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Events Offered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Mixed Gender: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Vaulting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Single Bar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Wide Beam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Floor Exercise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All Around (Total of all four event scores) </a:t>
            </a:r>
          </a:p>
          <a:p>
            <a:pPr marL="457200" indent="-457200">
              <a:buAutoNum type="arabicPeriod" startAt="5"/>
            </a:pPr>
            <a:endParaRPr lang="en-US" dirty="0"/>
          </a:p>
          <a:p>
            <a:pPr marL="0" indent="0"/>
            <a:r>
              <a:rPr lang="en-US" sz="2400" dirty="0"/>
              <a:t>* Available in Levels A, B &amp; C only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92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Uniform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Female Gymnasts: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The preferred uniform is a long-sleeved manufactured gymnastics leotard with bare legs. Flesh-colored tights with bare feet are permitted, but not recommended.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Sleeveless leotards may be worn if temperature or body type warrants 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Male Gymnasts: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The preferred uniform is a tank top (leotard) and long manufactured gymnastics pants or shorts.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 T-shirt that is tucked in may replace the tank top. 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31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Uniform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Gymnasts may compete in bare feet or gymnastics slippers.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Bandages may be worn as long as they are securely fastened.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Hip padding is not permitted.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only jewelry allowed is stud earrings.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Starting numbers may be required for technical and organizational purposes.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Denim may not be worn during competition or practice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31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Uniform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Gymnastic leotards can be purchased from </a:t>
            </a:r>
            <a:r>
              <a:rPr lang="en-US" dirty="0">
                <a:hlinkClick r:id="rId2"/>
              </a:rPr>
              <a:t>www.gkelite.com</a:t>
            </a:r>
            <a:r>
              <a:rPr lang="en-US" dirty="0"/>
              <a:t> </a:t>
            </a:r>
          </a:p>
          <a:p>
            <a:pPr marL="0" indent="0"/>
            <a:endParaRPr lang="en-US" dirty="0"/>
          </a:p>
          <a:p>
            <a:r>
              <a:rPr lang="en-US" dirty="0"/>
              <a:t>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48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_AP_Presentation">
  <a:themeElements>
    <a:clrScheme name="Special Olympics">
      <a:dk1>
        <a:srgbClr val="46473E"/>
      </a:dk1>
      <a:lt1>
        <a:srgbClr val="FFFFFF"/>
      </a:lt1>
      <a:dk2>
        <a:srgbClr val="000000"/>
      </a:dk2>
      <a:lt2>
        <a:srgbClr val="808080"/>
      </a:lt2>
      <a:accent1>
        <a:srgbClr val="CD0920"/>
      </a:accent1>
      <a:accent2>
        <a:srgbClr val="DF6521"/>
      </a:accent2>
      <a:accent3>
        <a:srgbClr val="E78E23"/>
      </a:accent3>
      <a:accent4>
        <a:srgbClr val="000000"/>
      </a:accent4>
      <a:accent5>
        <a:srgbClr val="900D69"/>
      </a:accent5>
      <a:accent6>
        <a:srgbClr val="005193"/>
      </a:accent6>
      <a:hlink>
        <a:srgbClr val="3C97B8"/>
      </a:hlink>
      <a:folHlink>
        <a:srgbClr val="00577A"/>
      </a:folHlink>
    </a:clrScheme>
    <a:fontScheme name="Title">
      <a:majorFont>
        <a:latin typeface="Ubuntu Light"/>
        <a:ea typeface="ヒラギノ角ゴ ProN W3"/>
        <a:cs typeface="ヒラギノ角ゴ ProN W3"/>
      </a:majorFont>
      <a:minorFont>
        <a:latin typeface="Ubuntu Light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ody White cop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90B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E9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Body White copy">
      <a:majorFont>
        <a:latin typeface="Ubuntu Light"/>
        <a:ea typeface="ヒラギノ角ゴ ProN W3"/>
        <a:cs typeface="ヒラギノ角ゴ ProN W3"/>
      </a:majorFont>
      <a:minorFont>
        <a:latin typeface="Ubuntu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ody White cop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SO_AP_Presentation.potx</Template>
  <TotalTime>516</TotalTime>
  <Words>1053</Words>
  <Application>Microsoft Office PowerPoint</Application>
  <PresentationFormat>On-screen Show (4:3)</PresentationFormat>
  <Paragraphs>123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Calibri</vt:lpstr>
      <vt:lpstr>Calibri Light</vt:lpstr>
      <vt:lpstr>Gill Sans</vt:lpstr>
      <vt:lpstr>Helvetica Neue</vt:lpstr>
      <vt:lpstr>Ubuntu</vt:lpstr>
      <vt:lpstr>Ubuntu Light</vt:lpstr>
      <vt:lpstr>SO_AP_Presentation</vt:lpstr>
      <vt:lpstr>Custom Design</vt:lpstr>
      <vt:lpstr>Body White copy</vt:lpstr>
      <vt:lpstr>Blank</vt:lpstr>
      <vt:lpstr>1_Blank</vt:lpstr>
      <vt:lpstr>Artistic Gymnastics Official Rules</vt:lpstr>
      <vt:lpstr>A picture paints a thousand words</vt:lpstr>
      <vt:lpstr>The Basics</vt:lpstr>
      <vt:lpstr>Events Offered</vt:lpstr>
      <vt:lpstr>Events Offered</vt:lpstr>
      <vt:lpstr>Events Offered</vt:lpstr>
      <vt:lpstr>Uniform </vt:lpstr>
      <vt:lpstr>Uniform</vt:lpstr>
      <vt:lpstr>Uniform</vt:lpstr>
      <vt:lpstr>General Rules</vt:lpstr>
      <vt:lpstr>General Rules </vt:lpstr>
      <vt:lpstr>General Rules </vt:lpstr>
      <vt:lpstr>General Rules</vt:lpstr>
      <vt:lpstr>General Rules </vt:lpstr>
      <vt:lpstr>General Rules </vt:lpstr>
      <vt:lpstr>General Rules </vt:lpstr>
      <vt:lpstr>Event-Specific Rules and Modifications </vt:lpstr>
      <vt:lpstr>Disqualifications </vt:lpstr>
      <vt:lpstr>Routines</vt:lpstr>
      <vt:lpstr>Routines</vt:lpstr>
    </vt:vector>
  </TitlesOfParts>
  <Company>Zero-G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Ciaran OGaora</dc:creator>
  <cp:lastModifiedBy>Caudle, Nick</cp:lastModifiedBy>
  <cp:revision>37</cp:revision>
  <dcterms:created xsi:type="dcterms:W3CDTF">2012-05-09T16:21:13Z</dcterms:created>
  <dcterms:modified xsi:type="dcterms:W3CDTF">2024-08-01T17:43:31Z</dcterms:modified>
</cp:coreProperties>
</file>