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55" r:id="rId2"/>
    <p:sldMasterId id="2147483723" r:id="rId3"/>
    <p:sldMasterId id="2147483732" r:id="rId4"/>
    <p:sldMasterId id="2147483753" r:id="rId5"/>
  </p:sldMasterIdLst>
  <p:notesMasterIdLst>
    <p:notesMasterId r:id="rId25"/>
  </p:notesMasterIdLst>
  <p:handoutMasterIdLst>
    <p:handoutMasterId r:id="rId26"/>
  </p:handoutMasterIdLst>
  <p:sldIdLst>
    <p:sldId id="256" r:id="rId6"/>
    <p:sldId id="265" r:id="rId7"/>
    <p:sldId id="266" r:id="rId8"/>
    <p:sldId id="267" r:id="rId9"/>
    <p:sldId id="271" r:id="rId10"/>
    <p:sldId id="272" r:id="rId11"/>
    <p:sldId id="273" r:id="rId12"/>
    <p:sldId id="275" r:id="rId13"/>
    <p:sldId id="276" r:id="rId14"/>
    <p:sldId id="257" r:id="rId15"/>
    <p:sldId id="277" r:id="rId16"/>
    <p:sldId id="278" r:id="rId17"/>
    <p:sldId id="279" r:id="rId18"/>
    <p:sldId id="280" r:id="rId19"/>
    <p:sldId id="281" r:id="rId20"/>
    <p:sldId id="285" r:id="rId21"/>
    <p:sldId id="261" r:id="rId22"/>
    <p:sldId id="283" r:id="rId23"/>
    <p:sldId id="28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7" d="100"/>
          <a:sy n="117" d="100"/>
        </p:scale>
        <p:origin x="1434" y="11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7E783-1E7D-4C07-B326-54975E6AD3A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7AB48D-D42F-48E8-96DA-820CF62166B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DE767E-51E7-4E01-BC1C-DDDF40CC2576}"/>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D2E09BCC-FDCE-4B55-9A1F-B4D173824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730AB1-B377-4DBA-8CED-CA5E55821784}"/>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112837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519FE-48EC-4699-BBB0-B4E487566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7282F7-7839-464A-872D-393C9A6195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90868-C63D-4BA9-9D6D-8D05388BD828}"/>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84EB70C4-A3E4-4BEA-AB64-E7440F1C0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7E35DA-7B7A-418A-BB89-7F54788A7564}"/>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2697005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D477A-2E63-4CB2-80A7-A3AD59221D5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1FA5E7-EB63-4DC2-9145-146EFC883F7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A8A075-1C30-43A1-B319-BE8A6B2514C1}"/>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82806373-CE71-4EBC-8A3C-EC49BB82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B8F1B8-1C5D-4AEC-962A-064E52BC34E1}"/>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303641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37ED-4498-496F-8305-F232C63760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3242F-EB7A-4B22-A1D8-622E4914DCD9}"/>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5D695-72D0-4C94-B383-CAC44A636DD4}"/>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B19CEE-BEEF-428A-9672-E817BF71F1FE}"/>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6" name="Footer Placeholder 5">
            <a:extLst>
              <a:ext uri="{FF2B5EF4-FFF2-40B4-BE49-F238E27FC236}">
                <a16:creationId xmlns:a16="http://schemas.microsoft.com/office/drawing/2014/main" id="{4E01C24D-1DAE-438C-B76A-11DC4D5FC9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4EFD7-3830-4FDB-B9D9-F9E33798EE30}"/>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2152541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021B-A7EB-43D3-ABE6-3B76BF6BBB8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D58145-9985-47EE-AECD-2F1949C74E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E778C2-D2D2-469C-87A7-EB81C86EAD4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9F5948-DF18-46CE-BD7B-218DF59FF96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8E9574-4C1B-4559-9F53-094DB00E2E3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857EDB-2AB8-4F79-9219-B448A90A4F7A}"/>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8" name="Footer Placeholder 7">
            <a:extLst>
              <a:ext uri="{FF2B5EF4-FFF2-40B4-BE49-F238E27FC236}">
                <a16:creationId xmlns:a16="http://schemas.microsoft.com/office/drawing/2014/main" id="{9153C51E-1A50-4A7F-BE17-1CBCEC66EF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AF7C0A-7D8D-4BEE-A751-524A745F2EEA}"/>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279953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E7200-ADDE-43C6-A324-530D1AADA2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70E5C1-73D2-4BF2-99A4-FA6960BA0931}"/>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4" name="Footer Placeholder 3">
            <a:extLst>
              <a:ext uri="{FF2B5EF4-FFF2-40B4-BE49-F238E27FC236}">
                <a16:creationId xmlns:a16="http://schemas.microsoft.com/office/drawing/2014/main" id="{90E24C9F-87E6-4165-86F5-3FE906D730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465E1B-6D7E-4994-843E-DEDBAF781F8F}"/>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1334199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843555-CF8A-4FA1-8409-6830AE0C9D5A}"/>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3" name="Footer Placeholder 2">
            <a:extLst>
              <a:ext uri="{FF2B5EF4-FFF2-40B4-BE49-F238E27FC236}">
                <a16:creationId xmlns:a16="http://schemas.microsoft.com/office/drawing/2014/main" id="{99E527CA-BD41-40E1-939E-B196743D68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7593B3-4946-4865-BDC7-5C97FA2D0D85}"/>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519650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1CA0-6336-4A10-9ECD-E32461F5F2A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85A006-23D7-4B9D-811F-9B6820E941F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3A8821-D837-43F7-B69C-BED967F14A6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B4B71C-A08D-47C4-B614-E3C27BCD1D4D}"/>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6" name="Footer Placeholder 5">
            <a:extLst>
              <a:ext uri="{FF2B5EF4-FFF2-40B4-BE49-F238E27FC236}">
                <a16:creationId xmlns:a16="http://schemas.microsoft.com/office/drawing/2014/main" id="{96D9C5AE-A754-4167-A492-48E0E6387A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5ED73B-6535-4E12-B8CB-C38DC8442C42}"/>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4220976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E5BAB-B4BF-40BF-9ECE-888763E9E70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4980C4-16A1-4B74-B3CE-17075EACC80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A88753-CE12-4D7C-B57D-306212CD1D3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6E518-E64C-478F-98DF-D452C0ABC1A5}"/>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6" name="Footer Placeholder 5">
            <a:extLst>
              <a:ext uri="{FF2B5EF4-FFF2-40B4-BE49-F238E27FC236}">
                <a16:creationId xmlns:a16="http://schemas.microsoft.com/office/drawing/2014/main" id="{178BBB88-92A9-4845-AC21-9104A1F71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EAD251-6009-4370-AEE4-583B439A3B67}"/>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2004761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65806-B84D-4C0C-A1F7-FB83FE5E5A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5C55-21EE-4304-A5A6-6EC34BA00A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F5AC6C-D442-4534-BB58-12B29940DD25}"/>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53A55D5C-60ED-4431-A347-3DBEFD7D4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68F9AF-6C75-460F-B0D7-829333C596A3}"/>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324641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711FBA-C9AE-41F8-9638-0FB7D6471B3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D1D2AF-E8B4-4D75-9F2E-5A1D25C7F87A}"/>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3DA8D8-AAF5-4C46-877B-1F2846088E2E}"/>
              </a:ext>
            </a:extLst>
          </p:cNvPr>
          <p:cNvSpPr>
            <a:spLocks noGrp="1"/>
          </p:cNvSpPr>
          <p:nvPr>
            <p:ph type="dt" sz="half" idx="10"/>
          </p:nvPr>
        </p:nvSpPr>
        <p:spPr/>
        <p:txBody>
          <a:body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A462B71D-AE95-4288-9191-72FA2FD5DE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A481A-B62B-4FA4-B01B-8BDC7B783BCE}"/>
              </a:ext>
            </a:extLst>
          </p:cNvPr>
          <p:cNvSpPr>
            <a:spLocks noGrp="1"/>
          </p:cNvSpPr>
          <p:nvPr>
            <p:ph type="sldNum" sz="quarter" idx="12"/>
          </p:nvPr>
        </p:nvSpPr>
        <p:spPr/>
        <p:txBody>
          <a:bodyPr/>
          <a:lstStyle/>
          <a:p>
            <a:fld id="{514F9B9D-14C8-41AC-8250-D2E3AABB0861}" type="slidenum">
              <a:rPr lang="en-US" smtClean="0"/>
              <a:t>‹#›</a:t>
            </a:fld>
            <a:endParaRPr lang="en-US"/>
          </a:p>
        </p:txBody>
      </p:sp>
    </p:spTree>
    <p:extLst>
      <p:ext uri="{BB962C8B-B14F-4D97-AF65-F5344CB8AC3E}">
        <p14:creationId xmlns:p14="http://schemas.microsoft.com/office/powerpoint/2010/main" val="3166691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3.png"/><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285BA9-998E-4321-9A2A-5A8B543ECE6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ED5238-3467-4EF8-9580-E39E02FE811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0CCF1-8299-4322-9851-B94FCBD8F67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DBE59-1C3D-4010-BFF2-CB2103DAA017}" type="datetimeFigureOut">
              <a:rPr lang="en-US" smtClean="0"/>
              <a:t>6/7/2023</a:t>
            </a:fld>
            <a:endParaRPr lang="en-US"/>
          </a:p>
        </p:txBody>
      </p:sp>
      <p:sp>
        <p:nvSpPr>
          <p:cNvPr id="5" name="Footer Placeholder 4">
            <a:extLst>
              <a:ext uri="{FF2B5EF4-FFF2-40B4-BE49-F238E27FC236}">
                <a16:creationId xmlns:a16="http://schemas.microsoft.com/office/drawing/2014/main" id="{3D0B7B7A-4207-4971-B9B1-77901B38026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918B09-FD3E-4C85-A8A1-9D0BDBF12B7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F9B9D-14C8-41AC-8250-D2E3AABB0861}" type="slidenum">
              <a:rPr lang="en-US" smtClean="0"/>
              <a:t>‹#›</a:t>
            </a:fld>
            <a:endParaRPr lang="en-US"/>
          </a:p>
        </p:txBody>
      </p:sp>
    </p:spTree>
    <p:extLst>
      <p:ext uri="{BB962C8B-B14F-4D97-AF65-F5344CB8AC3E}">
        <p14:creationId xmlns:p14="http://schemas.microsoft.com/office/powerpoint/2010/main" val="361979329"/>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hyperlink" Target="http://resources.specialolympics.org/topics/sports/Artistic_compulsories.aspx" TargetMode="Externa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1425690"/>
            <a:ext cx="7773293" cy="1470049"/>
          </a:xfrm>
        </p:spPr>
        <p:txBody>
          <a:bodyPr/>
          <a:lstStyle/>
          <a:p>
            <a:pPr algn="ctr"/>
            <a:r>
              <a:rPr lang="en-US" dirty="0"/>
              <a:t>Artistic Gymnastics</a:t>
            </a:r>
            <a:br>
              <a:rPr lang="en-US" dirty="0"/>
            </a:br>
            <a:r>
              <a:rPr lang="en-US" sz="3200" dirty="0"/>
              <a:t>Training Guide</a:t>
            </a:r>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All athletes can register for 1 to 4 events. </a:t>
            </a:r>
          </a:p>
          <a:p>
            <a:pPr marL="342900" indent="-342900">
              <a:buFont typeface="Arial" panose="020B0604020202020204" pitchFamily="34" charset="0"/>
              <a:buChar char="•"/>
            </a:pPr>
            <a:r>
              <a:rPr lang="en-US" dirty="0"/>
              <a:t>Athletes who register for Artistic Gymnastics may not enter Rhythmic events. </a:t>
            </a:r>
          </a:p>
          <a:p>
            <a:pPr marL="342900" indent="-342900">
              <a:buFont typeface="Arial" panose="020B0604020202020204" pitchFamily="34" charset="0"/>
              <a:buChar char="•"/>
            </a:pPr>
            <a:r>
              <a:rPr lang="en-US" dirty="0"/>
              <a:t>An athlete who enters a Level A event (developmental) may not enter other gymnastics events in levels I thru IV. </a:t>
            </a:r>
          </a:p>
          <a:p>
            <a:pPr marL="0" indent="0"/>
            <a:endParaRPr lang="en-US" dirty="0"/>
          </a:p>
          <a:p>
            <a:pPr marL="0" indent="0"/>
            <a:endParaRPr lang="en-US" dirty="0"/>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a:xfrm>
            <a:off x="554038" y="1431791"/>
            <a:ext cx="7912100" cy="4464050"/>
          </a:xfrm>
        </p:spPr>
        <p:txBody>
          <a:bodyPr/>
          <a:lstStyle/>
          <a:p>
            <a:pPr marL="342900" indent="-342900">
              <a:buFont typeface="Arial" panose="020B0604020202020204" pitchFamily="34" charset="0"/>
              <a:buChar char="•"/>
            </a:pPr>
            <a:r>
              <a:rPr lang="en-US" dirty="0"/>
              <a:t>Athletes may enter all 4 events and compete for an All-Around award, (which will be a special medal) or be a specialist, competing in one, two, or three events (or four events for males).   All-Around athletes must compete in the same level for all events; specialists may be one level apart for their events.  You must register your athletes in GMS for the all-around event to be eligible for the special medal.  Only All-Around athletes will be eligible to advance to USA or World Games competitions. </a:t>
            </a:r>
          </a:p>
          <a:p>
            <a:pPr marL="0" indent="0"/>
            <a:endParaRPr lang="en-US" dirty="0"/>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 score and levels must be entered at registration. </a:t>
            </a:r>
          </a:p>
          <a:p>
            <a:pPr marL="342900" indent="-342900">
              <a:buFont typeface="Arial" panose="020B0604020202020204" pitchFamily="34" charset="0"/>
              <a:buChar char="•"/>
            </a:pPr>
            <a:r>
              <a:rPr lang="en-US" dirty="0"/>
              <a:t>Gymnasts will now rotate by assigned group or area to specific principal (event). </a:t>
            </a:r>
          </a:p>
          <a:p>
            <a:endParaRPr lang="en-US" dirty="0"/>
          </a:p>
        </p:txBody>
      </p:sp>
    </p:spTree>
    <p:extLst>
      <p:ext uri="{BB962C8B-B14F-4D97-AF65-F5344CB8AC3E}">
        <p14:creationId xmlns:p14="http://schemas.microsoft.com/office/powerpoint/2010/main" val="179143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a:xfrm>
            <a:off x="544513" y="1539470"/>
            <a:ext cx="7912100" cy="4464050"/>
          </a:xfrm>
        </p:spPr>
        <p:txBody>
          <a:bodyPr/>
          <a:lstStyle/>
          <a:p>
            <a:pPr marL="342900" indent="-342900">
              <a:buFont typeface="Arial" panose="020B0604020202020204" pitchFamily="34" charset="0"/>
              <a:buChar char="•"/>
            </a:pPr>
            <a:r>
              <a:rPr lang="en-US" sz="2000" dirty="0"/>
              <a:t>There are six levels of competition: </a:t>
            </a:r>
          </a:p>
          <a:p>
            <a:pPr marL="387350" lvl="1" indent="-342900">
              <a:buFont typeface="Arial" panose="020B0604020202020204" pitchFamily="34" charset="0"/>
              <a:buChar char="•"/>
            </a:pPr>
            <a:r>
              <a:rPr lang="en-US" sz="2000" dirty="0"/>
              <a:t>Level A – Compulsory routines for gymnasts who have ambulatory problems, etc., but are too advanced for the MATP (Mixed Gender) </a:t>
            </a:r>
          </a:p>
          <a:p>
            <a:pPr marL="387350" lvl="1" indent="-342900">
              <a:buFont typeface="Arial" panose="020B0604020202020204" pitchFamily="34" charset="0"/>
              <a:buChar char="•"/>
            </a:pPr>
            <a:r>
              <a:rPr lang="en-US" sz="2000" dirty="0"/>
              <a:t>Level I - Beginner Compulsory </a:t>
            </a:r>
          </a:p>
          <a:p>
            <a:pPr marL="387350" lvl="1" indent="-342900">
              <a:buFont typeface="Arial" panose="020B0604020202020204" pitchFamily="34" charset="0"/>
              <a:buChar char="•"/>
            </a:pPr>
            <a:r>
              <a:rPr lang="en-US" sz="2000" dirty="0"/>
              <a:t>Level II - Intermediate Compulsory </a:t>
            </a:r>
          </a:p>
          <a:p>
            <a:pPr marL="387350" lvl="1" indent="-342900">
              <a:buFont typeface="Arial" panose="020B0604020202020204" pitchFamily="34" charset="0"/>
              <a:buChar char="•"/>
            </a:pPr>
            <a:r>
              <a:rPr lang="en-US" sz="2000" dirty="0"/>
              <a:t>Level III - Advanced Compulsory </a:t>
            </a:r>
          </a:p>
          <a:p>
            <a:pPr marL="387350" lvl="1" indent="-342900">
              <a:buFont typeface="Arial" panose="020B0604020202020204" pitchFamily="34" charset="0"/>
              <a:buChar char="•"/>
            </a:pPr>
            <a:r>
              <a:rPr lang="en-US" sz="2000" dirty="0"/>
              <a:t>Level IV – Advanced Optional </a:t>
            </a:r>
          </a:p>
          <a:p>
            <a:pPr marL="387350" lvl="1" indent="-342900">
              <a:buFont typeface="Arial" panose="020B0604020202020204" pitchFamily="34" charset="0"/>
              <a:buChar char="•"/>
            </a:pPr>
            <a:r>
              <a:rPr lang="en-US" sz="2000" dirty="0"/>
              <a:t>Level B- Compulsory routines for gymnasts who can perform </a:t>
            </a:r>
            <a:r>
              <a:rPr lang="en-US" sz="2000" dirty="0" err="1"/>
              <a:t>independetly</a:t>
            </a:r>
            <a:endParaRPr lang="en-US" sz="2000" dirty="0"/>
          </a:p>
          <a:p>
            <a:pPr marL="387350" lvl="1" indent="-342900">
              <a:buFont typeface="Arial" panose="020B0604020202020204" pitchFamily="34" charset="0"/>
              <a:buChar char="•"/>
            </a:pPr>
            <a:r>
              <a:rPr lang="en-US" sz="2000" dirty="0"/>
              <a:t>Level C – Emphasis is on developing basic skills and combining them into a routine on all apparatus</a:t>
            </a:r>
          </a:p>
          <a:p>
            <a:pPr marL="0" indent="0"/>
            <a:r>
              <a:rPr lang="en-US" dirty="0"/>
              <a:t> </a:t>
            </a:r>
          </a:p>
          <a:p>
            <a:endParaRPr lang="en-US" dirty="0"/>
          </a:p>
        </p:txBody>
      </p:sp>
    </p:spTree>
    <p:extLst>
      <p:ext uri="{BB962C8B-B14F-4D97-AF65-F5344CB8AC3E}">
        <p14:creationId xmlns:p14="http://schemas.microsoft.com/office/powerpoint/2010/main" val="8456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Level IV gymnasts perform an optional routine. </a:t>
            </a:r>
          </a:p>
          <a:p>
            <a:pPr marL="342900" indent="-342900">
              <a:buFont typeface="Arial" panose="020B0604020202020204" pitchFamily="34" charset="0"/>
              <a:buChar char="•"/>
            </a:pPr>
            <a:r>
              <a:rPr lang="en-US" sz="2200" dirty="0"/>
              <a:t>Age group divisions will be as follows: 8-11, 12-15, 16-21, 22-29, and 30+. Schedules are sometimes presented as junior (8-15) and senior (16+). </a:t>
            </a:r>
          </a:p>
          <a:p>
            <a:pPr marL="387350" lvl="1" indent="-342900">
              <a:buFont typeface="Arial" panose="020B0604020202020204" pitchFamily="34" charset="0"/>
              <a:buChar char="•"/>
            </a:pPr>
            <a:r>
              <a:rPr lang="en-US" dirty="0"/>
              <a:t>Age groups may be combined if there are not a sufficient number of athletes to have a competitive division. </a:t>
            </a:r>
          </a:p>
          <a:p>
            <a:pPr marL="342900" indent="-342900">
              <a:buFont typeface="Arial" panose="020B0604020202020204" pitchFamily="34" charset="0"/>
              <a:buChar char="•"/>
            </a:pPr>
            <a:r>
              <a:rPr lang="en-US" sz="2800" dirty="0"/>
              <a:t>The text for all the routines is usually written for right dominant athletes. Left dominant athletes can reverse the whole routine to accommodate their dominant side. </a:t>
            </a:r>
          </a:p>
        </p:txBody>
      </p:sp>
    </p:spTree>
    <p:extLst>
      <p:ext uri="{BB962C8B-B14F-4D97-AF65-F5344CB8AC3E}">
        <p14:creationId xmlns:p14="http://schemas.microsoft.com/office/powerpoint/2010/main" val="404723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Once the routine is started on the dominant side, all aspects of the routine are executed on that same side. It is not recommended that the athlete change from the dominant side to the non-dominant side during any routine. Doing so will add extra steps/movements to the routine which will result in the athlete being deducted for extra steps/movements. </a:t>
            </a:r>
          </a:p>
        </p:txBody>
      </p:sp>
    </p:spTree>
    <p:extLst>
      <p:ext uri="{BB962C8B-B14F-4D97-AF65-F5344CB8AC3E}">
        <p14:creationId xmlns:p14="http://schemas.microsoft.com/office/powerpoint/2010/main" val="38484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200" dirty="0"/>
              <a:t>If an athlete has Down syndrome, he/she will no longer be required to automatically undergo an x-ray as a requirement for participation. If an athlete was x-rayed at the time of registration, and was found to have an Atlantoaxial instability condition, he/she may follow the new rule and be examined for symptoms of adverse neurological effects. The athlete would need to be cleared by a licensed medical professional in order participate. If the athlete does not have these symptoms, he/she may be cleared for participation by a licensed medical professional. </a:t>
            </a:r>
          </a:p>
        </p:txBody>
      </p:sp>
    </p:spTree>
    <p:extLst>
      <p:ext uri="{BB962C8B-B14F-4D97-AF65-F5344CB8AC3E}">
        <p14:creationId xmlns:p14="http://schemas.microsoft.com/office/powerpoint/2010/main" val="4142807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Event-Specific Rules and Modifications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Athletes with hearing or visual impairments are allowed cues and signals from the coach. Coaches must notify the meet director and judges of the athlete’s impairment before the event begins. </a:t>
            </a:r>
          </a:p>
          <a:p>
            <a:pPr marL="342900" indent="-342900">
              <a:buFont typeface="Arial" panose="020B0604020202020204" pitchFamily="34" charset="0"/>
              <a:buChar char="•"/>
            </a:pPr>
            <a:r>
              <a:rPr lang="en-US" dirty="0"/>
              <a:t>Modifications for athletes using canes or walkers: In the floor exercise, coaches may walk onto the floor and remove (and replace) walkers and other aids as needed without any deduction. </a:t>
            </a:r>
          </a:p>
          <a:p>
            <a:pPr marL="342900" indent="-342900">
              <a:buFont typeface="Arial"/>
              <a:buChar char="•"/>
            </a:pPr>
            <a:endParaRPr lang="en-US" dirty="0"/>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 competitor may be disqualified if he/she: </a:t>
            </a:r>
          </a:p>
          <a:p>
            <a:pPr marL="387350" lvl="1" indent="-342900">
              <a:buFont typeface="Arial" panose="020B0604020202020204" pitchFamily="34" charset="0"/>
              <a:buChar char="•"/>
            </a:pPr>
            <a:r>
              <a:rPr lang="en-US" dirty="0"/>
              <a:t>Is wearing improper attire.</a:t>
            </a:r>
          </a:p>
          <a:p>
            <a:pPr marL="387350" lvl="1" indent="-342900">
              <a:buFont typeface="Arial" panose="020B0604020202020204" pitchFamily="34" charset="0"/>
              <a:buChar char="•"/>
            </a:pPr>
            <a:r>
              <a:rPr lang="en-US" dirty="0"/>
              <a:t>Undisciplined or unsportsmanlike behavior. </a:t>
            </a:r>
          </a:p>
          <a:p>
            <a:pPr marL="387350" lvl="1" indent="-342900">
              <a:buFont typeface="Arial" panose="020B0604020202020204" pitchFamily="34" charset="0"/>
              <a:buChar char="•"/>
            </a:pPr>
            <a:r>
              <a:rPr lang="en-US" dirty="0"/>
              <a:t>Improper equipment and use of aids. </a:t>
            </a:r>
          </a:p>
          <a:p>
            <a:pPr marL="387350" lvl="1" indent="-342900">
              <a:buFont typeface="Arial" panose="020B0604020202020204" pitchFamily="34" charset="0"/>
              <a:buChar char="•"/>
            </a:pPr>
            <a:r>
              <a:rPr lang="en-US" dirty="0"/>
              <a:t>Has assistance from a coach during a competition</a:t>
            </a:r>
          </a:p>
          <a:p>
            <a:pPr marL="0" indent="0"/>
            <a:endParaRPr lang="en-US" dirty="0"/>
          </a:p>
          <a:p>
            <a:endParaRPr lang="en-US" dirty="0"/>
          </a:p>
        </p:txBody>
      </p:sp>
    </p:spTree>
    <p:extLst>
      <p:ext uri="{BB962C8B-B14F-4D97-AF65-F5344CB8AC3E}">
        <p14:creationId xmlns:p14="http://schemas.microsoft.com/office/powerpoint/2010/main" val="2404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Routines</a:t>
            </a:r>
          </a:p>
        </p:txBody>
      </p:sp>
      <p:sp>
        <p:nvSpPr>
          <p:cNvPr id="3" name="Content Placeholder 2"/>
          <p:cNvSpPr>
            <a:spLocks noGrp="1"/>
          </p:cNvSpPr>
          <p:nvPr>
            <p:ph idx="1"/>
          </p:nvPr>
        </p:nvSpPr>
        <p:spPr/>
        <p:txBody>
          <a:bodyPr/>
          <a:lstStyle/>
          <a:p>
            <a:r>
              <a:rPr lang="en-US" dirty="0"/>
              <a:t>All Artistic Gymnastics routines were updated for the 2020 season.  To view videos of the new artistic routines please click </a:t>
            </a:r>
            <a:r>
              <a:rPr lang="en-US" dirty="0">
                <a:hlinkClick r:id="rId2"/>
              </a:rPr>
              <a:t>here. </a:t>
            </a:r>
            <a:endParaRPr lang="en-US" dirty="0"/>
          </a:p>
        </p:txBody>
      </p:sp>
    </p:spTree>
    <p:extLst>
      <p:ext uri="{BB962C8B-B14F-4D97-AF65-F5344CB8AC3E}">
        <p14:creationId xmlns:p14="http://schemas.microsoft.com/office/powerpoint/2010/main" val="84270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443" r="4443"/>
          <a:stretch>
            <a:fillRect/>
          </a:stretch>
        </p:blipFill>
        <p:spPr/>
      </p:pic>
      <p:sp>
        <p:nvSpPr>
          <p:cNvPr id="8" name="TextBox 7"/>
          <p:cNvSpPr txBox="1"/>
          <p:nvPr/>
        </p:nvSpPr>
        <p:spPr>
          <a:xfrm>
            <a:off x="300742" y="297711"/>
            <a:ext cx="3590773" cy="1200329"/>
          </a:xfrm>
          <a:prstGeom prst="rect">
            <a:avLst/>
          </a:prstGeom>
          <a:noFill/>
        </p:spPr>
        <p:txBody>
          <a:bodyPr wrap="square" rtlCol="0">
            <a:spAutoFit/>
          </a:bodyPr>
          <a:lstStyle/>
          <a:p>
            <a:r>
              <a:rPr lang="en-US" dirty="0"/>
              <a:t>“Let me win, but if I cannot win, let me be brave in the attempt.”</a:t>
            </a:r>
          </a:p>
          <a:p>
            <a:r>
              <a:rPr lang="en-US" dirty="0"/>
              <a:t>	Special Olympics Oath</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a:t>March-June</a:t>
            </a:r>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Summer Games </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Women’s Events Offered</a:t>
            </a:r>
          </a:p>
        </p:txBody>
      </p:sp>
      <p:sp>
        <p:nvSpPr>
          <p:cNvPr id="3" name="Content Placeholder 2"/>
          <p:cNvSpPr>
            <a:spLocks noGrp="1"/>
          </p:cNvSpPr>
          <p:nvPr>
            <p:ph idx="1"/>
          </p:nvPr>
        </p:nvSpPr>
        <p:spPr/>
        <p:txBody>
          <a:bodyPr/>
          <a:lstStyle/>
          <a:p>
            <a:r>
              <a:rPr lang="en-US" dirty="0"/>
              <a:t>1.	 Vaulting</a:t>
            </a:r>
          </a:p>
          <a:p>
            <a:r>
              <a:rPr lang="en-US" dirty="0"/>
              <a:t>2. Uneven Bars </a:t>
            </a:r>
          </a:p>
          <a:p>
            <a:r>
              <a:rPr lang="en-US" dirty="0"/>
              <a:t>3.	 Balance Beam </a:t>
            </a:r>
          </a:p>
          <a:p>
            <a:r>
              <a:rPr lang="en-US" dirty="0"/>
              <a:t>4.	 Floor Exercise </a:t>
            </a:r>
          </a:p>
          <a:p>
            <a:pPr marL="0" indent="0"/>
            <a:r>
              <a:rPr lang="en-US" dirty="0"/>
              <a:t>5. All Around (total of all four event scores) </a:t>
            </a:r>
          </a:p>
          <a:p>
            <a:pPr marL="457200" indent="-457200">
              <a:buAutoNum type="arabicPeriod" startAt="5"/>
            </a:pPr>
            <a:endParaRPr lang="en-US" dirty="0"/>
          </a:p>
          <a:p>
            <a:pPr marL="0" indent="0"/>
            <a:r>
              <a:rPr lang="en-US" dirty="0"/>
              <a:t>* Levels I, II, III and IV</a:t>
            </a:r>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Men’s Events Offered</a:t>
            </a:r>
          </a:p>
        </p:txBody>
      </p:sp>
      <p:sp>
        <p:nvSpPr>
          <p:cNvPr id="3" name="Content Placeholder 2"/>
          <p:cNvSpPr>
            <a:spLocks noGrp="1"/>
          </p:cNvSpPr>
          <p:nvPr>
            <p:ph idx="1"/>
          </p:nvPr>
        </p:nvSpPr>
        <p:spPr/>
        <p:txBody>
          <a:bodyPr/>
          <a:lstStyle/>
          <a:p>
            <a:r>
              <a:rPr lang="en-US" dirty="0"/>
              <a:t>1.	 Floor Exercise</a:t>
            </a:r>
          </a:p>
          <a:p>
            <a:r>
              <a:rPr lang="en-US" dirty="0"/>
              <a:t>2.	 Pommel Horse </a:t>
            </a:r>
          </a:p>
          <a:p>
            <a:r>
              <a:rPr lang="en-US" dirty="0"/>
              <a:t>3.	 Vault </a:t>
            </a:r>
          </a:p>
          <a:p>
            <a:r>
              <a:rPr lang="en-US" dirty="0"/>
              <a:t>4. Parallel Bars </a:t>
            </a:r>
          </a:p>
          <a:p>
            <a:r>
              <a:rPr lang="en-US" dirty="0"/>
              <a:t>5.	 Horizontal Bar</a:t>
            </a:r>
          </a:p>
          <a:p>
            <a:pPr marL="0" indent="0"/>
            <a:r>
              <a:rPr lang="en-US" dirty="0"/>
              <a:t>6. All Around (total of all five event scores)</a:t>
            </a:r>
          </a:p>
          <a:p>
            <a:pPr marL="457200" indent="-457200">
              <a:buAutoNum type="arabicPeriod" startAt="6"/>
            </a:pPr>
            <a:endParaRPr lang="en-US" dirty="0"/>
          </a:p>
          <a:p>
            <a:pPr marL="0" indent="0"/>
            <a:r>
              <a:rPr lang="en-US" dirty="0"/>
              <a:t>* Levels I, II, III and IV </a:t>
            </a:r>
          </a:p>
          <a:p>
            <a:endParaRPr lang="en-US" dirty="0"/>
          </a:p>
        </p:txBody>
      </p:sp>
    </p:spTree>
    <p:extLst>
      <p:ext uri="{BB962C8B-B14F-4D97-AF65-F5344CB8AC3E}">
        <p14:creationId xmlns:p14="http://schemas.microsoft.com/office/powerpoint/2010/main" val="236080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Mixed gender Events Offered</a:t>
            </a:r>
          </a:p>
        </p:txBody>
      </p:sp>
      <p:sp>
        <p:nvSpPr>
          <p:cNvPr id="3" name="Content Placeholder 2"/>
          <p:cNvSpPr>
            <a:spLocks noGrp="1"/>
          </p:cNvSpPr>
          <p:nvPr>
            <p:ph idx="1"/>
          </p:nvPr>
        </p:nvSpPr>
        <p:spPr/>
        <p:txBody>
          <a:bodyPr/>
          <a:lstStyle/>
          <a:p>
            <a:r>
              <a:rPr lang="en-US" dirty="0"/>
              <a:t>1.	 Vaulting </a:t>
            </a:r>
          </a:p>
          <a:p>
            <a:r>
              <a:rPr lang="en-US" dirty="0"/>
              <a:t>2.	 Single Bar </a:t>
            </a:r>
          </a:p>
          <a:p>
            <a:r>
              <a:rPr lang="en-US" dirty="0"/>
              <a:t>3.	 Wide Beam </a:t>
            </a:r>
          </a:p>
          <a:p>
            <a:r>
              <a:rPr lang="en-US" dirty="0"/>
              <a:t>4.	 Floor Exercise </a:t>
            </a:r>
          </a:p>
          <a:p>
            <a:pPr marL="0" indent="0"/>
            <a:r>
              <a:rPr lang="en-US" dirty="0"/>
              <a:t>5. All Around (total of all four event scores) </a:t>
            </a:r>
          </a:p>
          <a:p>
            <a:pPr marL="457200" indent="-457200">
              <a:buAutoNum type="arabicPeriod" startAt="5"/>
            </a:pPr>
            <a:endParaRPr lang="en-US" dirty="0"/>
          </a:p>
          <a:p>
            <a:pPr marL="0" indent="0"/>
            <a:r>
              <a:rPr lang="en-US" dirty="0"/>
              <a:t>* Levels A &amp; B only</a:t>
            </a:r>
          </a:p>
          <a:p>
            <a:endParaRPr lang="en-US" dirty="0"/>
          </a:p>
        </p:txBody>
      </p:sp>
    </p:spTree>
    <p:extLst>
      <p:ext uri="{BB962C8B-B14F-4D97-AF65-F5344CB8AC3E}">
        <p14:creationId xmlns:p14="http://schemas.microsoft.com/office/powerpoint/2010/main" val="3798927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For male gymnasts, the preferred uniform is a tank top (leotard) and long manufactured gymnastics pants or shorts. A T-shirt that is tucked in may replace the tank top. </a:t>
            </a:r>
          </a:p>
          <a:p>
            <a:pPr marL="342900" indent="-342900">
              <a:buFont typeface="Arial" panose="020B0604020202020204" pitchFamily="34" charset="0"/>
              <a:buChar char="•"/>
            </a:pPr>
            <a:r>
              <a:rPr lang="en-US" dirty="0"/>
              <a:t>For female gymnasts, the preferred uniform is a long-sleeved manufactured gymnastics leotard with bare legs. Flesh-colored tights with bare feet are permitted, but not recommended. Sleeveless leotards may be worn if temperature or body type warrants it.</a:t>
            </a:r>
          </a:p>
          <a:p>
            <a:pPr marL="457200" indent="-457200">
              <a:buAutoNum type="arabicPeriod"/>
            </a:pPr>
            <a:endParaRPr lang="en-US" dirty="0"/>
          </a:p>
          <a:p>
            <a:pPr marL="0" indent="0"/>
            <a:endParaRPr lang="en-US" dirty="0"/>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Gymnasts may compete in bare feet or gymnastics slippers. </a:t>
            </a:r>
          </a:p>
          <a:p>
            <a:pPr marL="342900" indent="-342900">
              <a:buFont typeface="Arial" panose="020B0604020202020204" pitchFamily="34" charset="0"/>
              <a:buChar char="•"/>
            </a:pPr>
            <a:r>
              <a:rPr lang="en-US" dirty="0"/>
              <a:t>Bandages may be worn as long as they are securely fastened. </a:t>
            </a:r>
          </a:p>
          <a:p>
            <a:pPr marL="342900" indent="-342900">
              <a:buFont typeface="Arial" panose="020B0604020202020204" pitchFamily="34" charset="0"/>
              <a:buChar char="•"/>
            </a:pPr>
            <a:r>
              <a:rPr lang="en-US" dirty="0"/>
              <a:t>Hip padding is not permitted.</a:t>
            </a:r>
          </a:p>
          <a:p>
            <a:pPr marL="342900" indent="-342900">
              <a:buFont typeface="Arial" panose="020B0604020202020204" pitchFamily="34" charset="0"/>
              <a:buChar char="•"/>
            </a:pPr>
            <a:r>
              <a:rPr lang="en-US" dirty="0"/>
              <a:t>The only jewelry allowed is stud earrings. </a:t>
            </a:r>
          </a:p>
          <a:p>
            <a:pPr marL="0" indent="0"/>
            <a:endParaRPr lang="en-US" dirty="0"/>
          </a:p>
          <a:p>
            <a:endParaRPr lang="en-US" dirty="0"/>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Gymnastic leotards can be purchased from www.gkelite.com </a:t>
            </a:r>
          </a:p>
          <a:p>
            <a:pPr marL="342900" indent="-342900">
              <a:buFont typeface="Arial" panose="020B0604020202020204" pitchFamily="34" charset="0"/>
              <a:buChar char="•"/>
            </a:pPr>
            <a:r>
              <a:rPr lang="en-US" dirty="0"/>
              <a:t>Starting numbers may be required for technical and organizational purposes. </a:t>
            </a:r>
          </a:p>
          <a:p>
            <a:pPr marL="342900" indent="-342900">
              <a:buFont typeface="Arial" panose="020B0604020202020204" pitchFamily="34" charset="0"/>
              <a:buChar char="•"/>
            </a:pPr>
            <a:r>
              <a:rPr lang="en-US" dirty="0"/>
              <a:t>Denim may not be worn during competition or practice</a:t>
            </a:r>
          </a:p>
          <a:p>
            <a:pPr marL="0" indent="0"/>
            <a:endParaRPr lang="en-US" dirty="0"/>
          </a:p>
          <a:p>
            <a:r>
              <a:rPr lang="en-US" dirty="0"/>
              <a:t> 	</a:t>
            </a:r>
          </a:p>
          <a:p>
            <a:endParaRPr lang="en-US" dirty="0"/>
          </a:p>
        </p:txBody>
      </p:sp>
    </p:spTree>
    <p:extLst>
      <p:ext uri="{BB962C8B-B14F-4D97-AF65-F5344CB8AC3E}">
        <p14:creationId xmlns:p14="http://schemas.microsoft.com/office/powerpoint/2010/main" val="257048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470</TotalTime>
  <Words>1026</Words>
  <Application>Microsoft Office PowerPoint</Application>
  <PresentationFormat>On-screen Show (4:3)</PresentationFormat>
  <Paragraphs>91</Paragraphs>
  <Slides>19</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19</vt:i4>
      </vt:variant>
    </vt:vector>
  </HeadingPairs>
  <TitlesOfParts>
    <vt:vector size="31" baseType="lpstr">
      <vt:lpstr>Arial</vt:lpstr>
      <vt:lpstr>Calibri</vt:lpstr>
      <vt:lpstr>Calibri Light</vt:lpstr>
      <vt:lpstr>Gill Sans</vt:lpstr>
      <vt:lpstr>Helvetica Neue</vt:lpstr>
      <vt:lpstr>Ubuntu</vt:lpstr>
      <vt:lpstr>Ubuntu Light</vt:lpstr>
      <vt:lpstr>SO_AP_Presentation</vt:lpstr>
      <vt:lpstr>Custom Design</vt:lpstr>
      <vt:lpstr>Body White copy</vt:lpstr>
      <vt:lpstr>Blank</vt:lpstr>
      <vt:lpstr>1_Blank</vt:lpstr>
      <vt:lpstr>Artistic Gymnastics Training Guide</vt:lpstr>
      <vt:lpstr>A picture paints a thousand words</vt:lpstr>
      <vt:lpstr>General</vt:lpstr>
      <vt:lpstr>Women’s Events Offered</vt:lpstr>
      <vt:lpstr>Men’s Events Offered</vt:lpstr>
      <vt:lpstr>Mixed gender Events Offered</vt:lpstr>
      <vt:lpstr>Uniform </vt:lpstr>
      <vt:lpstr>Uniform</vt:lpstr>
      <vt:lpstr>Uniform</vt:lpstr>
      <vt:lpstr>General Rules</vt:lpstr>
      <vt:lpstr>General Rules </vt:lpstr>
      <vt:lpstr>General Rules </vt:lpstr>
      <vt:lpstr>General Rules</vt:lpstr>
      <vt:lpstr>General Rules </vt:lpstr>
      <vt:lpstr>General Rules </vt:lpstr>
      <vt:lpstr>General Rules </vt:lpstr>
      <vt:lpstr>Event-Specific Rules and Modifications </vt:lpstr>
      <vt:lpstr>Disqualifications </vt:lpstr>
      <vt:lpstr>Routines</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35</cp:revision>
  <dcterms:created xsi:type="dcterms:W3CDTF">2012-05-09T16:21:13Z</dcterms:created>
  <dcterms:modified xsi:type="dcterms:W3CDTF">2023-06-07T13:37:59Z</dcterms:modified>
</cp:coreProperties>
</file>