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8"/>
  </p:notesMasterIdLst>
  <p:handoutMasterIdLst>
    <p:handoutMasterId r:id="rId29"/>
  </p:handoutMasterIdLst>
  <p:sldIdLst>
    <p:sldId id="256" r:id="rId5"/>
    <p:sldId id="265" r:id="rId6"/>
    <p:sldId id="266" r:id="rId7"/>
    <p:sldId id="267" r:id="rId8"/>
    <p:sldId id="271" r:id="rId9"/>
    <p:sldId id="272" r:id="rId10"/>
    <p:sldId id="259" r:id="rId11"/>
    <p:sldId id="273" r:id="rId12"/>
    <p:sldId id="274" r:id="rId13"/>
    <p:sldId id="275" r:id="rId14"/>
    <p:sldId id="276" r:id="rId15"/>
    <p:sldId id="268" r:id="rId16"/>
    <p:sldId id="257" r:id="rId17"/>
    <p:sldId id="277" r:id="rId18"/>
    <p:sldId id="278" r:id="rId19"/>
    <p:sldId id="279" r:id="rId20"/>
    <p:sldId id="280" r:id="rId21"/>
    <p:sldId id="281" r:id="rId22"/>
    <p:sldId id="282" r:id="rId23"/>
    <p:sldId id="261" r:id="rId24"/>
    <p:sldId id="283" r:id="rId25"/>
    <p:sldId id="284" r:id="rId26"/>
    <p:sldId id="26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72" y="-46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11/20/2018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11/20/2018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hyperlink" Target="http://resources.specialolympics.org/topics/sports/Artistic_compulsories.aspx" TargetMode="Externa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160715"/>
            <a:ext cx="7773293" cy="1470049"/>
          </a:xfrm>
        </p:spPr>
        <p:txBody>
          <a:bodyPr/>
          <a:lstStyle/>
          <a:p>
            <a:pPr algn="ctr"/>
            <a:r>
              <a:rPr lang="en-US" dirty="0" smtClean="0"/>
              <a:t>Artistic Gymnastics</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Cont.</a:t>
            </a:r>
            <a:endParaRPr lang="en-US" dirty="0"/>
          </a:p>
        </p:txBody>
      </p:sp>
      <p:sp>
        <p:nvSpPr>
          <p:cNvPr id="3" name="Content Placeholder 2"/>
          <p:cNvSpPr>
            <a:spLocks noGrp="1"/>
          </p:cNvSpPr>
          <p:nvPr>
            <p:ph idx="1"/>
          </p:nvPr>
        </p:nvSpPr>
        <p:spPr/>
        <p:txBody>
          <a:bodyPr/>
          <a:lstStyle/>
          <a:p>
            <a:pPr marL="457200" indent="-457200">
              <a:buAutoNum type="arabicPeriod" startAt="3"/>
            </a:pPr>
            <a:r>
              <a:rPr lang="en-US" dirty="0" smtClean="0"/>
              <a:t>Gymnasts </a:t>
            </a:r>
            <a:r>
              <a:rPr lang="en-US" dirty="0"/>
              <a:t>may compete in bare feet or gymnastics slippers. </a:t>
            </a:r>
          </a:p>
          <a:p>
            <a:pPr marL="457200" indent="-457200">
              <a:buAutoNum type="arabicPeriod" startAt="4"/>
            </a:pPr>
            <a:r>
              <a:rPr lang="en-US" dirty="0" smtClean="0"/>
              <a:t>Bandages </a:t>
            </a:r>
            <a:r>
              <a:rPr lang="en-US" dirty="0"/>
              <a:t>may be worn as long as they are securely fastened. </a:t>
            </a:r>
          </a:p>
          <a:p>
            <a:pPr marL="457200" indent="-457200">
              <a:buAutoNum type="arabicPeriod" startAt="5"/>
            </a:pPr>
            <a:r>
              <a:rPr lang="en-US" dirty="0" smtClean="0"/>
              <a:t>Hip </a:t>
            </a:r>
            <a:r>
              <a:rPr lang="en-US" dirty="0"/>
              <a:t>padding is not permitted</a:t>
            </a:r>
            <a:r>
              <a:rPr lang="en-US" dirty="0" smtClean="0"/>
              <a:t>.</a:t>
            </a:r>
            <a:endParaRPr lang="en-US" dirty="0"/>
          </a:p>
          <a:p>
            <a:pPr marL="457200" indent="-457200">
              <a:buAutoNum type="arabicPeriod" startAt="6"/>
            </a:pPr>
            <a:r>
              <a:rPr lang="en-US" dirty="0" smtClean="0"/>
              <a:t>The </a:t>
            </a:r>
            <a:r>
              <a:rPr lang="en-US" dirty="0"/>
              <a:t>only jewelry allowed is stud earrings. </a:t>
            </a:r>
            <a:endParaRPr lang="en-US" dirty="0" smtClean="0"/>
          </a:p>
          <a:p>
            <a:pPr marL="0" indent="0"/>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286331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Cont.</a:t>
            </a:r>
            <a:endParaRPr lang="en-US" dirty="0"/>
          </a:p>
        </p:txBody>
      </p:sp>
      <p:sp>
        <p:nvSpPr>
          <p:cNvPr id="3" name="Content Placeholder 2"/>
          <p:cNvSpPr>
            <a:spLocks noGrp="1"/>
          </p:cNvSpPr>
          <p:nvPr>
            <p:ph idx="1"/>
          </p:nvPr>
        </p:nvSpPr>
        <p:spPr/>
        <p:txBody>
          <a:bodyPr/>
          <a:lstStyle/>
          <a:p>
            <a:pPr marL="457200" indent="-457200">
              <a:buAutoNum type="arabicPeriod" startAt="7"/>
            </a:pPr>
            <a:r>
              <a:rPr lang="en-US" dirty="0" smtClean="0"/>
              <a:t>Gymnastic </a:t>
            </a:r>
            <a:r>
              <a:rPr lang="en-US" dirty="0"/>
              <a:t>leotards can be purchased from www.gkelite.com </a:t>
            </a:r>
          </a:p>
          <a:p>
            <a:pPr marL="457200" indent="-457200">
              <a:buAutoNum type="arabicPeriod" startAt="8"/>
            </a:pPr>
            <a:r>
              <a:rPr lang="en-US" dirty="0" smtClean="0"/>
              <a:t>Starting </a:t>
            </a:r>
            <a:r>
              <a:rPr lang="en-US" dirty="0"/>
              <a:t>numbers may be required for technical and organizational purposes. </a:t>
            </a:r>
          </a:p>
          <a:p>
            <a:pPr marL="457200" indent="-457200">
              <a:buAutoNum type="arabicPeriod" startAt="9"/>
            </a:pPr>
            <a:r>
              <a:rPr lang="en-US" dirty="0" smtClean="0"/>
              <a:t>Denim </a:t>
            </a:r>
            <a:r>
              <a:rPr lang="en-US" dirty="0"/>
              <a:t>may not be worn during competition or </a:t>
            </a:r>
            <a:r>
              <a:rPr lang="en-US" dirty="0" smtClean="0"/>
              <a:t>practice</a:t>
            </a:r>
          </a:p>
          <a:p>
            <a:pPr marL="0" indent="0"/>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spTree>
    <p:extLst>
      <p:ext uri="{BB962C8B-B14F-4D97-AF65-F5344CB8AC3E}">
        <p14:creationId xmlns:p14="http://schemas.microsoft.com/office/powerpoint/2010/main" val="2570484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2226340"/>
            <a:ext cx="7902575" cy="1195388"/>
          </a:xfrm>
        </p:spPr>
        <p:txBody>
          <a:bodyPr/>
          <a:lstStyle/>
          <a:p>
            <a:pPr algn="ctr"/>
            <a:r>
              <a:rPr lang="en-US" dirty="0" smtClean="0"/>
              <a:t>General Rules</a:t>
            </a:r>
            <a:endParaRPr lang="en-US"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12</a:t>
            </a:fld>
            <a:endParaRPr lang="en-US" dirty="0">
              <a:latin typeface="Ubuntu"/>
              <a:cs typeface="Ubuntu"/>
            </a:endParaRPr>
          </a:p>
        </p:txBody>
      </p:sp>
    </p:spTree>
    <p:extLst>
      <p:ext uri="{BB962C8B-B14F-4D97-AF65-F5344CB8AC3E}">
        <p14:creationId xmlns:p14="http://schemas.microsoft.com/office/powerpoint/2010/main" val="85251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All </a:t>
            </a:r>
            <a:r>
              <a:rPr lang="en-US" dirty="0"/>
              <a:t>athletes can register for 1 to 4 events. </a:t>
            </a:r>
          </a:p>
          <a:p>
            <a:pPr marL="457200" indent="-457200">
              <a:buAutoNum type="arabicPeriod" startAt="2"/>
            </a:pPr>
            <a:r>
              <a:rPr lang="en-US" dirty="0" smtClean="0"/>
              <a:t>Athletes </a:t>
            </a:r>
            <a:r>
              <a:rPr lang="en-US" dirty="0"/>
              <a:t>who register for Artistic Gymnastics may not enter Rhythmic events. </a:t>
            </a:r>
          </a:p>
          <a:p>
            <a:pPr marL="457200" indent="-457200">
              <a:buAutoNum type="arabicPeriod" startAt="3"/>
            </a:pPr>
            <a:r>
              <a:rPr lang="en-US" dirty="0" smtClean="0"/>
              <a:t>An </a:t>
            </a:r>
            <a:r>
              <a:rPr lang="en-US" dirty="0"/>
              <a:t>athlete who enters a Level A event (developmental) may not enter other gymnastics events in levels I thru IV. </a:t>
            </a:r>
            <a:endParaRPr lang="en-US" dirty="0" smtClean="0"/>
          </a:p>
          <a:p>
            <a:pPr marL="0" indent="0"/>
            <a:endParaRPr lang="en-US" dirty="0"/>
          </a:p>
          <a:p>
            <a:pPr marL="0" indent="0"/>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13</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457909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 </a:t>
            </a:r>
            <a:endParaRPr lang="en-US" dirty="0"/>
          </a:p>
        </p:txBody>
      </p:sp>
      <p:sp>
        <p:nvSpPr>
          <p:cNvPr id="3" name="Content Placeholder 2"/>
          <p:cNvSpPr>
            <a:spLocks noGrp="1"/>
          </p:cNvSpPr>
          <p:nvPr>
            <p:ph idx="1"/>
          </p:nvPr>
        </p:nvSpPr>
        <p:spPr>
          <a:xfrm>
            <a:off x="554038" y="1431791"/>
            <a:ext cx="7912100" cy="4464050"/>
          </a:xfrm>
        </p:spPr>
        <p:txBody>
          <a:bodyPr/>
          <a:lstStyle/>
          <a:p>
            <a:pPr marL="457200" indent="-457200">
              <a:buAutoNum type="arabicPeriod" startAt="4"/>
            </a:pPr>
            <a:r>
              <a:rPr lang="en-US" dirty="0" smtClean="0"/>
              <a:t>Athletes </a:t>
            </a:r>
            <a:r>
              <a:rPr lang="en-US" dirty="0"/>
              <a:t>may enter all 4 events and compete for an All-Around award, (which will be a special medal) or be a specialist, competing in one, two, or three events (or four events for males).   All-Around athletes must compete in the same level for all events; specialists may be one level apart for their events.  You must register your athletes in GMS for the all-around event to be eligible for the special medal.  Only All-Around athletes will be eligible to advance to USA or World Games competitions. </a:t>
            </a:r>
            <a:endParaRPr lang="en-US" dirty="0" smtClean="0"/>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1617163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 </a:t>
            </a:r>
            <a:endParaRPr lang="en-US" dirty="0"/>
          </a:p>
        </p:txBody>
      </p:sp>
      <p:sp>
        <p:nvSpPr>
          <p:cNvPr id="3" name="Content Placeholder 2"/>
          <p:cNvSpPr>
            <a:spLocks noGrp="1"/>
          </p:cNvSpPr>
          <p:nvPr>
            <p:ph idx="1"/>
          </p:nvPr>
        </p:nvSpPr>
        <p:spPr/>
        <p:txBody>
          <a:bodyPr/>
          <a:lstStyle/>
          <a:p>
            <a:pPr marL="457200" indent="-457200">
              <a:buAutoNum type="arabicPeriod" startAt="5"/>
            </a:pPr>
            <a:r>
              <a:rPr lang="en-US" dirty="0" smtClean="0"/>
              <a:t>A </a:t>
            </a:r>
            <a:r>
              <a:rPr lang="en-US" dirty="0"/>
              <a:t>score and levels must be entered at registration. </a:t>
            </a:r>
          </a:p>
          <a:p>
            <a:pPr marL="457200" indent="-457200">
              <a:buAutoNum type="arabicPeriod" startAt="6"/>
            </a:pPr>
            <a:r>
              <a:rPr lang="en-US" dirty="0" smtClean="0"/>
              <a:t>Gymnasts </a:t>
            </a:r>
            <a:r>
              <a:rPr lang="en-US" dirty="0"/>
              <a:t>will now rotate by assigned group or area to specific principal (event).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spTree>
    <p:extLst>
      <p:ext uri="{BB962C8B-B14F-4D97-AF65-F5344CB8AC3E}">
        <p14:creationId xmlns:p14="http://schemas.microsoft.com/office/powerpoint/2010/main" val="1791439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 </a:t>
            </a:r>
            <a:endParaRPr lang="en-US" dirty="0"/>
          </a:p>
        </p:txBody>
      </p:sp>
      <p:sp>
        <p:nvSpPr>
          <p:cNvPr id="3" name="Content Placeholder 2"/>
          <p:cNvSpPr>
            <a:spLocks noGrp="1"/>
          </p:cNvSpPr>
          <p:nvPr>
            <p:ph idx="1"/>
          </p:nvPr>
        </p:nvSpPr>
        <p:spPr>
          <a:xfrm>
            <a:off x="544513" y="1539470"/>
            <a:ext cx="7912100" cy="4464050"/>
          </a:xfrm>
        </p:spPr>
        <p:txBody>
          <a:bodyPr/>
          <a:lstStyle/>
          <a:p>
            <a:pPr marL="457200" indent="-457200">
              <a:buAutoNum type="arabicPeriod" startAt="7"/>
            </a:pPr>
            <a:r>
              <a:rPr lang="en-US" dirty="0" smtClean="0"/>
              <a:t>There </a:t>
            </a:r>
            <a:r>
              <a:rPr lang="en-US" dirty="0"/>
              <a:t>are six levels of competition: </a:t>
            </a:r>
          </a:p>
          <a:p>
            <a:pPr marL="558800" lvl="1" indent="-514350">
              <a:buFont typeface="+mj-lt"/>
              <a:buAutoNum type="romanUcPeriod"/>
            </a:pPr>
            <a:r>
              <a:rPr lang="en-US" dirty="0" smtClean="0"/>
              <a:t>Level </a:t>
            </a:r>
            <a:r>
              <a:rPr lang="en-US" dirty="0"/>
              <a:t>A – Compulsory routines for gymnasts who have ambulatory problems, etc., but are too advanced for the MATP (Mixed Gender) </a:t>
            </a:r>
          </a:p>
          <a:p>
            <a:pPr marL="558800" lvl="1" indent="-514350">
              <a:buFont typeface="+mj-lt"/>
              <a:buAutoNum type="romanUcPeriod"/>
            </a:pPr>
            <a:r>
              <a:rPr lang="en-US" dirty="0" smtClean="0"/>
              <a:t>Level </a:t>
            </a:r>
            <a:r>
              <a:rPr lang="en-US" dirty="0"/>
              <a:t>I - Beginner Compulsory </a:t>
            </a:r>
          </a:p>
          <a:p>
            <a:pPr marL="558800" lvl="1" indent="-514350">
              <a:buFont typeface="+mj-lt"/>
              <a:buAutoNum type="romanUcPeriod"/>
            </a:pPr>
            <a:r>
              <a:rPr lang="en-US" dirty="0" smtClean="0"/>
              <a:t>Level </a:t>
            </a:r>
            <a:r>
              <a:rPr lang="en-US" dirty="0"/>
              <a:t>II - Intermediate Compulsory </a:t>
            </a:r>
          </a:p>
          <a:p>
            <a:pPr marL="558800" lvl="1" indent="-514350">
              <a:buFont typeface="+mj-lt"/>
              <a:buAutoNum type="romanUcPeriod"/>
            </a:pPr>
            <a:r>
              <a:rPr lang="en-US" dirty="0" smtClean="0"/>
              <a:t>Level </a:t>
            </a:r>
            <a:r>
              <a:rPr lang="en-US" dirty="0"/>
              <a:t>III - Advanced Compulsory </a:t>
            </a:r>
          </a:p>
          <a:p>
            <a:pPr marL="558800" lvl="1" indent="-514350">
              <a:buFont typeface="+mj-lt"/>
              <a:buAutoNum type="romanUcPeriod"/>
            </a:pPr>
            <a:r>
              <a:rPr lang="en-US" dirty="0" smtClean="0"/>
              <a:t>Level </a:t>
            </a:r>
            <a:r>
              <a:rPr lang="en-US" dirty="0"/>
              <a:t>IV – Advanced Optional </a:t>
            </a:r>
          </a:p>
          <a:p>
            <a:pPr marL="558800" lvl="1" indent="-514350">
              <a:buFont typeface="+mj-lt"/>
              <a:buAutoNum type="romanUcPeriod"/>
            </a:pPr>
            <a:r>
              <a:rPr lang="en-US" dirty="0" smtClean="0"/>
              <a:t>Level </a:t>
            </a:r>
            <a:r>
              <a:rPr lang="en-US" dirty="0"/>
              <a:t>B- Compulsory routines for gymnasts who are unable to perform level I </a:t>
            </a:r>
            <a:r>
              <a:rPr lang="en-US" dirty="0" smtClean="0"/>
              <a:t>routines</a:t>
            </a:r>
          </a:p>
          <a:p>
            <a:pPr marL="0" indent="0"/>
            <a:r>
              <a:rPr lang="en-US" dirty="0" smtClean="0"/>
              <a:t> </a:t>
            </a: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8456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 </a:t>
            </a:r>
            <a:endParaRPr lang="en-US" dirty="0"/>
          </a:p>
        </p:txBody>
      </p:sp>
      <p:sp>
        <p:nvSpPr>
          <p:cNvPr id="3" name="Content Placeholder 2"/>
          <p:cNvSpPr>
            <a:spLocks noGrp="1"/>
          </p:cNvSpPr>
          <p:nvPr>
            <p:ph idx="1"/>
          </p:nvPr>
        </p:nvSpPr>
        <p:spPr/>
        <p:txBody>
          <a:bodyPr/>
          <a:lstStyle/>
          <a:p>
            <a:pPr marL="457200" indent="-457200">
              <a:buAutoNum type="arabicPeriod" startAt="8"/>
            </a:pPr>
            <a:r>
              <a:rPr lang="en-US" sz="2200" dirty="0" smtClean="0"/>
              <a:t>Level </a:t>
            </a:r>
            <a:r>
              <a:rPr lang="en-US" sz="2200" dirty="0"/>
              <a:t>IV gymnasts perform an optional </a:t>
            </a:r>
            <a:r>
              <a:rPr lang="en-US" sz="2200" dirty="0" smtClean="0"/>
              <a:t>routine</a:t>
            </a:r>
            <a:r>
              <a:rPr lang="en-US" sz="2200" dirty="0"/>
              <a:t>. </a:t>
            </a:r>
            <a:endParaRPr lang="en-US" sz="2200" dirty="0" smtClean="0"/>
          </a:p>
          <a:p>
            <a:pPr marL="457200" indent="-457200">
              <a:buAutoNum type="arabicPeriod" startAt="8"/>
            </a:pPr>
            <a:r>
              <a:rPr lang="en-US" sz="2200" dirty="0" smtClean="0"/>
              <a:t>Athletes </a:t>
            </a:r>
            <a:r>
              <a:rPr lang="en-US" sz="2200" dirty="0"/>
              <a:t>with Down Syndrome must have an x-ray indicating that he/she does not have atlantoaxial instability prior to participation in any gymnastics event. </a:t>
            </a:r>
            <a:endParaRPr lang="en-US" sz="2200" dirty="0" smtClean="0"/>
          </a:p>
          <a:p>
            <a:pPr marL="457200" indent="-457200">
              <a:buAutoNum type="arabicPeriod" startAt="8"/>
            </a:pPr>
            <a:r>
              <a:rPr lang="en-US" sz="2200" dirty="0" smtClean="0"/>
              <a:t> Age </a:t>
            </a:r>
            <a:r>
              <a:rPr lang="en-US" sz="2200" dirty="0"/>
              <a:t>group divisions will be as follows: 8-11, 12-15, 16-21, 22-29, and 30+. Schedules are sometimes presented as junior (8-15) and senior (16+). </a:t>
            </a:r>
          </a:p>
          <a:p>
            <a:pPr marL="558800" lvl="1" indent="-514350">
              <a:buFont typeface="+mj-lt"/>
              <a:buAutoNum type="romanUcPeriod"/>
            </a:pPr>
            <a:r>
              <a:rPr lang="en-US" dirty="0" smtClean="0"/>
              <a:t>Age </a:t>
            </a:r>
            <a:r>
              <a:rPr lang="en-US" dirty="0"/>
              <a:t>groups may be combined if there are not a sufficient number of athletes to have a competitive division. </a:t>
            </a:r>
          </a:p>
          <a:p>
            <a:pPr marL="457200" indent="-457200">
              <a:buAutoNum type="arabicPeriod" startAt="8"/>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17</a:t>
            </a:fld>
            <a:endParaRPr lang="en-US"/>
          </a:p>
        </p:txBody>
      </p:sp>
    </p:spTree>
    <p:extLst>
      <p:ext uri="{BB962C8B-B14F-4D97-AF65-F5344CB8AC3E}">
        <p14:creationId xmlns:p14="http://schemas.microsoft.com/office/powerpoint/2010/main" val="404723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 Cont. </a:t>
            </a:r>
            <a:endParaRPr lang="en-US" dirty="0"/>
          </a:p>
        </p:txBody>
      </p:sp>
      <p:sp>
        <p:nvSpPr>
          <p:cNvPr id="3" name="Content Placeholder 2"/>
          <p:cNvSpPr>
            <a:spLocks noGrp="1"/>
          </p:cNvSpPr>
          <p:nvPr>
            <p:ph idx="1"/>
          </p:nvPr>
        </p:nvSpPr>
        <p:spPr/>
        <p:txBody>
          <a:bodyPr/>
          <a:lstStyle/>
          <a:p>
            <a:r>
              <a:rPr lang="en-US" sz="2200" dirty="0" smtClean="0"/>
              <a:t>The </a:t>
            </a:r>
            <a:r>
              <a:rPr lang="en-US" sz="2200" dirty="0"/>
              <a:t>text for all the routines is usually written for right dominant athletes. Left dominant athletes can reverse the whole routine to accommodate their dominant side. </a:t>
            </a:r>
            <a:endParaRPr lang="en-US" sz="2200" dirty="0" smtClean="0"/>
          </a:p>
          <a:p>
            <a:r>
              <a:rPr lang="en-US" sz="2200" dirty="0" smtClean="0"/>
              <a:t>Once </a:t>
            </a:r>
            <a:r>
              <a:rPr lang="en-US" sz="2200" dirty="0"/>
              <a:t>the routine is started on the dominant side, all aspects of the routine are executed on that same side. It is not recommended that the athlete change from the dominant side to the non-dominant side during any routine. Doing so will add extra steps/movements to the routine which will result in the athlete being deducted for extra steps/movements.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18</a:t>
            </a:fld>
            <a:endParaRPr lang="en-US" dirty="0"/>
          </a:p>
        </p:txBody>
      </p:sp>
    </p:spTree>
    <p:extLst>
      <p:ext uri="{BB962C8B-B14F-4D97-AF65-F5344CB8AC3E}">
        <p14:creationId xmlns:p14="http://schemas.microsoft.com/office/powerpoint/2010/main" val="38484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2066851"/>
            <a:ext cx="7902575" cy="1195388"/>
          </a:xfrm>
        </p:spPr>
        <p:txBody>
          <a:bodyPr/>
          <a:lstStyle/>
          <a:p>
            <a:pPr algn="ctr"/>
            <a:r>
              <a:rPr lang="en-US" dirty="0" smtClean="0"/>
              <a:t>Event-Specific Rules and Modifications</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19</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1075702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3" name="Title 2"/>
          <p:cNvSpPr>
            <a:spLocks noGrp="1"/>
          </p:cNvSpPr>
          <p:nvPr>
            <p:ph type="title"/>
          </p:nvPr>
        </p:nvSpPr>
        <p:spPr/>
        <p:txBody>
          <a:bodyPr/>
          <a:lstStyle/>
          <a:p>
            <a:r>
              <a:rPr lang="en-US" dirty="0">
                <a:solidFill>
                  <a:schemeClr val="bg1"/>
                </a:solidFill>
              </a:rPr>
              <a:t>A picture paints a thousand words</a:t>
            </a:r>
            <a:endParaRPr lang="en-US" dirty="0"/>
          </a:p>
        </p:txBody>
      </p:sp>
      <p:sp>
        <p:nvSpPr>
          <p:cNvPr id="4" name="Text Placeholder 3"/>
          <p:cNvSpPr>
            <a:spLocks noGrp="1"/>
          </p:cNvSpPr>
          <p:nvPr>
            <p:ph type="body" sz="half" idx="2"/>
          </p:nvPr>
        </p:nvSpPr>
        <p:spPr/>
        <p:txBody>
          <a:bodyPr/>
          <a:lstStyle/>
          <a:p>
            <a:r>
              <a:rPr lang="en-US" dirty="0">
                <a:solidFill>
                  <a:schemeClr val="bg1"/>
                </a:solidFill>
              </a:rPr>
              <a:t>Use the </a:t>
            </a:r>
            <a:r>
              <a:rPr lang="en-US" b="1" dirty="0">
                <a:solidFill>
                  <a:schemeClr val="bg1"/>
                </a:solidFill>
              </a:rPr>
              <a:t>Picture and </a:t>
            </a:r>
            <a:r>
              <a:rPr lang="en-US" b="1" dirty="0" smtClean="0">
                <a:solidFill>
                  <a:schemeClr val="bg1"/>
                </a:solidFill>
              </a:rPr>
              <a:t>Caption </a:t>
            </a:r>
            <a:r>
              <a:rPr lang="en-US" dirty="0">
                <a:solidFill>
                  <a:schemeClr val="bg1"/>
                </a:solidFill>
              </a:rPr>
              <a:t>format to create strong compelling slide like this. Don</a:t>
            </a:r>
            <a:r>
              <a:rPr lang="fr-FR" dirty="0">
                <a:solidFill>
                  <a:schemeClr val="bg1"/>
                </a:solidFill>
              </a:rPr>
              <a:t>’</a:t>
            </a:r>
            <a:r>
              <a:rPr lang="en-US" dirty="0" err="1">
                <a:solidFill>
                  <a:schemeClr val="bg1"/>
                </a:solidFill>
              </a:rPr>
              <a:t>t’t</a:t>
            </a:r>
            <a:r>
              <a:rPr lang="en-US" dirty="0">
                <a:solidFill>
                  <a:schemeClr val="bg1"/>
                </a:solidFill>
              </a:rPr>
              <a:t> forget to caption where possible. For best effect crop the image to fill the placeholder.</a:t>
            </a: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4443" r="4443"/>
          <a:stretch>
            <a:fillRect/>
          </a:stretch>
        </p:blipFill>
        <p:spPr/>
      </p:pic>
      <p:sp>
        <p:nvSpPr>
          <p:cNvPr id="8" name="TextBox 7"/>
          <p:cNvSpPr txBox="1"/>
          <p:nvPr/>
        </p:nvSpPr>
        <p:spPr>
          <a:xfrm>
            <a:off x="300742" y="297711"/>
            <a:ext cx="3590773" cy="1200329"/>
          </a:xfrm>
          <a:prstGeom prst="rect">
            <a:avLst/>
          </a:prstGeom>
          <a:noFill/>
        </p:spPr>
        <p:txBody>
          <a:bodyPr wrap="square" rtlCol="0">
            <a:spAutoFit/>
          </a:bodyPr>
          <a:lstStyle/>
          <a:p>
            <a:r>
              <a:rPr lang="en-US" dirty="0" smtClean="0"/>
              <a:t>“Let me win, but if I cannot win, let me be brave in the attempt.”</a:t>
            </a:r>
          </a:p>
          <a:p>
            <a:r>
              <a:rPr lang="en-US" dirty="0"/>
              <a:t>	</a:t>
            </a:r>
            <a:r>
              <a:rPr lang="en-US" dirty="0" smtClean="0"/>
              <a:t>Special Olympics Oath</a:t>
            </a:r>
            <a:endParaRPr lang="en-US" dirty="0"/>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Event-Specific </a:t>
            </a:r>
            <a:r>
              <a:rPr lang="en-US" b="1" dirty="0"/>
              <a:t>Rules and Modifications </a:t>
            </a:r>
            <a:endParaRPr lang="en-US" b="1" dirty="0"/>
          </a:p>
        </p:txBody>
      </p:sp>
      <p:sp>
        <p:nvSpPr>
          <p:cNvPr id="3" name="Content Placeholder 2"/>
          <p:cNvSpPr>
            <a:spLocks noGrp="1"/>
          </p:cNvSpPr>
          <p:nvPr>
            <p:ph idx="1"/>
          </p:nvPr>
        </p:nvSpPr>
        <p:spPr/>
        <p:txBody>
          <a:bodyPr/>
          <a:lstStyle/>
          <a:p>
            <a:pPr marL="457200" indent="-457200">
              <a:buAutoNum type="arabicPeriod"/>
            </a:pPr>
            <a:r>
              <a:rPr lang="en-US" dirty="0" smtClean="0"/>
              <a:t>Athletes </a:t>
            </a:r>
            <a:r>
              <a:rPr lang="en-US" dirty="0"/>
              <a:t>with hearing or visual impairments are allowed cues and signals from the coach. Coaches must notify the meet director and judges of the athlete’s impairment before the event begins. </a:t>
            </a:r>
          </a:p>
          <a:p>
            <a:pPr marL="457200" indent="-457200">
              <a:buAutoNum type="arabicPeriod" startAt="2"/>
            </a:pPr>
            <a:r>
              <a:rPr lang="en-US" dirty="0" smtClean="0"/>
              <a:t>Modifications </a:t>
            </a:r>
            <a:r>
              <a:rPr lang="en-US" dirty="0"/>
              <a:t>for athletes using canes or walkers: In the floor exercise, coaches may walk onto the floor and remove (and replace) walkers and other aids as needed without any deduction. </a:t>
            </a:r>
          </a:p>
          <a:p>
            <a:pPr marL="342900" indent="-342900">
              <a:buFont typeface="Arial"/>
              <a:buChar char="•"/>
            </a:pPr>
            <a:r>
              <a:rPr lang="en-US" dirty="0"/>
              <a:t> </a:t>
            </a:r>
          </a:p>
          <a:p>
            <a:pPr marL="342900" indent="-342900">
              <a:buFont typeface="Arial"/>
              <a:buChar cha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20</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95760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Disqualifications </a:t>
            </a:r>
            <a:endParaRPr lang="en-US" dirty="0"/>
          </a:p>
        </p:txBody>
      </p:sp>
      <p:sp>
        <p:nvSpPr>
          <p:cNvPr id="3" name="Content Placeholder 2"/>
          <p:cNvSpPr>
            <a:spLocks noGrp="1"/>
          </p:cNvSpPr>
          <p:nvPr>
            <p:ph idx="1"/>
          </p:nvPr>
        </p:nvSpPr>
        <p:spPr/>
        <p:txBody>
          <a:bodyPr/>
          <a:lstStyle/>
          <a:p>
            <a:r>
              <a:rPr lang="en-US" dirty="0"/>
              <a:t>A competitor may be disqualified if he/she: </a:t>
            </a:r>
          </a:p>
          <a:p>
            <a:pPr marL="501650" lvl="1" indent="-457200">
              <a:buAutoNum type="arabicPeriod"/>
            </a:pPr>
            <a:r>
              <a:rPr lang="en-US" dirty="0" smtClean="0"/>
              <a:t>Is </a:t>
            </a:r>
            <a:r>
              <a:rPr lang="en-US" dirty="0"/>
              <a:t>wearing improper attire</a:t>
            </a:r>
            <a:r>
              <a:rPr lang="en-US" dirty="0" smtClean="0"/>
              <a:t>.</a:t>
            </a:r>
            <a:endParaRPr lang="en-US" dirty="0"/>
          </a:p>
          <a:p>
            <a:pPr marL="501650" lvl="1" indent="-457200">
              <a:buAutoNum type="arabicPeriod"/>
            </a:pPr>
            <a:r>
              <a:rPr lang="en-US" dirty="0" smtClean="0"/>
              <a:t>Undisciplined </a:t>
            </a:r>
            <a:r>
              <a:rPr lang="en-US" dirty="0"/>
              <a:t>or unsportsmanlike behavior</a:t>
            </a:r>
            <a:r>
              <a:rPr lang="en-US" dirty="0" smtClean="0"/>
              <a:t>. </a:t>
            </a:r>
            <a:endParaRPr lang="en-US" dirty="0"/>
          </a:p>
          <a:p>
            <a:pPr marL="501650" lvl="1" indent="-457200">
              <a:buAutoNum type="arabicPeriod"/>
            </a:pPr>
            <a:r>
              <a:rPr lang="en-US" dirty="0" smtClean="0"/>
              <a:t>Improper </a:t>
            </a:r>
            <a:r>
              <a:rPr lang="en-US" dirty="0"/>
              <a:t>equipment and use of aids</a:t>
            </a:r>
            <a:r>
              <a:rPr lang="en-US" dirty="0" smtClean="0"/>
              <a:t>. </a:t>
            </a:r>
            <a:endParaRPr lang="en-US" dirty="0"/>
          </a:p>
          <a:p>
            <a:pPr marL="501650" lvl="1" indent="-457200">
              <a:buAutoNum type="arabicPeriod"/>
            </a:pPr>
            <a:r>
              <a:rPr lang="en-US" dirty="0" smtClean="0"/>
              <a:t>Has </a:t>
            </a:r>
            <a:r>
              <a:rPr lang="en-US" dirty="0"/>
              <a:t>assistance from a coach during a </a:t>
            </a:r>
            <a:r>
              <a:rPr lang="en-US" dirty="0" smtClean="0"/>
              <a:t>competition</a:t>
            </a:r>
          </a:p>
          <a:p>
            <a:pPr marL="0" indent="0"/>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21</a:t>
            </a:fld>
            <a:endParaRPr lang="en-US"/>
          </a:p>
        </p:txBody>
      </p:sp>
    </p:spTree>
    <p:extLst>
      <p:ext uri="{BB962C8B-B14F-4D97-AF65-F5344CB8AC3E}">
        <p14:creationId xmlns:p14="http://schemas.microsoft.com/office/powerpoint/2010/main" val="2404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Routines</a:t>
            </a:r>
            <a:endParaRPr lang="en-US" dirty="0"/>
          </a:p>
        </p:txBody>
      </p:sp>
      <p:sp>
        <p:nvSpPr>
          <p:cNvPr id="3" name="Content Placeholder 2"/>
          <p:cNvSpPr>
            <a:spLocks noGrp="1"/>
          </p:cNvSpPr>
          <p:nvPr>
            <p:ph idx="1"/>
          </p:nvPr>
        </p:nvSpPr>
        <p:spPr/>
        <p:txBody>
          <a:bodyPr/>
          <a:lstStyle/>
          <a:p>
            <a:r>
              <a:rPr lang="en-US" dirty="0" smtClean="0"/>
              <a:t>To view videos of the artistic routines please click </a:t>
            </a:r>
            <a:r>
              <a:rPr lang="en-US" dirty="0" smtClean="0">
                <a:hlinkClick r:id="rId2"/>
              </a:rPr>
              <a:t>here. </a:t>
            </a: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22</a:t>
            </a:fld>
            <a:endParaRPr lang="en-US"/>
          </a:p>
        </p:txBody>
      </p:sp>
    </p:spTree>
    <p:extLst>
      <p:ext uri="{BB962C8B-B14F-4D97-AF65-F5344CB8AC3E}">
        <p14:creationId xmlns:p14="http://schemas.microsoft.com/office/powerpoint/2010/main" val="84270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4513" y="2385828"/>
            <a:ext cx="7902575" cy="1195388"/>
          </a:xfrm>
        </p:spPr>
        <p:txBody>
          <a:bodyPr/>
          <a:lstStyle/>
          <a:p>
            <a:pPr algn="ctr"/>
            <a:r>
              <a:rPr lang="en-US" dirty="0" smtClean="0"/>
              <a:t>Thank </a:t>
            </a:r>
            <a:r>
              <a:rPr lang="en-US" dirty="0" smtClean="0"/>
              <a:t>you!</a:t>
            </a:r>
            <a:r>
              <a:rPr lang="en-US" dirty="0" smtClean="0"/>
              <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23</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a:t>
            </a:r>
          </a:p>
          <a:p>
            <a:pPr marL="387350" lvl="1" indent="-342900">
              <a:spcBef>
                <a:spcPts val="844"/>
              </a:spcBef>
              <a:buFont typeface="Arial"/>
              <a:buChar char="•"/>
              <a:defRPr/>
            </a:pPr>
            <a:r>
              <a:rPr lang="en-US" dirty="0"/>
              <a:t>March-June</a:t>
            </a:r>
          </a:p>
          <a:p>
            <a:pPr marL="0" indent="0">
              <a:spcBef>
                <a:spcPts val="844"/>
              </a:spcBef>
              <a:defRPr/>
            </a:pPr>
            <a:r>
              <a:rPr lang="en-US" dirty="0"/>
              <a:t> </a:t>
            </a:r>
          </a:p>
          <a:p>
            <a:pPr marL="342900" indent="-342900">
              <a:spcBef>
                <a:spcPts val="844"/>
              </a:spcBef>
              <a:buFont typeface="Arial"/>
              <a:buChar char="•"/>
              <a:defRPr/>
            </a:pPr>
            <a:r>
              <a:rPr lang="en-US" dirty="0"/>
              <a:t>Culminating State Event: </a:t>
            </a:r>
          </a:p>
          <a:p>
            <a:pPr marL="387350" lvl="1" indent="-342900">
              <a:spcBef>
                <a:spcPts val="844"/>
              </a:spcBef>
              <a:buFont typeface="Arial"/>
              <a:buChar char="•"/>
              <a:defRPr/>
            </a:pPr>
            <a:r>
              <a:rPr lang="en-US" dirty="0"/>
              <a:t>State Summer Games </a:t>
            </a:r>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3</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Women’s Events Offered</a:t>
            </a:r>
            <a:endParaRPr lang="en-US" b="1" dirty="0"/>
          </a:p>
        </p:txBody>
      </p:sp>
      <p:sp>
        <p:nvSpPr>
          <p:cNvPr id="3" name="Content Placeholder 2"/>
          <p:cNvSpPr>
            <a:spLocks noGrp="1"/>
          </p:cNvSpPr>
          <p:nvPr>
            <p:ph idx="1"/>
          </p:nvPr>
        </p:nvSpPr>
        <p:spPr/>
        <p:txBody>
          <a:bodyPr/>
          <a:lstStyle/>
          <a:p>
            <a:r>
              <a:rPr lang="en-US" dirty="0"/>
              <a:t>1.	Vaulting</a:t>
            </a:r>
          </a:p>
          <a:p>
            <a:r>
              <a:rPr lang="en-US" dirty="0"/>
              <a:t>2.	Uneven Bars </a:t>
            </a:r>
          </a:p>
          <a:p>
            <a:r>
              <a:rPr lang="en-US" dirty="0"/>
              <a:t>3.	Balance Beam </a:t>
            </a:r>
          </a:p>
          <a:p>
            <a:r>
              <a:rPr lang="en-US" dirty="0"/>
              <a:t>4.	Floor Exercise </a:t>
            </a:r>
          </a:p>
          <a:p>
            <a:r>
              <a:rPr lang="en-US" dirty="0"/>
              <a:t>5.	All Around (total of all four event scores) </a:t>
            </a:r>
          </a:p>
          <a:p>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4</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3872354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Men’s Events Offered</a:t>
            </a:r>
            <a:endParaRPr lang="en-US" dirty="0"/>
          </a:p>
        </p:txBody>
      </p:sp>
      <p:sp>
        <p:nvSpPr>
          <p:cNvPr id="3" name="Content Placeholder 2"/>
          <p:cNvSpPr>
            <a:spLocks noGrp="1"/>
          </p:cNvSpPr>
          <p:nvPr>
            <p:ph idx="1"/>
          </p:nvPr>
        </p:nvSpPr>
        <p:spPr/>
        <p:txBody>
          <a:bodyPr/>
          <a:lstStyle/>
          <a:p>
            <a:r>
              <a:rPr lang="en-US" dirty="0"/>
              <a:t>1.	Floor Exercise</a:t>
            </a:r>
          </a:p>
          <a:p>
            <a:r>
              <a:rPr lang="en-US" dirty="0"/>
              <a:t>2.	Pommel Horse </a:t>
            </a:r>
          </a:p>
          <a:p>
            <a:r>
              <a:rPr lang="en-US" dirty="0"/>
              <a:t>3.	Vault </a:t>
            </a:r>
          </a:p>
          <a:p>
            <a:r>
              <a:rPr lang="en-US" dirty="0"/>
              <a:t>4.	Parallel Bars </a:t>
            </a:r>
          </a:p>
          <a:p>
            <a:r>
              <a:rPr lang="en-US" dirty="0"/>
              <a:t>5.	Horizontal Bar</a:t>
            </a:r>
          </a:p>
          <a:p>
            <a:r>
              <a:rPr lang="en-US" dirty="0"/>
              <a:t>6.	All Around (total of all five event scores)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5</a:t>
            </a:fld>
            <a:endParaRPr lang="en-US"/>
          </a:p>
        </p:txBody>
      </p:sp>
    </p:spTree>
    <p:extLst>
      <p:ext uri="{BB962C8B-B14F-4D97-AF65-F5344CB8AC3E}">
        <p14:creationId xmlns:p14="http://schemas.microsoft.com/office/powerpoint/2010/main" val="236080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gender Events Offered</a:t>
            </a:r>
            <a:endParaRPr lang="en-US" dirty="0"/>
          </a:p>
        </p:txBody>
      </p:sp>
      <p:sp>
        <p:nvSpPr>
          <p:cNvPr id="3" name="Content Placeholder 2"/>
          <p:cNvSpPr>
            <a:spLocks noGrp="1"/>
          </p:cNvSpPr>
          <p:nvPr>
            <p:ph idx="1"/>
          </p:nvPr>
        </p:nvSpPr>
        <p:spPr/>
        <p:txBody>
          <a:bodyPr/>
          <a:lstStyle/>
          <a:p>
            <a:r>
              <a:rPr lang="en-US" dirty="0"/>
              <a:t>1.	Vaulting </a:t>
            </a:r>
          </a:p>
          <a:p>
            <a:r>
              <a:rPr lang="en-US" dirty="0"/>
              <a:t>2.	Single Bar </a:t>
            </a:r>
          </a:p>
          <a:p>
            <a:r>
              <a:rPr lang="en-US" dirty="0"/>
              <a:t>3.	Wide Beam </a:t>
            </a:r>
          </a:p>
          <a:p>
            <a:r>
              <a:rPr lang="en-US" dirty="0"/>
              <a:t>4.	Floor Exercise </a:t>
            </a:r>
          </a:p>
          <a:p>
            <a:r>
              <a:rPr lang="en-US" dirty="0"/>
              <a:t>5.	All Around (total of all four event scores)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a:p>
        </p:txBody>
      </p:sp>
    </p:spTree>
    <p:extLst>
      <p:ext uri="{BB962C8B-B14F-4D97-AF65-F5344CB8AC3E}">
        <p14:creationId xmlns:p14="http://schemas.microsoft.com/office/powerpoint/2010/main" val="3798927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sz="9600" dirty="0" smtClean="0"/>
              <a:t/>
            </a:r>
            <a:br>
              <a:rPr lang="en-US" sz="9600" dirty="0" smtClean="0"/>
            </a:br>
            <a:r>
              <a:rPr lang="en-US" sz="5400" dirty="0" smtClean="0"/>
              <a:t>Uniform and Equipment Guidelines</a:t>
            </a:r>
            <a:endParaRPr lang="en-US" sz="54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7</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a:t>
            </a:r>
            <a:endParaRPr lang="en-US" dirty="0"/>
          </a:p>
        </p:txBody>
      </p:sp>
      <p:sp>
        <p:nvSpPr>
          <p:cNvPr id="3" name="Content Placeholder 2"/>
          <p:cNvSpPr>
            <a:spLocks noGrp="1"/>
          </p:cNvSpPr>
          <p:nvPr>
            <p:ph idx="1"/>
          </p:nvPr>
        </p:nvSpPr>
        <p:spPr/>
        <p:txBody>
          <a:bodyPr/>
          <a:lstStyle/>
          <a:p>
            <a:pPr marL="457200" indent="-457200">
              <a:buAutoNum type="arabicPeriod"/>
            </a:pPr>
            <a:r>
              <a:rPr lang="en-US" dirty="0" smtClean="0"/>
              <a:t>For </a:t>
            </a:r>
            <a:r>
              <a:rPr lang="en-US" dirty="0"/>
              <a:t>male gymnasts, the preferred uniform is a tank top (leotard) and long manufactured gymnastics pants or shorts. A T-shirt that is tucked in may replace the tank top. </a:t>
            </a:r>
            <a:endParaRPr lang="en-US" dirty="0" smtClean="0"/>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8</a:t>
            </a:fld>
            <a:endParaRPr lang="en-US"/>
          </a:p>
        </p:txBody>
      </p:sp>
    </p:spTree>
    <p:extLst>
      <p:ext uri="{BB962C8B-B14F-4D97-AF65-F5344CB8AC3E}">
        <p14:creationId xmlns:p14="http://schemas.microsoft.com/office/powerpoint/2010/main" val="1447311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 Cont. </a:t>
            </a:r>
            <a:endParaRPr lang="en-US" dirty="0"/>
          </a:p>
        </p:txBody>
      </p:sp>
      <p:sp>
        <p:nvSpPr>
          <p:cNvPr id="3" name="Content Placeholder 2"/>
          <p:cNvSpPr>
            <a:spLocks noGrp="1"/>
          </p:cNvSpPr>
          <p:nvPr>
            <p:ph idx="1"/>
          </p:nvPr>
        </p:nvSpPr>
        <p:spPr/>
        <p:txBody>
          <a:bodyPr/>
          <a:lstStyle/>
          <a:p>
            <a:pPr marL="457200" indent="-457200">
              <a:buAutoNum type="arabicPeriod" startAt="2"/>
            </a:pPr>
            <a:r>
              <a:rPr lang="en-US" dirty="0" smtClean="0"/>
              <a:t>For </a:t>
            </a:r>
            <a:r>
              <a:rPr lang="en-US" dirty="0"/>
              <a:t>female gymnasts, the preferred uniform is a long-sleeved manufactured gymnastics leotard with bare legs. Flesh-colored tights with bare feet are permitted, but not recommended. Sleeveless leotards may be worn if temperature or body type warrants it</a:t>
            </a:r>
            <a:r>
              <a:rPr lang="en-US" dirty="0" smtClean="0"/>
              <a:t>.</a:t>
            </a:r>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3912103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441</TotalTime>
  <Words>844</Words>
  <Application>Microsoft Office PowerPoint</Application>
  <PresentationFormat>On-screen Show (4:3)</PresentationFormat>
  <Paragraphs>110</Paragraphs>
  <Slides>23</Slides>
  <Notes>0</Notes>
  <HiddenSlides>0</HiddenSlides>
  <MMClips>0</MMClips>
  <ScaleCrop>false</ScaleCrop>
  <HeadingPairs>
    <vt:vector size="4" baseType="variant">
      <vt:variant>
        <vt:lpstr>Theme</vt:lpstr>
      </vt:variant>
      <vt:variant>
        <vt:i4>4</vt:i4>
      </vt:variant>
      <vt:variant>
        <vt:lpstr>Slide Titles</vt:lpstr>
      </vt:variant>
      <vt:variant>
        <vt:i4>23</vt:i4>
      </vt:variant>
    </vt:vector>
  </HeadingPairs>
  <TitlesOfParts>
    <vt:vector size="27" baseType="lpstr">
      <vt:lpstr>SO_AP_Presentation</vt:lpstr>
      <vt:lpstr>Body White copy</vt:lpstr>
      <vt:lpstr>Blank</vt:lpstr>
      <vt:lpstr>1_Blank</vt:lpstr>
      <vt:lpstr>Artistic Gymnastics</vt:lpstr>
      <vt:lpstr>A picture paints a thousand words</vt:lpstr>
      <vt:lpstr>General</vt:lpstr>
      <vt:lpstr>Women’s Events Offered</vt:lpstr>
      <vt:lpstr>Men’s Events Offered</vt:lpstr>
      <vt:lpstr>Mixed gender Events Offered</vt:lpstr>
      <vt:lpstr> Uniform and Equipment Guidelines</vt:lpstr>
      <vt:lpstr>Uniform </vt:lpstr>
      <vt:lpstr>Uniform Cont. </vt:lpstr>
      <vt:lpstr>Uniform Cont.</vt:lpstr>
      <vt:lpstr>Uniform Cont.</vt:lpstr>
      <vt:lpstr>General Rules</vt:lpstr>
      <vt:lpstr>General Rules</vt:lpstr>
      <vt:lpstr>General Rules Cont. </vt:lpstr>
      <vt:lpstr>General Rules Cont. </vt:lpstr>
      <vt:lpstr>General Rules Cont. </vt:lpstr>
      <vt:lpstr>General Rules Cont. </vt:lpstr>
      <vt:lpstr>General Rules Cont. </vt:lpstr>
      <vt:lpstr>Event-Specific Rules and Modifications</vt:lpstr>
      <vt:lpstr>Event-Specific Rules and Modifications </vt:lpstr>
      <vt:lpstr>Disqualifications </vt:lpstr>
      <vt:lpstr>Routines</vt:lpstr>
      <vt:lpstr>Thank you!  </vt:lpstr>
    </vt:vector>
  </TitlesOfParts>
  <Company>Zero-G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Kuczynski, Kayla Nicole</cp:lastModifiedBy>
  <cp:revision>32</cp:revision>
  <dcterms:created xsi:type="dcterms:W3CDTF">2012-05-09T16:21:13Z</dcterms:created>
  <dcterms:modified xsi:type="dcterms:W3CDTF">2018-11-20T21:08:20Z</dcterms:modified>
</cp:coreProperties>
</file>