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0"/>
  </p:notesMasterIdLst>
  <p:handoutMasterIdLst>
    <p:handoutMasterId r:id="rId31"/>
  </p:handoutMasterIdLst>
  <p:sldIdLst>
    <p:sldId id="256" r:id="rId5"/>
    <p:sldId id="265" r:id="rId6"/>
    <p:sldId id="266" r:id="rId7"/>
    <p:sldId id="267" r:id="rId8"/>
    <p:sldId id="259" r:id="rId9"/>
    <p:sldId id="272" r:id="rId10"/>
    <p:sldId id="273" r:id="rId11"/>
    <p:sldId id="271" r:id="rId12"/>
    <p:sldId id="275" r:id="rId13"/>
    <p:sldId id="276" r:id="rId14"/>
    <p:sldId id="277" r:id="rId15"/>
    <p:sldId id="278" r:id="rId16"/>
    <p:sldId id="274" r:id="rId17"/>
    <p:sldId id="280" r:id="rId18"/>
    <p:sldId id="281" r:id="rId19"/>
    <p:sldId id="282" r:id="rId20"/>
    <p:sldId id="283" r:id="rId21"/>
    <p:sldId id="268" r:id="rId22"/>
    <p:sldId id="285" r:id="rId23"/>
    <p:sldId id="286" r:id="rId24"/>
    <p:sldId id="287" r:id="rId25"/>
    <p:sldId id="284" r:id="rId26"/>
    <p:sldId id="257" r:id="rId27"/>
    <p:sldId id="261" r:id="rId28"/>
    <p:sldId id="28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37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79982"/>
            <a:ext cx="7773293" cy="1470049"/>
          </a:xfrm>
        </p:spPr>
        <p:txBody>
          <a:bodyPr/>
          <a:lstStyle/>
          <a:p>
            <a:r>
              <a:rPr lang="en-US" dirty="0" smtClean="0"/>
              <a:t>Cross Country Ski Rules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a:t>
            </a:r>
            <a:r>
              <a:rPr lang="en-US" dirty="0" smtClean="0"/>
              <a:t>Layout/Facilities Cont.</a:t>
            </a:r>
            <a:endParaRPr lang="en-US" dirty="0"/>
          </a:p>
        </p:txBody>
      </p:sp>
      <p:sp>
        <p:nvSpPr>
          <p:cNvPr id="3" name="Content Placeholder 2"/>
          <p:cNvSpPr>
            <a:spLocks noGrp="1"/>
          </p:cNvSpPr>
          <p:nvPr>
            <p:ph idx="1"/>
          </p:nvPr>
        </p:nvSpPr>
        <p:spPr/>
        <p:txBody>
          <a:bodyPr/>
          <a:lstStyle/>
          <a:p>
            <a:pPr marL="457200" indent="-457200">
              <a:buAutoNum type="arabicPeriod" startAt="3"/>
            </a:pPr>
            <a:r>
              <a:rPr lang="en-US" dirty="0" smtClean="0"/>
              <a:t>Electric </a:t>
            </a:r>
            <a:r>
              <a:rPr lang="en-US" dirty="0"/>
              <a:t>timing with a backup, hand held timing system shall be used for timing 1- 10 kilometers events. The 100 meter event should be timed with a number of stop watches equal at least to the number of athletes per division, plus two. A watch should be assigned to each lane while two extras serve as backup. </a:t>
            </a:r>
            <a:endParaRPr lang="en-US" dirty="0" smtClean="0"/>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328264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Layout/Facilities Cont.</a:t>
            </a:r>
          </a:p>
        </p:txBody>
      </p:sp>
      <p:sp>
        <p:nvSpPr>
          <p:cNvPr id="3" name="Content Placeholder 2"/>
          <p:cNvSpPr>
            <a:spLocks noGrp="1"/>
          </p:cNvSpPr>
          <p:nvPr>
            <p:ph idx="1"/>
          </p:nvPr>
        </p:nvSpPr>
        <p:spPr/>
        <p:txBody>
          <a:bodyPr/>
          <a:lstStyle/>
          <a:p>
            <a:pPr marL="457200" indent="-457200">
              <a:buAutoNum type="arabicPeriod" startAt="4"/>
            </a:pPr>
            <a:r>
              <a:rPr lang="en-US" dirty="0" smtClean="0"/>
              <a:t>Cross-country </a:t>
            </a:r>
            <a:r>
              <a:rPr lang="en-US" dirty="0"/>
              <a:t>trails, suitable in length and terrain to accommodate skiers of beginning, intermediate, and advanced skill levels shall be available. At least one set of tracks should be set and the other lane, which is mandatory, shall be set as either a skating lane or second set of tracks. </a:t>
            </a:r>
            <a:endParaRPr lang="en-US" dirty="0" smtClean="0"/>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79988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Layout/Facilities Cont.</a:t>
            </a:r>
          </a:p>
        </p:txBody>
      </p:sp>
      <p:sp>
        <p:nvSpPr>
          <p:cNvPr id="3" name="Content Placeholder 2"/>
          <p:cNvSpPr>
            <a:spLocks noGrp="1"/>
          </p:cNvSpPr>
          <p:nvPr>
            <p:ph idx="1"/>
          </p:nvPr>
        </p:nvSpPr>
        <p:spPr>
          <a:xfrm>
            <a:off x="544513" y="1622735"/>
            <a:ext cx="7912100" cy="4464050"/>
          </a:xfrm>
        </p:spPr>
        <p:txBody>
          <a:bodyPr/>
          <a:lstStyle/>
          <a:p>
            <a:pPr marL="457200" indent="-457200">
              <a:buAutoNum type="arabicPeriod" startAt="5"/>
            </a:pPr>
            <a:r>
              <a:rPr lang="en-US" dirty="0" smtClean="0"/>
              <a:t>If </a:t>
            </a:r>
            <a:r>
              <a:rPr lang="en-US" dirty="0"/>
              <a:t>more than one set of tracks are used, they should be 1 to 1.2 meters apart, measured from the middle of one track to the middle of the other. Individual ski tracks should be 20 - 24 centimeters apart, measured from the middle of one track to the other. Tracks should be at least 2-5 centimeters deep</a:t>
            </a:r>
            <a:r>
              <a:rPr lang="en-US" dirty="0" smtClean="0"/>
              <a:t>.</a:t>
            </a:r>
            <a:endParaRPr lang="en-US" dirty="0"/>
          </a:p>
          <a:p>
            <a:pPr marL="457200" indent="-457200">
              <a:buAutoNum type="arabicPeriod" startAt="6"/>
            </a:pPr>
            <a:r>
              <a:rPr lang="en-US" dirty="0" smtClean="0"/>
              <a:t>A </a:t>
            </a:r>
            <a:r>
              <a:rPr lang="en-US" dirty="0"/>
              <a:t>warming facility should be accessible from the trails. It should be large enough to accommodate the Special Olympics crowd in case of extreme weather conditions</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328597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571" y="2584532"/>
            <a:ext cx="7902575" cy="1195388"/>
          </a:xfrm>
        </p:spPr>
        <p:txBody>
          <a:bodyPr/>
          <a:lstStyle/>
          <a:p>
            <a:pPr algn="ctr"/>
            <a:r>
              <a:rPr lang="en-US" dirty="0" smtClean="0"/>
              <a:t>General Rules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13</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00616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Athletes </a:t>
            </a:r>
            <a:r>
              <a:rPr lang="en-US" dirty="0"/>
              <a:t>may enter three (3) events if one is the 5K. </a:t>
            </a:r>
          </a:p>
          <a:p>
            <a:pPr marL="457200" indent="-457200">
              <a:buAutoNum type="arabicPeriod" startAt="2"/>
            </a:pPr>
            <a:r>
              <a:rPr lang="en-US" dirty="0" smtClean="0"/>
              <a:t>Events </a:t>
            </a:r>
            <a:r>
              <a:rPr lang="en-US" dirty="0"/>
              <a:t>ranging from the 500 meter race to the 5 K race should follow the interval start format. That is, one or two racers should start at intervals of every 30 seconds. </a:t>
            </a:r>
            <a:endParaRPr lang="en-US" dirty="0" smtClean="0"/>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1953921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a:t>
            </a:r>
            <a:r>
              <a:rPr lang="en-US" dirty="0" smtClean="0"/>
              <a:t>Rules Cont.</a:t>
            </a:r>
            <a:endParaRPr lang="en-US" dirty="0"/>
          </a:p>
        </p:txBody>
      </p:sp>
      <p:sp>
        <p:nvSpPr>
          <p:cNvPr id="3" name="Content Placeholder 2"/>
          <p:cNvSpPr>
            <a:spLocks noGrp="1"/>
          </p:cNvSpPr>
          <p:nvPr>
            <p:ph idx="1"/>
          </p:nvPr>
        </p:nvSpPr>
        <p:spPr/>
        <p:txBody>
          <a:bodyPr/>
          <a:lstStyle/>
          <a:p>
            <a:pPr marL="457200" indent="-457200">
              <a:buAutoNum type="arabicPeriod" startAt="3"/>
            </a:pPr>
            <a:r>
              <a:rPr lang="en-US" dirty="0" smtClean="0"/>
              <a:t>The </a:t>
            </a:r>
            <a:r>
              <a:rPr lang="en-US" dirty="0"/>
              <a:t>start command for cross-country skiing events ranging from the 500 meter race through the 2.5 kilometer race shall be as follows: "Racer... 15 seconds... 10 seconds... 5, 4, 3, 2, 1, GO!" For individual events of distances 100 meters or less, there shall be no preliminary warning. The start command for relay events shall be the same as for individual events of distances 100 meters and less, except that there will be a 10 second warning: "10 seconds... racers... ready... Bang." </a:t>
            </a:r>
            <a:endParaRPr lang="en-US" dirty="0" smtClean="0"/>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40253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Rules Cont.</a:t>
            </a:r>
          </a:p>
        </p:txBody>
      </p:sp>
      <p:sp>
        <p:nvSpPr>
          <p:cNvPr id="3" name="Content Placeholder 2"/>
          <p:cNvSpPr>
            <a:spLocks noGrp="1"/>
          </p:cNvSpPr>
          <p:nvPr>
            <p:ph idx="1"/>
          </p:nvPr>
        </p:nvSpPr>
        <p:spPr/>
        <p:txBody>
          <a:bodyPr/>
          <a:lstStyle/>
          <a:p>
            <a:pPr marL="457200" indent="-457200">
              <a:buAutoNum type="arabicPeriod" startAt="4"/>
            </a:pPr>
            <a:r>
              <a:rPr lang="en-US" dirty="0" smtClean="0"/>
              <a:t>Events </a:t>
            </a:r>
            <a:r>
              <a:rPr lang="en-US" dirty="0"/>
              <a:t>ranging from the 500 meter race through the 5 kilometer race should be conducted on courses which include uphill, downhill, flat sections, and sections with turns. They should be conducted on courses, which are a loop configuration. In long distance events, multiple loop courses are permissible. </a:t>
            </a:r>
            <a:endParaRPr lang="en-US" dirty="0" smtClean="0"/>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33300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Rules Cont.</a:t>
            </a:r>
          </a:p>
        </p:txBody>
      </p:sp>
      <p:sp>
        <p:nvSpPr>
          <p:cNvPr id="3" name="Content Placeholder 2"/>
          <p:cNvSpPr>
            <a:spLocks noGrp="1"/>
          </p:cNvSpPr>
          <p:nvPr>
            <p:ph idx="1"/>
          </p:nvPr>
        </p:nvSpPr>
        <p:spPr/>
        <p:txBody>
          <a:bodyPr/>
          <a:lstStyle/>
          <a:p>
            <a:pPr marL="457200" indent="-457200">
              <a:buAutoNum type="arabicPeriod" startAt="5"/>
            </a:pPr>
            <a:r>
              <a:rPr lang="en-US" dirty="0" smtClean="0"/>
              <a:t>Due </a:t>
            </a:r>
            <a:r>
              <a:rPr lang="en-US" dirty="0"/>
              <a:t>to the possibility of very low registration numbers, the following events may be combined and run as open divisions: 2.5K &amp; 5K, this means combining males and females and all age groups. Athletes will be awarded separately. </a:t>
            </a:r>
            <a:endParaRPr lang="en-US" dirty="0" smtClean="0"/>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372876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2275774"/>
            <a:ext cx="7902575" cy="1195388"/>
          </a:xfrm>
        </p:spPr>
        <p:txBody>
          <a:bodyPr/>
          <a:lstStyle/>
          <a:p>
            <a:pPr algn="ctr"/>
            <a:r>
              <a:rPr lang="en-US" dirty="0"/>
              <a:t>Event-Specific Rules and Modifications </a:t>
            </a:r>
          </a:p>
        </p:txBody>
      </p:sp>
      <p:sp>
        <p:nvSpPr>
          <p:cNvPr id="6" name="Slide Number Placeholder 5"/>
          <p:cNvSpPr>
            <a:spLocks noGrp="1"/>
          </p:cNvSpPr>
          <p:nvPr>
            <p:ph type="sldNum" sz="quarter" idx="10"/>
          </p:nvPr>
        </p:nvSpPr>
        <p:spPr/>
        <p:txBody>
          <a:bodyPr/>
          <a:lstStyle/>
          <a:p>
            <a:fld id="{F4B88F72-1EA4-FE40-A5CA-BD0111E6622B}" type="slidenum">
              <a:rPr lang="en-US" smtClean="0"/>
              <a:pPr/>
              <a:t>18</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a:t>
            </a:r>
            <a:r>
              <a:rPr lang="en-US" dirty="0"/>
              <a:t>, 100 and 250 Meter Cross-Country Skiing Race </a:t>
            </a:r>
          </a:p>
        </p:txBody>
      </p:sp>
      <p:sp>
        <p:nvSpPr>
          <p:cNvPr id="3" name="Content Placeholder 2"/>
          <p:cNvSpPr>
            <a:spLocks noGrp="1"/>
          </p:cNvSpPr>
          <p:nvPr>
            <p:ph idx="1"/>
          </p:nvPr>
        </p:nvSpPr>
        <p:spPr/>
        <p:txBody>
          <a:bodyPr/>
          <a:lstStyle/>
          <a:p>
            <a:pPr marL="514350" indent="-514350">
              <a:buAutoNum type="romanUcPeriod"/>
            </a:pPr>
            <a:r>
              <a:rPr lang="en-US" dirty="0" smtClean="0"/>
              <a:t>The </a:t>
            </a:r>
            <a:r>
              <a:rPr lang="en-US" dirty="0"/>
              <a:t>start line is a straight line. There must be 8 lanes with tracks set in the center of each lane. These lanes must be a minimum of 2 meters wide. </a:t>
            </a:r>
          </a:p>
          <a:p>
            <a:pPr marL="514350" indent="-514350">
              <a:buAutoNum type="romanUcPeriod" startAt="2"/>
            </a:pPr>
            <a:r>
              <a:rPr lang="en-US" dirty="0" smtClean="0"/>
              <a:t>The </a:t>
            </a:r>
            <a:r>
              <a:rPr lang="en-US" dirty="0"/>
              <a:t>course for the 100 meter and 250 meter events should be as flat as possible. </a:t>
            </a:r>
          </a:p>
          <a:p>
            <a:pPr marL="514350" indent="-514350">
              <a:buAutoNum type="romanUcPeriod" startAt="3"/>
            </a:pPr>
            <a:r>
              <a:rPr lang="en-US" dirty="0" smtClean="0"/>
              <a:t>In </a:t>
            </a:r>
            <a:r>
              <a:rPr lang="en-US" dirty="0"/>
              <a:t>no event should a course slope more than 5%. In the event that the course is set on slopes, the start of the race shall be such that the competitors will ski uphill to finish the race.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405923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4490" r="4490"/>
          <a:stretch>
            <a:fillRect/>
          </a:stretch>
        </p:blipFill>
        <p:spPr/>
      </p:pic>
      <p:sp>
        <p:nvSpPr>
          <p:cNvPr id="8" name="TextBox 7"/>
          <p:cNvSpPr txBox="1"/>
          <p:nvPr/>
        </p:nvSpPr>
        <p:spPr>
          <a:xfrm>
            <a:off x="5733023" y="5425551"/>
            <a:ext cx="2885704" cy="923330"/>
          </a:xfrm>
          <a:prstGeom prst="rect">
            <a:avLst/>
          </a:prstGeom>
          <a:noFill/>
        </p:spPr>
        <p:txBody>
          <a:bodyPr wrap="square" rtlCol="0">
            <a:spAutoFit/>
          </a:bodyPr>
          <a:lstStyle/>
          <a:p>
            <a:r>
              <a:rPr lang="en-US" dirty="0" smtClean="0"/>
              <a:t>“Let me win, but if I cannot win, let me be brave in the attempt.”</a:t>
            </a:r>
            <a:endParaRPr lang="en-US" dirty="0"/>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Relays</a:t>
            </a:r>
            <a:endParaRPr lang="en-US" dirty="0"/>
          </a:p>
        </p:txBody>
      </p:sp>
      <p:sp>
        <p:nvSpPr>
          <p:cNvPr id="3" name="Content Placeholder 2"/>
          <p:cNvSpPr>
            <a:spLocks noGrp="1"/>
          </p:cNvSpPr>
          <p:nvPr>
            <p:ph idx="1"/>
          </p:nvPr>
        </p:nvSpPr>
        <p:spPr/>
        <p:txBody>
          <a:bodyPr/>
          <a:lstStyle/>
          <a:p>
            <a:pPr marL="514350" indent="-514350">
              <a:buAutoNum type="romanUcPeriod"/>
            </a:pPr>
            <a:r>
              <a:rPr lang="en-US" dirty="0" smtClean="0"/>
              <a:t>4 </a:t>
            </a:r>
            <a:r>
              <a:rPr lang="en-US" dirty="0"/>
              <a:t>x 1K Relay is each athlete competing in a 1K length. </a:t>
            </a:r>
          </a:p>
          <a:p>
            <a:pPr marL="514350" indent="-514350">
              <a:buAutoNum type="romanUcPeriod" startAt="2"/>
            </a:pPr>
            <a:r>
              <a:rPr lang="en-US" dirty="0" smtClean="0"/>
              <a:t>Divisions </a:t>
            </a:r>
            <a:r>
              <a:rPr lang="en-US" dirty="0"/>
              <a:t>for cross-country skiing relay races shall be established by computing Team Qualifying Times. A Team Qualifying Time is computed by combining the times of the members of a team in time preliminaries from the individual event of similar distance to one "leg" of the relay event (e.g. Times from the 1 Kilometer Cross-Country Skiing Relay).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151282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Relays Cont.</a:t>
            </a:r>
            <a:endParaRPr lang="en-US" dirty="0"/>
          </a:p>
        </p:txBody>
      </p:sp>
      <p:sp>
        <p:nvSpPr>
          <p:cNvPr id="3" name="Content Placeholder 2"/>
          <p:cNvSpPr>
            <a:spLocks noGrp="1"/>
          </p:cNvSpPr>
          <p:nvPr>
            <p:ph idx="1"/>
          </p:nvPr>
        </p:nvSpPr>
        <p:spPr>
          <a:xfrm>
            <a:off x="544513" y="1412777"/>
            <a:ext cx="7912100" cy="4464050"/>
          </a:xfrm>
        </p:spPr>
        <p:txBody>
          <a:bodyPr/>
          <a:lstStyle/>
          <a:p>
            <a:pPr marL="514350" indent="-514350">
              <a:buAutoNum type="romanUcPeriod" startAt="3"/>
            </a:pPr>
            <a:r>
              <a:rPr lang="en-US" dirty="0" smtClean="0"/>
              <a:t>Team </a:t>
            </a:r>
            <a:r>
              <a:rPr lang="en-US" dirty="0"/>
              <a:t>members not entered in the individual event of similar distance to one "leg" of the relay event must enter and compete the preliminary event for that individual event. </a:t>
            </a:r>
          </a:p>
          <a:p>
            <a:pPr marL="514350" indent="-514350">
              <a:buAutoNum type="romanUcPeriod" startAt="4"/>
            </a:pPr>
            <a:r>
              <a:rPr lang="en-US" dirty="0" smtClean="0"/>
              <a:t>Race </a:t>
            </a:r>
            <a:r>
              <a:rPr lang="en-US" dirty="0"/>
              <a:t>officials may start a relay division once every minute. </a:t>
            </a:r>
          </a:p>
          <a:p>
            <a:pPr marL="514350" indent="-514350">
              <a:buAutoNum type="romanUcPeriod" startAt="5"/>
            </a:pPr>
            <a:r>
              <a:rPr lang="en-US" dirty="0" smtClean="0"/>
              <a:t>In </a:t>
            </a:r>
            <a:r>
              <a:rPr lang="en-US" dirty="0"/>
              <a:t>the event a team does not execute a proper exchange, an exchange zone referee shall notify the skiers involved in the exchange immediately. It is then the skier’s responsibility to decide whether or not to re-execute an exchange.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302177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86" y="2477654"/>
            <a:ext cx="7902575" cy="1195388"/>
          </a:xfrm>
        </p:spPr>
        <p:txBody>
          <a:bodyPr/>
          <a:lstStyle/>
          <a:p>
            <a:pPr algn="ctr"/>
            <a:r>
              <a:rPr lang="en-US" dirty="0" smtClean="0"/>
              <a:t>Disqualifications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486762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competitor may be disqualified if he/she: </a:t>
            </a:r>
          </a:p>
        </p:txBody>
      </p:sp>
      <p:sp>
        <p:nvSpPr>
          <p:cNvPr id="3" name="Content Placeholder 2"/>
          <p:cNvSpPr>
            <a:spLocks noGrp="1"/>
          </p:cNvSpPr>
          <p:nvPr>
            <p:ph idx="1"/>
          </p:nvPr>
        </p:nvSpPr>
        <p:spPr/>
        <p:txBody>
          <a:bodyPr/>
          <a:lstStyle/>
          <a:p>
            <a:pPr marL="514350" indent="-514350">
              <a:buAutoNum type="romanUcPeriod"/>
            </a:pPr>
            <a:r>
              <a:rPr lang="en-US" dirty="0" smtClean="0"/>
              <a:t>Does </a:t>
            </a:r>
            <a:r>
              <a:rPr lang="en-US" dirty="0"/>
              <a:t>not follow the marked course or does not pass all the control check points or takes a short cut. </a:t>
            </a:r>
          </a:p>
          <a:p>
            <a:pPr marL="514350" indent="-514350">
              <a:buAutoNum type="romanUcPeriod" startAt="2"/>
            </a:pPr>
            <a:r>
              <a:rPr lang="en-US" dirty="0" smtClean="0"/>
              <a:t>Receives </a:t>
            </a:r>
            <a:r>
              <a:rPr lang="en-US" dirty="0"/>
              <a:t>unauthorized assistance. </a:t>
            </a:r>
          </a:p>
          <a:p>
            <a:pPr marL="514350" indent="-514350">
              <a:buAutoNum type="romanUcPeriod" startAt="3"/>
            </a:pPr>
            <a:r>
              <a:rPr lang="en-US" dirty="0" smtClean="0"/>
              <a:t>Fails </a:t>
            </a:r>
            <a:r>
              <a:rPr lang="en-US" dirty="0"/>
              <a:t>to give way to an overtaking competitor when so requested or prevents another racer from passing. </a:t>
            </a:r>
          </a:p>
          <a:p>
            <a:pPr marL="0" indent="0"/>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competitor may be disqualified if he/she: </a:t>
            </a:r>
          </a:p>
        </p:txBody>
      </p:sp>
      <p:sp>
        <p:nvSpPr>
          <p:cNvPr id="3" name="Content Placeholder 2"/>
          <p:cNvSpPr>
            <a:spLocks noGrp="1"/>
          </p:cNvSpPr>
          <p:nvPr>
            <p:ph idx="1"/>
          </p:nvPr>
        </p:nvSpPr>
        <p:spPr/>
        <p:txBody>
          <a:bodyPr/>
          <a:lstStyle/>
          <a:p>
            <a:pPr marL="514350" indent="-514350">
              <a:buAutoNum type="romanUcPeriod" startAt="4"/>
            </a:pPr>
            <a:r>
              <a:rPr lang="en-US" dirty="0" smtClean="0"/>
              <a:t>Violates </a:t>
            </a:r>
            <a:r>
              <a:rPr lang="en-US" dirty="0"/>
              <a:t>technique ruling regarding skating in classical races. </a:t>
            </a:r>
          </a:p>
          <a:p>
            <a:pPr marL="514350" indent="-514350">
              <a:buAutoNum type="romanUcPeriod" startAt="5"/>
            </a:pPr>
            <a:r>
              <a:rPr lang="en-US" dirty="0" smtClean="0"/>
              <a:t>Does </a:t>
            </a:r>
            <a:r>
              <a:rPr lang="en-US" dirty="0"/>
              <a:t>not finish with skis on his/her feet. </a:t>
            </a:r>
          </a:p>
          <a:p>
            <a:pPr marL="514350" indent="-514350">
              <a:buAutoNum type="romanUcPeriod" startAt="6"/>
            </a:pPr>
            <a:r>
              <a:rPr lang="en-US" dirty="0" smtClean="0"/>
              <a:t>Falls </a:t>
            </a:r>
            <a:r>
              <a:rPr lang="en-US" dirty="0"/>
              <a:t>or leaves the track: that individual has 2 minutes to resume racing, the competitor must also advance forward a minimum of 20 meters within that time. Failing to resume advancement on the track within 2 minutes, and/or receiving unauthorized assistance. </a:t>
            </a:r>
          </a:p>
          <a:p>
            <a:pPr marL="0" indent="0"/>
            <a:r>
              <a:rPr lang="en-US" dirty="0"/>
              <a:t>	</a:t>
            </a:r>
          </a:p>
          <a:p>
            <a:pPr marL="342900" indent="-342900">
              <a:buFont typeface="Arial"/>
              <a:buChar cha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24</a:t>
            </a:fld>
            <a:r>
              <a:rPr lang="en-US" dirty="0"/>
              <a:t> </a:t>
            </a:r>
            <a:r>
              <a:rPr lang="en-US" dirty="0" smtClean="0"/>
              <a:t>/Cross Country  Ski</a:t>
            </a:r>
            <a:endParaRPr lang="en-US" dirty="0">
              <a:latin typeface="Ubuntu"/>
              <a:cs typeface="Ubuntu"/>
            </a:endParaRPr>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560782"/>
            <a:ext cx="7902575" cy="1195388"/>
          </a:xfrm>
        </p:spPr>
        <p:txBody>
          <a:bodyPr/>
          <a:lstStyle/>
          <a:p>
            <a:pPr algn="ctr"/>
            <a:r>
              <a:rPr lang="en-US" dirty="0" smtClean="0"/>
              <a:t>Thank you!</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25</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70600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a:t>
            </a:r>
          </a:p>
          <a:p>
            <a:pPr marL="0" indent="0">
              <a:spcBef>
                <a:spcPts val="844"/>
              </a:spcBef>
              <a:defRPr/>
            </a:pPr>
            <a:r>
              <a:rPr lang="en-US" dirty="0" smtClean="0"/>
              <a:t>	December-February </a:t>
            </a:r>
            <a:endParaRPr lang="en-US" dirty="0"/>
          </a:p>
          <a:p>
            <a:pPr marL="0" indent="0">
              <a:spcBef>
                <a:spcPts val="844"/>
              </a:spcBef>
              <a:defRPr/>
            </a:pPr>
            <a:r>
              <a:rPr lang="en-US" dirty="0"/>
              <a:t>	</a:t>
            </a:r>
          </a:p>
          <a:p>
            <a:pPr marL="342900" indent="-342900">
              <a:spcBef>
                <a:spcPts val="844"/>
              </a:spcBef>
              <a:buFont typeface="Arial"/>
              <a:buChar char="•"/>
              <a:defRPr/>
            </a:pPr>
            <a:r>
              <a:rPr lang="en-US" dirty="0"/>
              <a:t>Culminating State Event: </a:t>
            </a:r>
          </a:p>
          <a:p>
            <a:pPr marL="0" indent="0">
              <a:spcBef>
                <a:spcPts val="844"/>
              </a:spcBef>
              <a:defRPr/>
            </a:pPr>
            <a:r>
              <a:rPr lang="en-US" dirty="0" smtClean="0"/>
              <a:t>	State </a:t>
            </a:r>
            <a:r>
              <a:rPr lang="en-US" dirty="0"/>
              <a:t>Winter Games </a:t>
            </a:r>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Events Offered</a:t>
            </a:r>
            <a:endParaRPr lang="en-US" b="1" dirty="0"/>
          </a:p>
        </p:txBody>
      </p:sp>
      <p:sp>
        <p:nvSpPr>
          <p:cNvPr id="3" name="Content Placeholder 2"/>
          <p:cNvSpPr>
            <a:spLocks noGrp="1"/>
          </p:cNvSpPr>
          <p:nvPr>
            <p:ph idx="1"/>
          </p:nvPr>
        </p:nvSpPr>
        <p:spPr>
          <a:xfrm>
            <a:off x="544513" y="1503982"/>
            <a:ext cx="7912100" cy="4464050"/>
          </a:xfrm>
        </p:spPr>
        <p:txBody>
          <a:bodyPr/>
          <a:lstStyle/>
          <a:p>
            <a:r>
              <a:rPr lang="en-US" dirty="0"/>
              <a:t>50 Meter </a:t>
            </a:r>
          </a:p>
          <a:p>
            <a:r>
              <a:rPr lang="en-US" dirty="0"/>
              <a:t>100 Meter </a:t>
            </a:r>
          </a:p>
          <a:p>
            <a:r>
              <a:rPr lang="en-US" dirty="0"/>
              <a:t>250 Meter</a:t>
            </a:r>
          </a:p>
          <a:p>
            <a:r>
              <a:rPr lang="en-US" dirty="0"/>
              <a:t>500 Meter </a:t>
            </a:r>
          </a:p>
          <a:p>
            <a:r>
              <a:rPr lang="en-US" dirty="0"/>
              <a:t>1K </a:t>
            </a:r>
          </a:p>
          <a:p>
            <a:r>
              <a:rPr lang="en-US" dirty="0"/>
              <a:t>2.5K </a:t>
            </a:r>
          </a:p>
          <a:p>
            <a:r>
              <a:rPr lang="en-US" dirty="0"/>
              <a:t>5K </a:t>
            </a:r>
          </a:p>
          <a:p>
            <a:r>
              <a:rPr lang="en-US" dirty="0"/>
              <a:t>4x1K Relay </a:t>
            </a:r>
          </a:p>
          <a:p>
            <a:r>
              <a:rPr lang="en-US" dirty="0"/>
              <a:t>4x1K Unified Relay (local) </a:t>
            </a: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4</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9600" dirty="0" smtClean="0"/>
              <a:t/>
            </a:r>
            <a:br>
              <a:rPr lang="en-US" sz="9600" dirty="0" smtClean="0"/>
            </a:br>
            <a:r>
              <a:rPr lang="en-US" sz="6000" dirty="0" smtClean="0"/>
              <a:t>Uniform Guidelines and Equipment</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5</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Guidelines and Equipment</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Athletes </a:t>
            </a:r>
            <a:r>
              <a:rPr lang="en-US" dirty="0"/>
              <a:t>should wear appropriate winter sports attire. Warm ski gloves or mittens, a hat, scarf, headband or ski mask, and sun-glasses or goggles are recommended. </a:t>
            </a:r>
          </a:p>
          <a:p>
            <a:pPr marL="457200" indent="-457200">
              <a:buAutoNum type="arabicPeriod" startAt="2"/>
            </a:pPr>
            <a:r>
              <a:rPr lang="en-US" dirty="0" smtClean="0"/>
              <a:t>It </a:t>
            </a:r>
            <a:r>
              <a:rPr lang="en-US" dirty="0"/>
              <a:t>is best to wear clothing that is layered to trap heat between layers. Layered clothing is especially important for 500 meter, 1K, and 2.5K skiers.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287410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Guidelines and </a:t>
            </a:r>
            <a:r>
              <a:rPr lang="en-US" dirty="0" smtClean="0"/>
              <a:t>Equipment Cont.</a:t>
            </a:r>
            <a:endParaRPr lang="en-US" dirty="0"/>
          </a:p>
        </p:txBody>
      </p:sp>
      <p:sp>
        <p:nvSpPr>
          <p:cNvPr id="3" name="Content Placeholder 2"/>
          <p:cNvSpPr>
            <a:spLocks noGrp="1"/>
          </p:cNvSpPr>
          <p:nvPr>
            <p:ph idx="1"/>
          </p:nvPr>
        </p:nvSpPr>
        <p:spPr/>
        <p:txBody>
          <a:bodyPr/>
          <a:lstStyle/>
          <a:p>
            <a:pPr marL="457200" indent="-457200">
              <a:buAutoNum type="arabicPeriod" startAt="3"/>
            </a:pPr>
            <a:r>
              <a:rPr lang="en-US" dirty="0" smtClean="0"/>
              <a:t>Bibs</a:t>
            </a:r>
            <a:r>
              <a:rPr lang="en-US" dirty="0"/>
              <a:t>: All competitors must wear competition bibs for both time trials and finals races. </a:t>
            </a:r>
          </a:p>
          <a:p>
            <a:pPr marL="457200" indent="-457200">
              <a:buAutoNum type="arabicPeriod" startAt="4"/>
            </a:pPr>
            <a:r>
              <a:rPr lang="en-US" dirty="0" smtClean="0"/>
              <a:t>Competition </a:t>
            </a:r>
            <a:r>
              <a:rPr lang="en-US" dirty="0"/>
              <a:t>equipment, such as skis, boots, bindings, and poles, must pass all appropriate safety guidelines. </a:t>
            </a:r>
          </a:p>
          <a:p>
            <a:pPr marL="457200" indent="-457200">
              <a:buAutoNum type="arabicPeriod" startAt="5"/>
            </a:pPr>
            <a:r>
              <a:rPr lang="en-US" dirty="0" smtClean="0"/>
              <a:t>Jewelry </a:t>
            </a:r>
            <a:r>
              <a:rPr lang="en-US" dirty="0"/>
              <a:t>and denim may not be worn during competition or practice. Headwear for religious or medical reasons are acceptable but must be brought to the attention of the Games Director prior to competition. </a:t>
            </a:r>
            <a:endParaRPr lang="en-US"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386176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097644"/>
            <a:ext cx="7902575" cy="1195388"/>
          </a:xfrm>
        </p:spPr>
        <p:txBody>
          <a:bodyPr/>
          <a:lstStyle/>
          <a:p>
            <a:pPr algn="ctr"/>
            <a:r>
              <a:rPr lang="en-US" dirty="0" smtClean="0"/>
              <a:t>Course Layout/Facilities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8</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41959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Layout/Facilities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Markers</a:t>
            </a:r>
            <a:r>
              <a:rPr lang="en-US" dirty="0"/>
              <a:t>, poles, and fencing shall be available to identify the course. </a:t>
            </a:r>
          </a:p>
          <a:p>
            <a:pPr marL="457200" indent="-457200">
              <a:buAutoNum type="arabicPeriod" startAt="2"/>
            </a:pPr>
            <a:r>
              <a:rPr lang="en-US" dirty="0" smtClean="0"/>
              <a:t>Poles </a:t>
            </a:r>
            <a:r>
              <a:rPr lang="en-US" dirty="0"/>
              <a:t>and fencing shall be used to block off trails, which might lead the competitors off the race course. Banners shall mark the start and finish.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168176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440</TotalTime>
  <Words>1200</Words>
  <Application>Microsoft Office PowerPoint</Application>
  <PresentationFormat>On-screen Show (4:3)</PresentationFormat>
  <Paragraphs>96</Paragraphs>
  <Slides>25</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25</vt:i4>
      </vt:variant>
    </vt:vector>
  </HeadingPairs>
  <TitlesOfParts>
    <vt:vector size="37"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Cross Country Ski Rules</vt:lpstr>
      <vt:lpstr>A picture paints a thousand words</vt:lpstr>
      <vt:lpstr>The Basics</vt:lpstr>
      <vt:lpstr>Events Offered</vt:lpstr>
      <vt:lpstr> Uniform Guidelines and Equipment</vt:lpstr>
      <vt:lpstr>Uniform Guidelines and Equipment</vt:lpstr>
      <vt:lpstr>Uniform Guidelines and Equipment Cont.</vt:lpstr>
      <vt:lpstr>Course Layout/Facilities</vt:lpstr>
      <vt:lpstr>Course Layout/Facilities</vt:lpstr>
      <vt:lpstr>Course Layout/Facilities Cont.</vt:lpstr>
      <vt:lpstr>Course Layout/Facilities Cont.</vt:lpstr>
      <vt:lpstr>Course Layout/Facilities Cont.</vt:lpstr>
      <vt:lpstr>General Rules</vt:lpstr>
      <vt:lpstr>General Rules</vt:lpstr>
      <vt:lpstr>General Rules Cont.</vt:lpstr>
      <vt:lpstr>General Rules Cont.</vt:lpstr>
      <vt:lpstr>General Rules Cont.</vt:lpstr>
      <vt:lpstr>Event-Specific Rules and Modifications </vt:lpstr>
      <vt:lpstr>50, 100 and 250 Meter Cross-Country Skiing Race </vt:lpstr>
      <vt:lpstr>Relays</vt:lpstr>
      <vt:lpstr>Relays Cont.</vt:lpstr>
      <vt:lpstr>Disqualifications</vt:lpstr>
      <vt:lpstr>A competitor may be disqualified if he/she: </vt:lpstr>
      <vt:lpstr>A competitor may be disqualified if he/she: </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33</cp:revision>
  <dcterms:created xsi:type="dcterms:W3CDTF">2012-05-09T16:21:13Z</dcterms:created>
  <dcterms:modified xsi:type="dcterms:W3CDTF">2018-12-05T15:47:37Z</dcterms:modified>
</cp:coreProperties>
</file>