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8"/>
  </p:notesMasterIdLst>
  <p:handoutMasterIdLst>
    <p:handoutMasterId r:id="rId39"/>
  </p:handoutMasterIdLst>
  <p:sldIdLst>
    <p:sldId id="256" r:id="rId8"/>
    <p:sldId id="282" r:id="rId9"/>
    <p:sldId id="271" r:id="rId10"/>
    <p:sldId id="299" r:id="rId11"/>
    <p:sldId id="283" r:id="rId12"/>
    <p:sldId id="284" r:id="rId13"/>
    <p:sldId id="285" r:id="rId14"/>
    <p:sldId id="272" r:id="rId15"/>
    <p:sldId id="286" r:id="rId16"/>
    <p:sldId id="275" r:id="rId17"/>
    <p:sldId id="273" r:id="rId18"/>
    <p:sldId id="274" r:id="rId19"/>
    <p:sldId id="287" r:id="rId20"/>
    <p:sldId id="288" r:id="rId21"/>
    <p:sldId id="292" r:id="rId22"/>
    <p:sldId id="277" r:id="rId23"/>
    <p:sldId id="289" r:id="rId24"/>
    <p:sldId id="278" r:id="rId25"/>
    <p:sldId id="279" r:id="rId26"/>
    <p:sldId id="291" r:id="rId27"/>
    <p:sldId id="300" r:id="rId28"/>
    <p:sldId id="293" r:id="rId29"/>
    <p:sldId id="276" r:id="rId30"/>
    <p:sldId id="294" r:id="rId31"/>
    <p:sldId id="301" r:id="rId32"/>
    <p:sldId id="295" r:id="rId33"/>
    <p:sldId id="298" r:id="rId34"/>
    <p:sldId id="297"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1E44B-FFAD-4295-8619-408DF8079E6B}" v="4" dt="2025-08-12T15:14:46.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1" autoAdjust="0"/>
    <p:restoredTop sz="94660"/>
  </p:normalViewPr>
  <p:slideViewPr>
    <p:cSldViewPr snapToGrid="0" snapToObjects="1">
      <p:cViewPr varScale="1">
        <p:scale>
          <a:sx n="111" d="100"/>
          <a:sy n="111" d="100"/>
        </p:scale>
        <p:origin x="6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udle" userId="7e96a531-2563-48f5-a502-153b6c231f9c" providerId="ADAL" clId="{B591E44B-FFAD-4295-8619-408DF8079E6B}"/>
    <pc:docChg chg="custSel modSld">
      <pc:chgData name="Nick  Caudle" userId="7e96a531-2563-48f5-a502-153b6c231f9c" providerId="ADAL" clId="{B591E44B-FFAD-4295-8619-408DF8079E6B}" dt="2025-08-12T15:16:26.382" v="85" actId="1076"/>
      <pc:docMkLst>
        <pc:docMk/>
      </pc:docMkLst>
      <pc:sldChg chg="modSp mod">
        <pc:chgData name="Nick  Caudle" userId="7e96a531-2563-48f5-a502-153b6c231f9c" providerId="ADAL" clId="{B591E44B-FFAD-4295-8619-408DF8079E6B}" dt="2025-08-12T14:27:49.379" v="5" actId="20577"/>
        <pc:sldMkLst>
          <pc:docMk/>
          <pc:sldMk cId="1880843369" sldId="271"/>
        </pc:sldMkLst>
        <pc:spChg chg="mod">
          <ac:chgData name="Nick  Caudle" userId="7e96a531-2563-48f5-a502-153b6c231f9c" providerId="ADAL" clId="{B591E44B-FFAD-4295-8619-408DF8079E6B}" dt="2025-08-12T14:27:49.379" v="5" actId="20577"/>
          <ac:spMkLst>
            <pc:docMk/>
            <pc:sldMk cId="1880843369" sldId="271"/>
            <ac:spMk id="3" creationId="{00000000-0000-0000-0000-000000000000}"/>
          </ac:spMkLst>
        </pc:spChg>
      </pc:sldChg>
      <pc:sldChg chg="modSp mod">
        <pc:chgData name="Nick  Caudle" userId="7e96a531-2563-48f5-a502-153b6c231f9c" providerId="ADAL" clId="{B591E44B-FFAD-4295-8619-408DF8079E6B}" dt="2025-08-12T14:56:10.081" v="39" actId="20577"/>
        <pc:sldMkLst>
          <pc:docMk/>
          <pc:sldMk cId="2861092856" sldId="272"/>
        </pc:sldMkLst>
        <pc:spChg chg="mod">
          <ac:chgData name="Nick  Caudle" userId="7e96a531-2563-48f5-a502-153b6c231f9c" providerId="ADAL" clId="{B591E44B-FFAD-4295-8619-408DF8079E6B}" dt="2025-08-12T14:56:10.081" v="39" actId="20577"/>
          <ac:spMkLst>
            <pc:docMk/>
            <pc:sldMk cId="2861092856" sldId="272"/>
            <ac:spMk id="3" creationId="{00000000-0000-0000-0000-000000000000}"/>
          </ac:spMkLst>
        </pc:spChg>
      </pc:sldChg>
      <pc:sldChg chg="modSp mod">
        <pc:chgData name="Nick  Caudle" userId="7e96a531-2563-48f5-a502-153b6c231f9c" providerId="ADAL" clId="{B591E44B-FFAD-4295-8619-408DF8079E6B}" dt="2025-08-12T14:30:21.051" v="27" actId="20577"/>
        <pc:sldMkLst>
          <pc:docMk/>
          <pc:sldMk cId="2053764791" sldId="273"/>
        </pc:sldMkLst>
        <pc:spChg chg="mod">
          <ac:chgData name="Nick  Caudle" userId="7e96a531-2563-48f5-a502-153b6c231f9c" providerId="ADAL" clId="{B591E44B-FFAD-4295-8619-408DF8079E6B}" dt="2025-08-12T14:30:21.051" v="27" actId="20577"/>
          <ac:spMkLst>
            <pc:docMk/>
            <pc:sldMk cId="2053764791" sldId="273"/>
            <ac:spMk id="3" creationId="{00000000-0000-0000-0000-000000000000}"/>
          </ac:spMkLst>
        </pc:spChg>
      </pc:sldChg>
      <pc:sldChg chg="modSp mod">
        <pc:chgData name="Nick  Caudle" userId="7e96a531-2563-48f5-a502-153b6c231f9c" providerId="ADAL" clId="{B591E44B-FFAD-4295-8619-408DF8079E6B}" dt="2025-08-12T14:30:12.007" v="23" actId="1036"/>
        <pc:sldMkLst>
          <pc:docMk/>
          <pc:sldMk cId="3998851289" sldId="275"/>
        </pc:sldMkLst>
        <pc:spChg chg="mod">
          <ac:chgData name="Nick  Caudle" userId="7e96a531-2563-48f5-a502-153b6c231f9c" providerId="ADAL" clId="{B591E44B-FFAD-4295-8619-408DF8079E6B}" dt="2025-08-12T14:30:08.082" v="15" actId="255"/>
          <ac:spMkLst>
            <pc:docMk/>
            <pc:sldMk cId="3998851289" sldId="275"/>
            <ac:spMk id="3" creationId="{00000000-0000-0000-0000-000000000000}"/>
          </ac:spMkLst>
        </pc:spChg>
        <pc:picChg chg="mod">
          <ac:chgData name="Nick  Caudle" userId="7e96a531-2563-48f5-a502-153b6c231f9c" providerId="ADAL" clId="{B591E44B-FFAD-4295-8619-408DF8079E6B}" dt="2025-08-12T14:30:12.007" v="23" actId="1036"/>
          <ac:picMkLst>
            <pc:docMk/>
            <pc:sldMk cId="3998851289" sldId="275"/>
            <ac:picMk id="4" creationId="{00000000-0000-0000-0000-000000000000}"/>
          </ac:picMkLst>
        </pc:picChg>
      </pc:sldChg>
      <pc:sldChg chg="modSp mod">
        <pc:chgData name="Nick  Caudle" userId="7e96a531-2563-48f5-a502-153b6c231f9c" providerId="ADAL" clId="{B591E44B-FFAD-4295-8619-408DF8079E6B}" dt="2025-08-12T14:35:24.514" v="38" actId="255"/>
        <pc:sldMkLst>
          <pc:docMk/>
          <pc:sldMk cId="1381243331" sldId="276"/>
        </pc:sldMkLst>
        <pc:spChg chg="mod">
          <ac:chgData name="Nick  Caudle" userId="7e96a531-2563-48f5-a502-153b6c231f9c" providerId="ADAL" clId="{B591E44B-FFAD-4295-8619-408DF8079E6B}" dt="2025-08-12T14:35:24.514" v="38" actId="255"/>
          <ac:spMkLst>
            <pc:docMk/>
            <pc:sldMk cId="1381243331" sldId="276"/>
            <ac:spMk id="3" creationId="{00000000-0000-0000-0000-000000000000}"/>
          </ac:spMkLst>
        </pc:spChg>
      </pc:sldChg>
      <pc:sldChg chg="modSp mod">
        <pc:chgData name="Nick  Caudle" userId="7e96a531-2563-48f5-a502-153b6c231f9c" providerId="ADAL" clId="{B591E44B-FFAD-4295-8619-408DF8079E6B}" dt="2025-08-12T14:34:07.609" v="37" actId="12"/>
        <pc:sldMkLst>
          <pc:docMk/>
          <pc:sldMk cId="1148966363" sldId="278"/>
        </pc:sldMkLst>
        <pc:spChg chg="mod">
          <ac:chgData name="Nick  Caudle" userId="7e96a531-2563-48f5-a502-153b6c231f9c" providerId="ADAL" clId="{B591E44B-FFAD-4295-8619-408DF8079E6B}" dt="2025-08-12T14:34:07.609" v="37" actId="12"/>
          <ac:spMkLst>
            <pc:docMk/>
            <pc:sldMk cId="1148966363" sldId="278"/>
            <ac:spMk id="3" creationId="{00000000-0000-0000-0000-000000000000}"/>
          </ac:spMkLst>
        </pc:spChg>
      </pc:sldChg>
      <pc:sldChg chg="modSp mod">
        <pc:chgData name="Nick  Caudle" userId="7e96a531-2563-48f5-a502-153b6c231f9c" providerId="ADAL" clId="{B591E44B-FFAD-4295-8619-408DF8079E6B}" dt="2025-08-12T14:28:46.188" v="8" actId="255"/>
        <pc:sldMkLst>
          <pc:docMk/>
          <pc:sldMk cId="2754629993" sldId="284"/>
        </pc:sldMkLst>
        <pc:spChg chg="mod">
          <ac:chgData name="Nick  Caudle" userId="7e96a531-2563-48f5-a502-153b6c231f9c" providerId="ADAL" clId="{B591E44B-FFAD-4295-8619-408DF8079E6B}" dt="2025-08-12T14:28:46.188" v="8" actId="255"/>
          <ac:spMkLst>
            <pc:docMk/>
            <pc:sldMk cId="2754629993" sldId="284"/>
            <ac:spMk id="3" creationId="{00000000-0000-0000-0000-000000000000}"/>
          </ac:spMkLst>
        </pc:spChg>
      </pc:sldChg>
      <pc:sldChg chg="modSp mod">
        <pc:chgData name="Nick  Caudle" userId="7e96a531-2563-48f5-a502-153b6c231f9c" providerId="ADAL" clId="{B591E44B-FFAD-4295-8619-408DF8079E6B}" dt="2025-08-12T14:32:33.245" v="30" actId="20577"/>
        <pc:sldMkLst>
          <pc:docMk/>
          <pc:sldMk cId="885276445" sldId="288"/>
        </pc:sldMkLst>
        <pc:spChg chg="mod">
          <ac:chgData name="Nick  Caudle" userId="7e96a531-2563-48f5-a502-153b6c231f9c" providerId="ADAL" clId="{B591E44B-FFAD-4295-8619-408DF8079E6B}" dt="2025-08-12T14:32:33.245" v="30" actId="20577"/>
          <ac:spMkLst>
            <pc:docMk/>
            <pc:sldMk cId="885276445" sldId="288"/>
            <ac:spMk id="3" creationId="{00000000-0000-0000-0000-000000000000}"/>
          </ac:spMkLst>
        </pc:spChg>
      </pc:sldChg>
      <pc:sldChg chg="modSp mod">
        <pc:chgData name="Nick  Caudle" userId="7e96a531-2563-48f5-a502-153b6c231f9c" providerId="ADAL" clId="{B591E44B-FFAD-4295-8619-408DF8079E6B}" dt="2025-08-12T15:12:39.572" v="44" actId="20577"/>
        <pc:sldMkLst>
          <pc:docMk/>
          <pc:sldMk cId="3968327985" sldId="289"/>
        </pc:sldMkLst>
        <pc:spChg chg="mod">
          <ac:chgData name="Nick  Caudle" userId="7e96a531-2563-48f5-a502-153b6c231f9c" providerId="ADAL" clId="{B591E44B-FFAD-4295-8619-408DF8079E6B}" dt="2025-08-12T15:12:39.572" v="44" actId="20577"/>
          <ac:spMkLst>
            <pc:docMk/>
            <pc:sldMk cId="3968327985" sldId="289"/>
            <ac:spMk id="3" creationId="{00000000-0000-0000-0000-000000000000}"/>
          </ac:spMkLst>
        </pc:spChg>
      </pc:sldChg>
      <pc:sldChg chg="modSp mod">
        <pc:chgData name="Nick  Caudle" userId="7e96a531-2563-48f5-a502-153b6c231f9c" providerId="ADAL" clId="{B591E44B-FFAD-4295-8619-408DF8079E6B}" dt="2025-08-12T14:33:02.068" v="35" actId="20577"/>
        <pc:sldMkLst>
          <pc:docMk/>
          <pc:sldMk cId="2331620248" sldId="292"/>
        </pc:sldMkLst>
        <pc:spChg chg="mod">
          <ac:chgData name="Nick  Caudle" userId="7e96a531-2563-48f5-a502-153b6c231f9c" providerId="ADAL" clId="{B591E44B-FFAD-4295-8619-408DF8079E6B}" dt="2025-08-12T14:33:02.068" v="35" actId="20577"/>
          <ac:spMkLst>
            <pc:docMk/>
            <pc:sldMk cId="2331620248" sldId="292"/>
            <ac:spMk id="3" creationId="{00000000-0000-0000-0000-000000000000}"/>
          </ac:spMkLst>
        </pc:spChg>
      </pc:sldChg>
      <pc:sldChg chg="addSp delSp modSp mod">
        <pc:chgData name="Nick  Caudle" userId="7e96a531-2563-48f5-a502-153b6c231f9c" providerId="ADAL" clId="{B591E44B-FFAD-4295-8619-408DF8079E6B}" dt="2025-08-12T15:13:22.779" v="51" actId="1076"/>
        <pc:sldMkLst>
          <pc:docMk/>
          <pc:sldMk cId="3821084353" sldId="295"/>
        </pc:sldMkLst>
        <pc:picChg chg="add mod">
          <ac:chgData name="Nick  Caudle" userId="7e96a531-2563-48f5-a502-153b6c231f9c" providerId="ADAL" clId="{B591E44B-FFAD-4295-8619-408DF8079E6B}" dt="2025-08-12T15:13:22.779" v="51" actId="1076"/>
          <ac:picMkLst>
            <pc:docMk/>
            <pc:sldMk cId="3821084353" sldId="295"/>
            <ac:picMk id="4" creationId="{8134EFDF-BBAF-4C3D-15C4-139D182C493A}"/>
          </ac:picMkLst>
        </pc:picChg>
        <pc:picChg chg="del">
          <ac:chgData name="Nick  Caudle" userId="7e96a531-2563-48f5-a502-153b6c231f9c" providerId="ADAL" clId="{B591E44B-FFAD-4295-8619-408DF8079E6B}" dt="2025-08-12T15:13:08.022" v="45" actId="478"/>
          <ac:picMkLst>
            <pc:docMk/>
            <pc:sldMk cId="3821084353" sldId="295"/>
            <ac:picMk id="6" creationId="{CC1F2634-2C82-5230-6F79-4ACAEE6D45F7}"/>
          </ac:picMkLst>
        </pc:picChg>
      </pc:sldChg>
      <pc:sldChg chg="addSp delSp modSp mod">
        <pc:chgData name="Nick  Caudle" userId="7e96a531-2563-48f5-a502-153b6c231f9c" providerId="ADAL" clId="{B591E44B-FFAD-4295-8619-408DF8079E6B}" dt="2025-08-12T15:16:26.382" v="85" actId="1076"/>
        <pc:sldMkLst>
          <pc:docMk/>
          <pc:sldMk cId="298686029" sldId="297"/>
        </pc:sldMkLst>
        <pc:spChg chg="add del mod">
          <ac:chgData name="Nick  Caudle" userId="7e96a531-2563-48f5-a502-153b6c231f9c" providerId="ADAL" clId="{B591E44B-FFAD-4295-8619-408DF8079E6B}" dt="2025-08-12T15:14:46.205" v="58" actId="478"/>
          <ac:spMkLst>
            <pc:docMk/>
            <pc:sldMk cId="298686029" sldId="297"/>
            <ac:spMk id="3" creationId="{4F950B1D-5D4C-D383-4BF6-4195FC9534EB}"/>
          </ac:spMkLst>
        </pc:spChg>
        <pc:picChg chg="del">
          <ac:chgData name="Nick  Caudle" userId="7e96a531-2563-48f5-a502-153b6c231f9c" providerId="ADAL" clId="{B591E44B-FFAD-4295-8619-408DF8079E6B}" dt="2025-08-12T15:14:37.802" v="55" actId="478"/>
          <ac:picMkLst>
            <pc:docMk/>
            <pc:sldMk cId="298686029" sldId="297"/>
            <ac:picMk id="5" creationId="{9B5647EC-0259-6C0C-51B4-13B3996458C0}"/>
          </ac:picMkLst>
        </pc:picChg>
        <pc:picChg chg="add del mod">
          <ac:chgData name="Nick  Caudle" userId="7e96a531-2563-48f5-a502-153b6c231f9c" providerId="ADAL" clId="{B591E44B-FFAD-4295-8619-408DF8079E6B}" dt="2025-08-12T15:15:04.427" v="82" actId="478"/>
          <ac:picMkLst>
            <pc:docMk/>
            <pc:sldMk cId="298686029" sldId="297"/>
            <ac:picMk id="6" creationId="{B55D1D09-EB2C-CA35-5066-43C8F3694D0F}"/>
          </ac:picMkLst>
        </pc:picChg>
        <pc:picChg chg="add mod">
          <ac:chgData name="Nick  Caudle" userId="7e96a531-2563-48f5-a502-153b6c231f9c" providerId="ADAL" clId="{B591E44B-FFAD-4295-8619-408DF8079E6B}" dt="2025-08-12T15:16:26.382" v="85" actId="1076"/>
          <ac:picMkLst>
            <pc:docMk/>
            <pc:sldMk cId="298686029" sldId="297"/>
            <ac:picMk id="8" creationId="{74EA137A-A278-8BC5-4E27-8964A1D0567E}"/>
          </ac:picMkLst>
        </pc:picChg>
      </pc:sldChg>
      <pc:sldChg chg="addSp delSp modSp mod">
        <pc:chgData name="Nick  Caudle" userId="7e96a531-2563-48f5-a502-153b6c231f9c" providerId="ADAL" clId="{B591E44B-FFAD-4295-8619-408DF8079E6B}" dt="2025-08-12T15:14:05.551" v="54" actId="14100"/>
        <pc:sldMkLst>
          <pc:docMk/>
          <pc:sldMk cId="1824839461" sldId="298"/>
        </pc:sldMkLst>
        <pc:spChg chg="add del mod">
          <ac:chgData name="Nick  Caudle" userId="7e96a531-2563-48f5-a502-153b6c231f9c" providerId="ADAL" clId="{B591E44B-FFAD-4295-8619-408DF8079E6B}" dt="2025-08-12T15:14:02.077" v="53" actId="22"/>
          <ac:spMkLst>
            <pc:docMk/>
            <pc:sldMk cId="1824839461" sldId="298"/>
            <ac:spMk id="3" creationId="{12637783-24CF-9D44-ADB9-787A2CC16802}"/>
          </ac:spMkLst>
        </pc:spChg>
        <pc:picChg chg="del">
          <ac:chgData name="Nick  Caudle" userId="7e96a531-2563-48f5-a502-153b6c231f9c" providerId="ADAL" clId="{B591E44B-FFAD-4295-8619-408DF8079E6B}" dt="2025-08-12T15:14:00.012" v="52" actId="478"/>
          <ac:picMkLst>
            <pc:docMk/>
            <pc:sldMk cId="1824839461" sldId="298"/>
            <ac:picMk id="5" creationId="{CC2F8D8D-4D52-6237-5B17-C8385504F807}"/>
          </ac:picMkLst>
        </pc:picChg>
        <pc:picChg chg="add mod ord">
          <ac:chgData name="Nick  Caudle" userId="7e96a531-2563-48f5-a502-153b6c231f9c" providerId="ADAL" clId="{B591E44B-FFAD-4295-8619-408DF8079E6B}" dt="2025-08-12T15:14:05.551" v="54" actId="14100"/>
          <ac:picMkLst>
            <pc:docMk/>
            <pc:sldMk cId="1824839461" sldId="298"/>
            <ac:picMk id="6" creationId="{8FB3502A-3229-A24C-56AB-D9AA4636858E}"/>
          </ac:picMkLst>
        </pc:picChg>
      </pc:sldChg>
      <pc:sldChg chg="modSp mod">
        <pc:chgData name="Nick  Caudle" userId="7e96a531-2563-48f5-a502-153b6c231f9c" providerId="ADAL" clId="{B591E44B-FFAD-4295-8619-408DF8079E6B}" dt="2025-08-12T14:28:16.664" v="6" actId="12"/>
        <pc:sldMkLst>
          <pc:docMk/>
          <pc:sldMk cId="2150492959" sldId="299"/>
        </pc:sldMkLst>
        <pc:spChg chg="mod">
          <ac:chgData name="Nick  Caudle" userId="7e96a531-2563-48f5-a502-153b6c231f9c" providerId="ADAL" clId="{B591E44B-FFAD-4295-8619-408DF8079E6B}" dt="2025-08-12T14:28:16.664" v="6" actId="12"/>
          <ac:spMkLst>
            <pc:docMk/>
            <pc:sldMk cId="2150492959" sldId="29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8/12/2025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8/12/2025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4037" y="2148150"/>
            <a:ext cx="7773293" cy="1470049"/>
          </a:xfrm>
        </p:spPr>
        <p:txBody>
          <a:bodyPr/>
          <a:lstStyle/>
          <a:p>
            <a:pPr algn="ctr"/>
            <a:r>
              <a:rPr lang="en-US" dirty="0"/>
              <a:t>Bocce Official Rules</a:t>
            </a:r>
          </a:p>
        </p:txBody>
      </p:sp>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of Balls Played</a:t>
            </a:r>
          </a:p>
        </p:txBody>
      </p:sp>
      <p:sp>
        <p:nvSpPr>
          <p:cNvPr id="3" name="Content Placeholder 2"/>
          <p:cNvSpPr>
            <a:spLocks noGrp="1"/>
          </p:cNvSpPr>
          <p:nvPr>
            <p:ph sz="quarter" idx="1"/>
          </p:nvPr>
        </p:nvSpPr>
        <p:spPr>
          <a:xfrm>
            <a:off x="544512" y="1741488"/>
            <a:ext cx="7526061" cy="1969121"/>
          </a:xfrm>
        </p:spPr>
        <p:txBody>
          <a:bodyPr/>
          <a:lstStyle/>
          <a:p>
            <a:pPr marL="342900" indent="-342900">
              <a:buFont typeface="Arial" pitchFamily="34" charset="0"/>
              <a:buChar char="•"/>
            </a:pPr>
            <a:r>
              <a:rPr lang="en-US" sz="2400" dirty="0"/>
              <a:t>Singles: Players roll 4 balls.</a:t>
            </a:r>
          </a:p>
          <a:p>
            <a:pPr marL="342900" indent="-342900">
              <a:buFont typeface="Arial" pitchFamily="34" charset="0"/>
              <a:buChar char="•"/>
            </a:pPr>
            <a:r>
              <a:rPr lang="en-US" sz="2400" dirty="0"/>
              <a:t>Doubles: Players roll 2 balls each.</a:t>
            </a:r>
          </a:p>
          <a:p>
            <a:pPr marL="342900" indent="-342900">
              <a:buFont typeface="Arial" pitchFamily="34" charset="0"/>
              <a:buChar char="•"/>
            </a:pPr>
            <a:r>
              <a:rPr lang="en-US" sz="2400" dirty="0"/>
              <a:t>Team: Players roll 1 ball each.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823" y="3345528"/>
            <a:ext cx="4283012" cy="3254524"/>
          </a:xfrm>
          <a:prstGeom prst="rect">
            <a:avLst/>
          </a:prstGeom>
        </p:spPr>
      </p:pic>
    </p:spTree>
    <p:extLst>
      <p:ext uri="{BB962C8B-B14F-4D97-AF65-F5344CB8AC3E}">
        <p14:creationId xmlns:p14="http://schemas.microsoft.com/office/powerpoint/2010/main" val="3998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612648" y="1433559"/>
            <a:ext cx="7908500" cy="5257800"/>
          </a:xfrm>
        </p:spPr>
        <p:txBody>
          <a:bodyPr>
            <a:normAutofit/>
          </a:bodyPr>
          <a:lstStyle/>
          <a:p>
            <a:pPr marL="342900" indent="-342900">
              <a:buFont typeface="Arial" pitchFamily="34" charset="0"/>
              <a:buChar char="•"/>
            </a:pPr>
            <a:r>
              <a:rPr lang="en-US" sz="2400" dirty="0"/>
              <a:t>A coin toss by the referee determines which team has the </a:t>
            </a:r>
            <a:r>
              <a:rPr lang="en-US" sz="2400" dirty="0" err="1"/>
              <a:t>pallina</a:t>
            </a:r>
            <a:r>
              <a:rPr lang="en-US" sz="2400" dirty="0"/>
              <a:t> and choice of ball color.</a:t>
            </a:r>
          </a:p>
          <a:p>
            <a:pPr marL="342900" indent="-342900">
              <a:buFont typeface="Arial" pitchFamily="34" charset="0"/>
              <a:buChar char="•"/>
            </a:pPr>
            <a:r>
              <a:rPr lang="en-US" sz="2400" dirty="0" err="1"/>
              <a:t>Pallina</a:t>
            </a:r>
            <a:r>
              <a:rPr lang="en-US" sz="2400" dirty="0"/>
              <a:t> is rolled or tossed by a member of team who won the coin toss.</a:t>
            </a:r>
          </a:p>
          <a:p>
            <a:pPr marL="387350" lvl="1" indent="-342900">
              <a:buFont typeface="Arial" pitchFamily="34" charset="0"/>
              <a:buChar char="•"/>
            </a:pPr>
            <a:r>
              <a:rPr lang="en-US" sz="2000" dirty="0"/>
              <a:t>Team possessing the </a:t>
            </a:r>
            <a:r>
              <a:rPr lang="en-US" sz="2000" dirty="0" err="1"/>
              <a:t>pallina</a:t>
            </a:r>
            <a:r>
              <a:rPr lang="en-US" sz="2000" dirty="0"/>
              <a:t> will have 3 attempts at placing the </a:t>
            </a:r>
            <a:r>
              <a:rPr lang="en-US" sz="2000" dirty="0" err="1"/>
              <a:t>pallina</a:t>
            </a:r>
            <a:r>
              <a:rPr lang="en-US" sz="2000" dirty="0"/>
              <a:t> within the 30’ mark and before the 10’ mark on the opposite end.</a:t>
            </a:r>
          </a:p>
          <a:p>
            <a:pPr marL="387350" lvl="1" indent="-342900">
              <a:buFont typeface="Arial" pitchFamily="34" charset="0"/>
              <a:buChar char="•"/>
            </a:pPr>
            <a:r>
              <a:rPr lang="en-US" sz="2000" dirty="0"/>
              <a:t>If 3 attempts are unsuccessful, the opposing team has one opportunity to place the </a:t>
            </a:r>
            <a:r>
              <a:rPr lang="en-US" sz="2000" dirty="0" err="1"/>
              <a:t>pallina</a:t>
            </a:r>
            <a:r>
              <a:rPr lang="en-US" sz="2000" dirty="0"/>
              <a:t>.</a:t>
            </a:r>
          </a:p>
          <a:p>
            <a:pPr marL="387350" lvl="1" indent="-342900">
              <a:buFont typeface="Arial" pitchFamily="34" charset="0"/>
              <a:buChar char="•"/>
            </a:pPr>
            <a:r>
              <a:rPr lang="en-US" sz="2000" dirty="0"/>
              <a:t>If this is unsuccessful, the referee will place the </a:t>
            </a:r>
            <a:r>
              <a:rPr lang="en-US" sz="2000" dirty="0" err="1"/>
              <a:t>pallina</a:t>
            </a:r>
            <a:r>
              <a:rPr lang="en-US" sz="2000" dirty="0"/>
              <a:t> in the center of the court.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0537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Player who tossed the </a:t>
            </a:r>
            <a:r>
              <a:rPr lang="en-US" sz="2400" dirty="0" err="1"/>
              <a:t>pallina</a:t>
            </a:r>
            <a:r>
              <a:rPr lang="en-US" sz="2400" dirty="0"/>
              <a:t> delivers the first ball.  The opposing team follows delivering their first bocce ball.  This team continues until the point is taken or they have exhausted their four balls. </a:t>
            </a:r>
            <a:r>
              <a:rPr lang="en-US" sz="2400" dirty="0">
                <a:effectLst/>
                <a:ea typeface="Calibri" panose="020F0502020204030204" pitchFamily="34" charset="0"/>
                <a:cs typeface="Times New Roman" panose="02020603050405020304" pitchFamily="18" charset="0"/>
              </a:rPr>
              <a:t>This "nearest ball" rule governs the sequence of played balls. </a:t>
            </a:r>
            <a:endParaRPr lang="en-US" sz="2400" dirty="0"/>
          </a:p>
          <a:p>
            <a:pPr marL="342900" indent="-342900">
              <a:buFont typeface="Arial" pitchFamily="34" charset="0"/>
              <a:buChar char="•"/>
            </a:pPr>
            <a:r>
              <a:rPr lang="en-US" sz="2400" dirty="0"/>
              <a:t>The side whose ball is closest to the </a:t>
            </a:r>
            <a:r>
              <a:rPr lang="en-US" sz="2400" dirty="0" err="1"/>
              <a:t>pallina</a:t>
            </a:r>
            <a:r>
              <a:rPr lang="en-US" sz="2400" dirty="0"/>
              <a:t> is called the “in” ball and opposing side the “out” ball </a:t>
            </a:r>
          </a:p>
          <a:p>
            <a:pPr marL="342900" indent="-342900">
              <a:buFont typeface="Arial" pitchFamily="34" charset="0"/>
              <a:buChar char="•"/>
            </a:pPr>
            <a:r>
              <a:rPr lang="en-US" sz="2400" dirty="0"/>
              <a:t>Whenever a team gets “in,” it steps aside and allows the “out” team to deliver their bocce balls</a:t>
            </a:r>
          </a:p>
          <a:p>
            <a:endParaRPr lang="en-US" dirty="0"/>
          </a:p>
        </p:txBody>
      </p:sp>
    </p:spTree>
    <p:extLst>
      <p:ext uri="{BB962C8B-B14F-4D97-AF65-F5344CB8AC3E}">
        <p14:creationId xmlns:p14="http://schemas.microsoft.com/office/powerpoint/2010/main" val="7272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Initial Point</a:t>
            </a:r>
          </a:p>
          <a:p>
            <a:pPr marL="638175" lvl="2" indent="-342900">
              <a:buFont typeface="Arial" pitchFamily="34" charset="0"/>
              <a:buChar char="•"/>
            </a:pPr>
            <a:r>
              <a:rPr lang="en-US" sz="2000" dirty="0">
                <a:effectLst/>
                <a:ea typeface="Calibri" panose="020F0502020204030204" pitchFamily="34" charset="0"/>
              </a:rPr>
              <a:t>It is always incumbent upon the team with the </a:t>
            </a:r>
            <a:r>
              <a:rPr lang="en-US" sz="2000" dirty="0" err="1">
                <a:effectLst/>
                <a:ea typeface="Calibri" panose="020F0502020204030204" pitchFamily="34" charset="0"/>
              </a:rPr>
              <a:t>pallina</a:t>
            </a:r>
            <a:r>
              <a:rPr lang="en-US" sz="2000" dirty="0">
                <a:effectLst/>
                <a:ea typeface="Calibri" panose="020F0502020204030204" pitchFamily="34" charset="0"/>
              </a:rPr>
              <a:t> advantage to establish the initial point. </a:t>
            </a:r>
          </a:p>
          <a:p>
            <a:pPr marL="638175" lvl="2" indent="-342900">
              <a:buFont typeface="Arial" pitchFamily="34" charset="0"/>
              <a:buChar char="•"/>
            </a:pPr>
            <a:r>
              <a:rPr lang="en-US" sz="2000" dirty="0">
                <a:effectLst/>
                <a:ea typeface="Calibri" panose="020F0502020204030204" pitchFamily="34" charset="0"/>
              </a:rPr>
              <a:t>Example: Team A rolls the </a:t>
            </a:r>
            <a:r>
              <a:rPr lang="en-US" sz="2000" dirty="0" err="1">
                <a:effectLst/>
                <a:ea typeface="Calibri" panose="020F0502020204030204" pitchFamily="34" charset="0"/>
              </a:rPr>
              <a:t>pallina</a:t>
            </a:r>
            <a:r>
              <a:rPr lang="en-US" sz="2000" dirty="0">
                <a:effectLst/>
                <a:ea typeface="Calibri" panose="020F0502020204030204" pitchFamily="34" charset="0"/>
              </a:rPr>
              <a:t> and delivers the first ball. Team B elects to hit Team A's ball out of position. In doing so, both balls, Team A and Team B fly out of court, leaving only the </a:t>
            </a:r>
            <a:r>
              <a:rPr lang="en-US" sz="2000" dirty="0" err="1">
                <a:effectLst/>
                <a:ea typeface="Calibri" panose="020F0502020204030204" pitchFamily="34" charset="0"/>
              </a:rPr>
              <a:t>pallina</a:t>
            </a:r>
            <a:r>
              <a:rPr lang="en-US" sz="2000" dirty="0">
                <a:effectLst/>
                <a:ea typeface="Calibri" panose="020F0502020204030204" pitchFamily="34" charset="0"/>
              </a:rPr>
              <a:t> in the court. It is incumbent upon Team A to re-establish the initial point. </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36955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Ball Delivery:</a:t>
            </a:r>
          </a:p>
          <a:p>
            <a:pPr marL="638175" lvl="2" indent="-342900">
              <a:buFont typeface="Arial" pitchFamily="34" charset="0"/>
              <a:buChar char="•"/>
            </a:pPr>
            <a:r>
              <a:rPr lang="en-US" sz="2000" dirty="0">
                <a:effectLst/>
                <a:ea typeface="Calibri" panose="020F0502020204030204" pitchFamily="34" charset="0"/>
              </a:rPr>
              <a:t>A team has the option of rolling its ball down the court provided it does not go out of bounds, or the player does not violate the foul markers.</a:t>
            </a:r>
          </a:p>
          <a:p>
            <a:pPr marL="638175" lvl="2" indent="-342900">
              <a:buFont typeface="Arial" pitchFamily="34" charset="0"/>
              <a:buChar char="•"/>
            </a:pPr>
            <a:r>
              <a:rPr lang="en-US" sz="2000" dirty="0">
                <a:effectLst/>
                <a:ea typeface="Calibri" panose="020F0502020204030204" pitchFamily="34" charset="0"/>
              </a:rPr>
              <a:t>A player also has the option of “</a:t>
            </a:r>
            <a:r>
              <a:rPr lang="en-US" sz="2000" dirty="0" err="1">
                <a:effectLst/>
                <a:ea typeface="Calibri" panose="020F0502020204030204" pitchFamily="34" charset="0"/>
              </a:rPr>
              <a:t>spocking</a:t>
            </a:r>
            <a:r>
              <a:rPr lang="en-US" sz="2000" dirty="0">
                <a:effectLst/>
                <a:ea typeface="Calibri" panose="020F0502020204030204" pitchFamily="34" charset="0"/>
              </a:rPr>
              <a:t>”, or hitting out any ball in lay, trying to obtain a point or decreasing the opposing team’s points.</a:t>
            </a:r>
          </a:p>
          <a:p>
            <a:pPr marL="638175" lvl="2" indent="-342900">
              <a:buFont typeface="Arial" pitchFamily="34" charset="0"/>
              <a:buChar char="•"/>
            </a:pPr>
            <a:r>
              <a:rPr lang="en-US" sz="2000" dirty="0">
                <a:ea typeface="Calibri" panose="020F0502020204030204" pitchFamily="34" charset="0"/>
              </a:rPr>
              <a:t>All ball delivery attempts must be made behind the 10 Foot Line and be made in an underhand style.</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8852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638175" lvl="2" indent="-342900">
              <a:buFont typeface="Arial" pitchFamily="34" charset="0"/>
              <a:buChar char="•"/>
            </a:pPr>
            <a:r>
              <a:rPr lang="en-US" sz="2000" dirty="0">
                <a:effectLst/>
                <a:ea typeface="Calibri" panose="020F0502020204030204" pitchFamily="34" charset="0"/>
              </a:rPr>
              <a:t>Hitting is sometimes known as shooting.  Hitting is the action of rolling a ball which is thrown with sufficient velocity that it would hit the backboard if it missed the target.</a:t>
            </a:r>
          </a:p>
          <a:p>
            <a:pPr marL="638175" lvl="2" indent="-342900">
              <a:buFont typeface="Arial" pitchFamily="34" charset="0"/>
              <a:buChar char="•"/>
            </a:pPr>
            <a:r>
              <a:rPr lang="en-US" sz="2000" dirty="0">
                <a:effectLst/>
                <a:ea typeface="Calibri" panose="020F0502020204030204" pitchFamily="34" charset="0"/>
              </a:rPr>
              <a:t>Bank or rebound shots refer to playing a ball off either the side or back boards.</a:t>
            </a:r>
          </a:p>
          <a:p>
            <a:pPr marL="638175" lvl="2" indent="-342900">
              <a:buFont typeface="Arial" pitchFamily="34" charset="0"/>
              <a:buChar char="•"/>
            </a:pPr>
            <a:r>
              <a:rPr lang="en-US" sz="2000" dirty="0">
                <a:ea typeface="Calibri" panose="020F0502020204030204" pitchFamily="34" charset="0"/>
              </a:rPr>
              <a:t>If the </a:t>
            </a:r>
            <a:r>
              <a:rPr lang="en-US" sz="2000" dirty="0" err="1">
                <a:ea typeface="Calibri" panose="020F0502020204030204" pitchFamily="34" charset="0"/>
              </a:rPr>
              <a:t>pallina</a:t>
            </a:r>
            <a:r>
              <a:rPr lang="en-US" sz="2000" dirty="0">
                <a:ea typeface="Calibri" panose="020F0502020204030204" pitchFamily="34" charset="0"/>
              </a:rPr>
              <a:t> leaves the court during play – due to being hit by a bocce ball – the </a:t>
            </a:r>
            <a:r>
              <a:rPr lang="en-US" sz="2000" dirty="0" err="1">
                <a:ea typeface="Calibri" panose="020F0502020204030204" pitchFamily="34" charset="0"/>
              </a:rPr>
              <a:t>pallina</a:t>
            </a:r>
            <a:r>
              <a:rPr lang="en-US" sz="2000" dirty="0">
                <a:ea typeface="Calibri" panose="020F0502020204030204" pitchFamily="34" charset="0"/>
              </a:rPr>
              <a:t> is returned to the court against the side or back wall at the point it went out.</a:t>
            </a:r>
          </a:p>
          <a:p>
            <a:pPr marL="638175" lvl="2" indent="-342900">
              <a:buFont typeface="Arial" pitchFamily="34" charset="0"/>
              <a:buChar char="•"/>
            </a:pPr>
            <a:r>
              <a:rPr lang="en-US" sz="2000" dirty="0">
                <a:ea typeface="Calibri" panose="020F0502020204030204" pitchFamily="34" charset="0"/>
              </a:rPr>
              <a:t>If a bocce ball leaves the court during play, it will stay off the court and be lost for the frame.</a:t>
            </a:r>
            <a:endParaRPr lang="en-US" sz="2000"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23316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A Bocce game consists of 10 frames or innings</a:t>
            </a:r>
          </a:p>
          <a:p>
            <a:pPr marL="342900" indent="-342900">
              <a:buFont typeface="Arial" pitchFamily="34" charset="0"/>
              <a:buChar char="•"/>
            </a:pPr>
            <a:r>
              <a:rPr lang="en-US" sz="2400" dirty="0"/>
              <a:t>Games are played to whichever occurs first: </a:t>
            </a:r>
          </a:p>
          <a:p>
            <a:pPr marL="638175" lvl="2" indent="-342900">
              <a:buFont typeface="Arial" pitchFamily="34" charset="0"/>
              <a:buChar char="•"/>
            </a:pPr>
            <a:r>
              <a:rPr lang="en-US" sz="2000" dirty="0"/>
              <a:t>12 Points</a:t>
            </a:r>
          </a:p>
          <a:p>
            <a:pPr marL="638175" lvl="2" indent="-342900">
              <a:buFont typeface="Arial" pitchFamily="34" charset="0"/>
              <a:buChar char="•"/>
            </a:pPr>
            <a:r>
              <a:rPr lang="en-US" sz="2000" dirty="0"/>
              <a:t>10 Frames Completed</a:t>
            </a:r>
          </a:p>
          <a:p>
            <a:pPr marL="638175" lvl="2" indent="-342900">
              <a:buFont typeface="Arial" pitchFamily="34" charset="0"/>
              <a:buChar char="•"/>
            </a:pPr>
            <a:r>
              <a:rPr lang="en-US" sz="2000" dirty="0"/>
              <a:t>25 Minute Time Limit Reached</a:t>
            </a:r>
          </a:p>
          <a:p>
            <a:pPr marL="342900" indent="-342900">
              <a:buFont typeface="Arial" pitchFamily="34" charset="0"/>
              <a:buChar char="•"/>
            </a:pPr>
            <a:r>
              <a:rPr lang="en-US" sz="2400" dirty="0"/>
              <a:t>Points are determined at the end of each frame</a:t>
            </a:r>
          </a:p>
          <a:p>
            <a:pPr marL="638175" lvl="2" indent="-342900">
              <a:buFont typeface="Arial" pitchFamily="34" charset="0"/>
              <a:buChar char="•"/>
            </a:pPr>
            <a:r>
              <a:rPr lang="en-US" sz="2000" dirty="0"/>
              <a:t>A frame is finished when each team exhausts (has thrown) all their bocce balls.</a:t>
            </a:r>
          </a:p>
          <a:p>
            <a:pPr marL="0" lvl="1" indent="0">
              <a:buNone/>
            </a:pPr>
            <a:endParaRPr lang="en-US" dirty="0"/>
          </a:p>
        </p:txBody>
      </p:sp>
    </p:spTree>
    <p:extLst>
      <p:ext uri="{BB962C8B-B14F-4D97-AF65-F5344CB8AC3E}">
        <p14:creationId xmlns:p14="http://schemas.microsoft.com/office/powerpoint/2010/main" val="9502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Scoring points:</a:t>
            </a:r>
          </a:p>
          <a:p>
            <a:pPr lvl="2">
              <a:buFont typeface="Arial" panose="020B0604020202020204" pitchFamily="34" charset="0"/>
              <a:buChar char="•"/>
            </a:pPr>
            <a:r>
              <a:rPr lang="en-US" sz="2000" dirty="0"/>
              <a:t>All balls of one team closer to the </a:t>
            </a:r>
            <a:r>
              <a:rPr lang="en-US" sz="2000" dirty="0" err="1"/>
              <a:t>pallina</a:t>
            </a:r>
            <a:r>
              <a:rPr lang="en-US" sz="2000" dirty="0"/>
              <a:t> than the closest ball of the opposing team score points (determined through viewing or measurements).</a:t>
            </a:r>
          </a:p>
          <a:p>
            <a:pPr lvl="2">
              <a:buFont typeface="Arial" panose="020B0604020202020204" pitchFamily="34" charset="0"/>
              <a:buChar char="•"/>
            </a:pPr>
            <a:r>
              <a:rPr lang="en-US" sz="2000" dirty="0"/>
              <a:t>One point is recorded per bocce ball.</a:t>
            </a:r>
          </a:p>
          <a:p>
            <a:pPr lvl="2">
              <a:buFont typeface="Arial" panose="020B0604020202020204" pitchFamily="34" charset="0"/>
              <a:buChar char="•"/>
            </a:pPr>
            <a:r>
              <a:rPr lang="en-US" sz="2000" dirty="0"/>
              <a:t>Only one team will score per frame.</a:t>
            </a:r>
          </a:p>
          <a:p>
            <a:pPr lvl="2">
              <a:buFont typeface="Arial" panose="020B0604020202020204" pitchFamily="34" charset="0"/>
              <a:buChar char="•"/>
            </a:pPr>
            <a:r>
              <a:rPr lang="en-US" sz="2000" dirty="0"/>
              <a:t>Total points scored will range between 1 – 4 per frame.</a:t>
            </a:r>
          </a:p>
          <a:p>
            <a:pPr marL="342900" indent="-342900">
              <a:buFont typeface="Arial" pitchFamily="34" charset="0"/>
              <a:buChar char="•"/>
            </a:pPr>
            <a:r>
              <a:rPr lang="en-US" sz="2400" dirty="0"/>
              <a:t>Scoring team also wins the </a:t>
            </a:r>
            <a:r>
              <a:rPr lang="en-US" sz="2400" dirty="0" err="1"/>
              <a:t>pallina</a:t>
            </a:r>
            <a:r>
              <a:rPr lang="en-US" sz="2400" dirty="0"/>
              <a:t> advantage for the next frame.</a:t>
            </a:r>
          </a:p>
          <a:p>
            <a:pPr marL="0" lvl="1" indent="0">
              <a:buNone/>
            </a:pPr>
            <a:endParaRPr lang="en-US" dirty="0"/>
          </a:p>
        </p:txBody>
      </p:sp>
    </p:spTree>
    <p:extLst>
      <p:ext uri="{BB962C8B-B14F-4D97-AF65-F5344CB8AC3E}">
        <p14:creationId xmlns:p14="http://schemas.microsoft.com/office/powerpoint/2010/main" val="396832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 - Ties</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sz="2400" dirty="0"/>
              <a:t>During Frame:</a:t>
            </a:r>
          </a:p>
          <a:p>
            <a:pPr lvl="2">
              <a:buFont typeface="Arial" panose="020B0604020202020204" pitchFamily="34" charset="0"/>
              <a:buChar char="•"/>
            </a:pPr>
            <a:r>
              <a:rPr lang="en-US" sz="2000" dirty="0"/>
              <a:t>In the event that two opposing balls are equidistant from the </a:t>
            </a:r>
            <a:r>
              <a:rPr lang="en-US" sz="2000" dirty="0" err="1"/>
              <a:t>pallina</a:t>
            </a:r>
            <a:r>
              <a:rPr lang="en-US" sz="2000" dirty="0"/>
              <a:t>, the team that rolled last will continue to roll until the tie is broken.</a:t>
            </a:r>
          </a:p>
          <a:p>
            <a:pPr marL="342900" indent="-342900">
              <a:buFont typeface="Arial" pitchFamily="34" charset="0"/>
              <a:buChar char="•"/>
            </a:pPr>
            <a:r>
              <a:rPr lang="en-US" sz="2400" dirty="0"/>
              <a:t>End of Frame:</a:t>
            </a:r>
          </a:p>
          <a:p>
            <a:pPr lvl="2">
              <a:buFont typeface="Arial" panose="020B0604020202020204" pitchFamily="34" charset="0"/>
              <a:buChar char="•"/>
            </a:pPr>
            <a:r>
              <a:rPr lang="en-US" sz="2000" dirty="0"/>
              <a:t>In the event that two balls closest to the </a:t>
            </a:r>
            <a:r>
              <a:rPr lang="en-US" sz="2000" dirty="0" err="1"/>
              <a:t>pallina</a:t>
            </a:r>
            <a:r>
              <a:rPr lang="en-US" sz="2000" dirty="0"/>
              <a:t> belong to opposing teams and are tied, no points will be awarded.</a:t>
            </a:r>
          </a:p>
          <a:p>
            <a:pPr lvl="2">
              <a:buFont typeface="Arial" panose="020B0604020202020204" pitchFamily="34" charset="0"/>
              <a:buChar char="•"/>
            </a:pPr>
            <a:r>
              <a:rPr lang="en-US" sz="2000" dirty="0" err="1"/>
              <a:t>Pallina</a:t>
            </a:r>
            <a:r>
              <a:rPr lang="en-US" sz="2000" dirty="0"/>
              <a:t> returns to the team, which delivered it.</a:t>
            </a:r>
          </a:p>
          <a:p>
            <a:pPr lvl="2">
              <a:buFont typeface="Arial" panose="020B0604020202020204" pitchFamily="34" charset="0"/>
              <a:buChar char="•"/>
            </a:pPr>
            <a:r>
              <a:rPr lang="en-US" sz="2000" dirty="0"/>
              <a:t>Play resumes from the end of the court from which frame was last played, essentially re-playing the last frame.</a:t>
            </a:r>
          </a:p>
        </p:txBody>
      </p:sp>
    </p:spTree>
    <p:extLst>
      <p:ext uri="{BB962C8B-B14F-4D97-AF65-F5344CB8AC3E}">
        <p14:creationId xmlns:p14="http://schemas.microsoft.com/office/powerpoint/2010/main" val="11489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Rotation of Players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In doubles and team play, the players of any given team may elect to play their ball in any rotation provided that the player who tosses the </a:t>
            </a:r>
            <a:r>
              <a:rPr lang="en-US" sz="2400" dirty="0" err="1"/>
              <a:t>pallina</a:t>
            </a:r>
            <a:r>
              <a:rPr lang="en-US" sz="2400" dirty="0"/>
              <a:t> delivers the first bocce ball.</a:t>
            </a:r>
          </a:p>
          <a:p>
            <a:pPr marL="342900" indent="-342900">
              <a:buFont typeface="Arial" pitchFamily="34" charset="0"/>
              <a:buChar char="•"/>
            </a:pPr>
            <a:r>
              <a:rPr lang="en-US" sz="2400" dirty="0"/>
              <a:t>The rotation may vary from frame to frame however no player may deliver more than his/her allotted number of balls per frame.</a:t>
            </a:r>
          </a:p>
        </p:txBody>
      </p:sp>
    </p:spTree>
    <p:extLst>
      <p:ext uri="{BB962C8B-B14F-4D97-AF65-F5344CB8AC3E}">
        <p14:creationId xmlns:p14="http://schemas.microsoft.com/office/powerpoint/2010/main" val="16550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Events Offered</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Singles</a:t>
            </a:r>
          </a:p>
          <a:p>
            <a:pPr marL="342900" indent="-342900">
              <a:buFont typeface="Arial" pitchFamily="34" charset="0"/>
              <a:buChar char="•"/>
            </a:pPr>
            <a:r>
              <a:rPr lang="en-US" sz="2400" dirty="0"/>
              <a:t>Doubles</a:t>
            </a:r>
          </a:p>
          <a:p>
            <a:pPr marL="342900" indent="-342900">
              <a:buFont typeface="Arial" pitchFamily="34" charset="0"/>
              <a:buChar char="•"/>
            </a:pPr>
            <a:r>
              <a:rPr lang="en-US" sz="2400" dirty="0"/>
              <a:t>Modified Singles</a:t>
            </a:r>
          </a:p>
          <a:p>
            <a:pPr marL="342900" indent="-342900">
              <a:buFont typeface="Arial" pitchFamily="34" charset="0"/>
              <a:buChar char="•"/>
            </a:pPr>
            <a:r>
              <a:rPr lang="en-US" sz="2400" dirty="0"/>
              <a:t>Modified Doubles</a:t>
            </a:r>
          </a:p>
          <a:p>
            <a:pPr marL="342900" indent="-342900">
              <a:buFont typeface="Arial" pitchFamily="34" charset="0"/>
              <a:buChar char="•"/>
            </a:pPr>
            <a:r>
              <a:rPr lang="en-US" sz="2400" dirty="0"/>
              <a:t>Unified Doubles</a:t>
            </a:r>
          </a:p>
          <a:p>
            <a:pPr marL="342900" indent="-342900">
              <a:buFont typeface="Arial" pitchFamily="34" charset="0"/>
              <a:buChar char="•"/>
            </a:pPr>
            <a:r>
              <a:rPr lang="en-US" sz="2400" dirty="0"/>
              <a:t>Unified Team</a:t>
            </a:r>
          </a:p>
          <a:p>
            <a:pPr marL="0" indent="0"/>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957" y="2146022"/>
            <a:ext cx="2567136" cy="3116256"/>
          </a:xfrm>
          <a:prstGeom prst="rect">
            <a:avLst/>
          </a:prstGeom>
        </p:spPr>
      </p:pic>
    </p:spTree>
    <p:extLst>
      <p:ext uri="{BB962C8B-B14F-4D97-AF65-F5344CB8AC3E}">
        <p14:creationId xmlns:p14="http://schemas.microsoft.com/office/powerpoint/2010/main" val="229918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Modified Bocce is designed for the athlete who does not have the ability to consistently throw the bocce ball sixty feet for ten frames.</a:t>
            </a:r>
          </a:p>
          <a:p>
            <a:pPr marL="342900" indent="-342900">
              <a:buFont typeface="Arial" pitchFamily="34" charset="0"/>
              <a:buChar char="•"/>
            </a:pPr>
            <a:r>
              <a:rPr lang="en-US" sz="2400" dirty="0"/>
              <a:t>Modified Bocce will be played with the same rules as traditional bocce with the following exceptions:</a:t>
            </a:r>
          </a:p>
          <a:p>
            <a:pPr marL="638175" lvl="2" indent="-342900">
              <a:buFont typeface="Arial" pitchFamily="34" charset="0"/>
              <a:buChar char="•"/>
            </a:pPr>
            <a:r>
              <a:rPr lang="en-US" sz="2000" dirty="0"/>
              <a:t>Court size will be 30’ long by 12’ wide, with one end of the court open.</a:t>
            </a:r>
          </a:p>
          <a:p>
            <a:pPr marL="638175" lvl="2" indent="-342900">
              <a:buFont typeface="Arial" pitchFamily="34" charset="0"/>
              <a:buChar char="•"/>
            </a:pPr>
            <a:r>
              <a:rPr lang="en-US" sz="2000" dirty="0"/>
              <a:t>Game play will be in only one direction.</a:t>
            </a:r>
          </a:p>
        </p:txBody>
      </p:sp>
    </p:spTree>
    <p:extLst>
      <p:ext uri="{BB962C8B-B14F-4D97-AF65-F5344CB8AC3E}">
        <p14:creationId xmlns:p14="http://schemas.microsoft.com/office/powerpoint/2010/main" val="140314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Modified Bocce</a:t>
            </a:r>
          </a:p>
        </p:txBody>
      </p:sp>
      <p:sp>
        <p:nvSpPr>
          <p:cNvPr id="3" name="Content Placeholder 2"/>
          <p:cNvSpPr>
            <a:spLocks noGrp="1"/>
          </p:cNvSpPr>
          <p:nvPr>
            <p:ph sz="quarter" idx="1"/>
          </p:nvPr>
        </p:nvSpPr>
        <p:spPr/>
        <p:txBody>
          <a:bodyPr/>
          <a:lstStyle/>
          <a:p>
            <a:pPr marL="638175" lvl="2" indent="-342900">
              <a:buFont typeface="Arial" pitchFamily="34" charset="0"/>
              <a:buChar char="•"/>
            </a:pPr>
            <a:r>
              <a:rPr lang="en-US" sz="2000" dirty="0"/>
              <a:t>Modified Bocce balls should measure 4” in diameter and weight 1 pound.</a:t>
            </a:r>
          </a:p>
          <a:p>
            <a:pPr marL="638175" lvl="2" indent="-342900">
              <a:buFont typeface="Arial" pitchFamily="34" charset="0"/>
              <a:buChar char="•"/>
            </a:pPr>
            <a:r>
              <a:rPr lang="en-US" sz="2000" dirty="0" err="1"/>
              <a:t>Pallina</a:t>
            </a:r>
            <a:r>
              <a:rPr lang="en-US" sz="2000" dirty="0"/>
              <a:t> must be thrown between the 10’ and 5’ mark to begin play.</a:t>
            </a:r>
          </a:p>
          <a:p>
            <a:pPr marL="960407" lvl="5" indent="-342900">
              <a:buFont typeface="Arial" pitchFamily="34" charset="0"/>
              <a:buChar char="•"/>
            </a:pPr>
            <a:r>
              <a:rPr lang="en-US" sz="2000" dirty="0"/>
              <a:t>If Team A exhausts their three </a:t>
            </a:r>
            <a:r>
              <a:rPr lang="en-US" sz="2000" dirty="0" err="1"/>
              <a:t>pallina</a:t>
            </a:r>
            <a:r>
              <a:rPr lang="en-US" sz="2000" dirty="0"/>
              <a:t> attempts, and Team B is also unsuccessful in their attempt, the </a:t>
            </a:r>
            <a:r>
              <a:rPr lang="en-US" sz="2000" dirty="0" err="1"/>
              <a:t>pallina</a:t>
            </a:r>
            <a:r>
              <a:rPr lang="en-US" sz="2000" dirty="0"/>
              <a:t> will be placed in the center of the court at the 5’mark to begin play.</a:t>
            </a:r>
          </a:p>
        </p:txBody>
      </p:sp>
    </p:spTree>
    <p:extLst>
      <p:ext uri="{BB962C8B-B14F-4D97-AF65-F5344CB8AC3E}">
        <p14:creationId xmlns:p14="http://schemas.microsoft.com/office/powerpoint/2010/main" val="163033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Unified Bocce is played as a doubles or team competition.</a:t>
            </a:r>
          </a:p>
          <a:p>
            <a:pPr marL="638175" lvl="2" indent="-342900">
              <a:buFont typeface="Arial" pitchFamily="34" charset="0"/>
              <a:buChar char="•"/>
            </a:pPr>
            <a:r>
              <a:rPr lang="en-US" sz="2000" dirty="0"/>
              <a:t>Doubles consist of 1 Athlete and 1 Unified Partner</a:t>
            </a:r>
          </a:p>
          <a:p>
            <a:pPr marL="638175" lvl="2" indent="-342900">
              <a:buFont typeface="Arial" pitchFamily="34" charset="0"/>
              <a:buChar char="•"/>
            </a:pPr>
            <a:r>
              <a:rPr lang="en-US" sz="2000" dirty="0"/>
              <a:t>Teams consist of 2 Athletes and 2 Unified Partners</a:t>
            </a:r>
          </a:p>
          <a:p>
            <a:pPr marL="342900" indent="-342900">
              <a:buFont typeface="Arial" pitchFamily="34" charset="0"/>
              <a:buChar char="•"/>
            </a:pPr>
            <a:r>
              <a:rPr lang="en-US" sz="2400" dirty="0"/>
              <a:t>Team members can play in any order as long as the member who rolls the palling takes the first attempt.</a:t>
            </a:r>
          </a:p>
          <a:p>
            <a:pPr marL="342900" indent="-342900">
              <a:buFont typeface="Arial" pitchFamily="34" charset="0"/>
              <a:buChar char="•"/>
            </a:pPr>
            <a:r>
              <a:rPr lang="en-US" sz="2400" dirty="0"/>
              <a:t>No changes are made to competition rules.</a:t>
            </a:r>
          </a:p>
        </p:txBody>
      </p:sp>
    </p:spTree>
    <p:extLst>
      <p:ext uri="{BB962C8B-B14F-4D97-AF65-F5344CB8AC3E}">
        <p14:creationId xmlns:p14="http://schemas.microsoft.com/office/powerpoint/2010/main" val="10605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Coaching</a:t>
            </a:r>
          </a:p>
        </p:txBody>
      </p:sp>
      <p:sp>
        <p:nvSpPr>
          <p:cNvPr id="3" name="Content Placeholder 2"/>
          <p:cNvSpPr>
            <a:spLocks noGrp="1"/>
          </p:cNvSpPr>
          <p:nvPr>
            <p:ph sz="quarter" idx="1"/>
          </p:nvPr>
        </p:nvSpPr>
        <p:spPr>
          <a:xfrm>
            <a:off x="612648" y="1600200"/>
            <a:ext cx="8531352" cy="4495800"/>
          </a:xfrm>
        </p:spPr>
        <p:txBody>
          <a:bodyPr/>
          <a:lstStyle/>
          <a:p>
            <a:pPr marL="342900" indent="-342900">
              <a:buFont typeface="Arial" pitchFamily="34" charset="0"/>
              <a:buChar char="•"/>
            </a:pPr>
            <a:r>
              <a:rPr lang="en-US" sz="2400" dirty="0"/>
              <a:t>No coaching from sidelines (this includes spectators).</a:t>
            </a:r>
          </a:p>
          <a:p>
            <a:pPr marL="342900" indent="-342900">
              <a:buFont typeface="Arial" pitchFamily="34" charset="0"/>
              <a:buChar char="•"/>
            </a:pPr>
            <a:r>
              <a:rPr lang="en-US" sz="2400" dirty="0"/>
              <a:t>In doubles, discussion with any athlete is prohibited.</a:t>
            </a:r>
          </a:p>
          <a:p>
            <a:pPr marL="342900" indent="-342900">
              <a:buFont typeface="Arial" pitchFamily="34" charset="0"/>
              <a:buChar char="•"/>
            </a:pPr>
            <a:r>
              <a:rPr lang="en-US" sz="2400" dirty="0"/>
              <a:t>No coaches on the courts.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3368675"/>
            <a:ext cx="2024339" cy="3052906"/>
          </a:xfrm>
          <a:prstGeom prst="rect">
            <a:avLst/>
          </a:prstGeom>
        </p:spPr>
      </p:pic>
    </p:spTree>
    <p:extLst>
      <p:ext uri="{BB962C8B-B14F-4D97-AF65-F5344CB8AC3E}">
        <p14:creationId xmlns:p14="http://schemas.microsoft.com/office/powerpoint/2010/main" val="13812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marR="0" lvl="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Play 3 </a:t>
            </a:r>
            <a:r>
              <a:rPr lang="en-IE" sz="2400" dirty="0">
                <a:ea typeface="Calibri" panose="020F0502020204030204" pitchFamily="34" charset="0"/>
              </a:rPr>
              <a:t>short individual</a:t>
            </a:r>
            <a:r>
              <a:rPr lang="en-IE" sz="2400" dirty="0">
                <a:effectLst/>
                <a:ea typeface="Calibri" panose="020F0502020204030204" pitchFamily="34" charset="0"/>
              </a:rPr>
              <a:t> games to assess the athlete’s ability…and to determine which Division they should play in.  This score will be utilized to set divisions.</a:t>
            </a: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Place the </a:t>
            </a:r>
            <a:r>
              <a:rPr lang="en-IE" sz="2400" dirty="0" err="1">
                <a:effectLst/>
                <a:ea typeface="Calibri" panose="020F0502020204030204" pitchFamily="34" charset="0"/>
              </a:rPr>
              <a:t>pallina</a:t>
            </a:r>
            <a:r>
              <a:rPr lang="en-IE" sz="2400" dirty="0">
                <a:effectLst/>
                <a:ea typeface="Calibri" panose="020F0502020204030204" pitchFamily="34" charset="0"/>
              </a:rPr>
              <a:t> on the </a:t>
            </a:r>
            <a:r>
              <a:rPr lang="en-IE" sz="2400" dirty="0" err="1">
                <a:effectLst/>
                <a:ea typeface="Calibri" panose="020F0502020204030204" pitchFamily="34" charset="0"/>
              </a:rPr>
              <a:t>center</a:t>
            </a:r>
            <a:r>
              <a:rPr lang="en-IE" sz="2400" dirty="0">
                <a:effectLst/>
                <a:ea typeface="Calibri" panose="020F0502020204030204" pitchFamily="34" charset="0"/>
              </a:rPr>
              <a:t> of the 30ft line &amp; the player rolls all 8 balls towards it. Measure the closest 3 throws. Record the 3 distances on the Skills Assessment scoresheet in </a:t>
            </a:r>
            <a:r>
              <a:rPr lang="en-IE" sz="2400" b="1" i="1" dirty="0" err="1">
                <a:effectLst/>
                <a:ea typeface="Calibri" panose="020F0502020204030204" pitchFamily="34" charset="0"/>
              </a:rPr>
              <a:t>centimeters</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40ft mark &amp; repeat same process as for the 30 foot.</a:t>
            </a:r>
            <a:endParaRPr lang="en-US" sz="2400" dirty="0">
              <a:effectLst/>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6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50ft line &amp; repeat same process as for the 30 foot &amp; 40 foot.</a:t>
            </a:r>
          </a:p>
          <a:p>
            <a:pPr marL="581025" lvl="2" indent="-285750">
              <a:lnSpc>
                <a:spcPts val="1300"/>
              </a:lnSpc>
              <a:spcBef>
                <a:spcPts val="490"/>
              </a:spcBef>
              <a:spcAft>
                <a:spcPts val="600"/>
              </a:spcAft>
              <a:buFont typeface="Arial" panose="020B0604020202020204" pitchFamily="34" charset="0"/>
              <a:buChar char="•"/>
            </a:pPr>
            <a:r>
              <a:rPr lang="en-IE" sz="2000" dirty="0">
                <a:effectLst/>
                <a:latin typeface="Calibri" panose="020F0502020204030204" pitchFamily="34" charset="0"/>
                <a:ea typeface="Calibri" panose="020F0502020204030204" pitchFamily="34" charset="0"/>
              </a:rPr>
              <a:t>For modified, the </a:t>
            </a:r>
            <a:r>
              <a:rPr lang="en-IE" sz="2000" dirty="0" err="1">
                <a:effectLst/>
                <a:latin typeface="Calibri" panose="020F0502020204030204" pitchFamily="34" charset="0"/>
                <a:ea typeface="Calibri" panose="020F0502020204030204" pitchFamily="34" charset="0"/>
              </a:rPr>
              <a:t>pallina</a:t>
            </a:r>
            <a:r>
              <a:rPr lang="en-IE" sz="2000" dirty="0">
                <a:effectLst/>
                <a:latin typeface="Calibri" panose="020F0502020204030204" pitchFamily="34" charset="0"/>
                <a:ea typeface="Calibri" panose="020F0502020204030204" pitchFamily="34" charset="0"/>
              </a:rPr>
              <a:t> should be placed at the 15, 10, &amp; 5 ft. lines.</a:t>
            </a:r>
            <a:endParaRPr lang="en-US" sz="2000" dirty="0">
              <a:effectLst/>
              <a:latin typeface="Calibri" panose="020F0502020204030204" pitchFamily="34" charset="0"/>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Should the </a:t>
            </a:r>
            <a:r>
              <a:rPr lang="en-IE" sz="2400" dirty="0" err="1">
                <a:effectLst/>
                <a:ea typeface="Calibri" panose="020F0502020204030204" pitchFamily="34" charset="0"/>
              </a:rPr>
              <a:t>pallina</a:t>
            </a:r>
            <a:r>
              <a:rPr lang="en-IE" sz="2400" dirty="0">
                <a:effectLst/>
                <a:ea typeface="Calibri" panose="020F0502020204030204" pitchFamily="34" charset="0"/>
              </a:rPr>
              <a:t> be moved from its spot… it is replaced back before the next ball is thrown or any measurements are taken.</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Total all 9 scores in </a:t>
            </a:r>
            <a:r>
              <a:rPr lang="en-IE" sz="2400" dirty="0" err="1">
                <a:effectLst/>
                <a:ea typeface="Calibri" panose="020F0502020204030204" pitchFamily="34" charset="0"/>
              </a:rPr>
              <a:t>centimeters</a:t>
            </a:r>
            <a:r>
              <a:rPr lang="en-IE" sz="2400" dirty="0">
                <a:effectLst/>
                <a:ea typeface="Calibri" panose="020F0502020204030204" pitchFamily="34" charset="0"/>
              </a:rPr>
              <a:t>, this is their qualifying score!</a:t>
            </a:r>
            <a:endParaRPr lang="en-US" sz="2400" dirty="0">
              <a:effectLst/>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133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4" name="Picture 3">
            <a:extLst>
              <a:ext uri="{FF2B5EF4-FFF2-40B4-BE49-F238E27FC236}">
                <a16:creationId xmlns:a16="http://schemas.microsoft.com/office/drawing/2014/main" id="{8134EFDF-BBAF-4C3D-15C4-139D182C493A}"/>
              </a:ext>
            </a:extLst>
          </p:cNvPr>
          <p:cNvPicPr>
            <a:picLocks noChangeAspect="1"/>
          </p:cNvPicPr>
          <p:nvPr/>
        </p:nvPicPr>
        <p:blipFill>
          <a:blip r:embed="rId2"/>
          <a:stretch>
            <a:fillRect/>
          </a:stretch>
        </p:blipFill>
        <p:spPr>
          <a:xfrm>
            <a:off x="1826386" y="1789893"/>
            <a:ext cx="5491228" cy="4701394"/>
          </a:xfrm>
          <a:prstGeom prst="rect">
            <a:avLst/>
          </a:prstGeom>
        </p:spPr>
      </p:pic>
    </p:spTree>
    <p:extLst>
      <p:ext uri="{BB962C8B-B14F-4D97-AF65-F5344CB8AC3E}">
        <p14:creationId xmlns:p14="http://schemas.microsoft.com/office/powerpoint/2010/main" val="382108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6" name="Content Placeholder 5">
            <a:extLst>
              <a:ext uri="{FF2B5EF4-FFF2-40B4-BE49-F238E27FC236}">
                <a16:creationId xmlns:a16="http://schemas.microsoft.com/office/drawing/2014/main" id="{8FB3502A-3229-A24C-56AB-D9AA4636858E}"/>
              </a:ext>
            </a:extLst>
          </p:cNvPr>
          <p:cNvPicPr>
            <a:picLocks noGrp="1" noChangeAspect="1"/>
          </p:cNvPicPr>
          <p:nvPr>
            <p:ph idx="1"/>
          </p:nvPr>
        </p:nvPicPr>
        <p:blipFill>
          <a:blip r:embed="rId2"/>
          <a:stretch>
            <a:fillRect/>
          </a:stretch>
        </p:blipFill>
        <p:spPr bwMode="auto">
          <a:xfrm>
            <a:off x="927644" y="1891283"/>
            <a:ext cx="7145838" cy="4164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8248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8" name="Picture 7">
            <a:extLst>
              <a:ext uri="{FF2B5EF4-FFF2-40B4-BE49-F238E27FC236}">
                <a16:creationId xmlns:a16="http://schemas.microsoft.com/office/drawing/2014/main" id="{74EA137A-A278-8BC5-4E27-8964A1D0567E}"/>
              </a:ext>
            </a:extLst>
          </p:cNvPr>
          <p:cNvPicPr>
            <a:picLocks noChangeAspect="1"/>
          </p:cNvPicPr>
          <p:nvPr/>
        </p:nvPicPr>
        <p:blipFill>
          <a:blip r:embed="rId2"/>
          <a:stretch>
            <a:fillRect/>
          </a:stretch>
        </p:blipFill>
        <p:spPr>
          <a:xfrm>
            <a:off x="571499" y="2216988"/>
            <a:ext cx="8001002" cy="3200400"/>
          </a:xfrm>
          <a:prstGeom prst="rect">
            <a:avLst/>
          </a:prstGeom>
        </p:spPr>
      </p:pic>
    </p:spTree>
    <p:extLst>
      <p:ext uri="{BB962C8B-B14F-4D97-AF65-F5344CB8AC3E}">
        <p14:creationId xmlns:p14="http://schemas.microsoft.com/office/powerpoint/2010/main" val="2986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normAutofit/>
          </a:bodyPr>
          <a:lstStyle/>
          <a:p>
            <a:pPr marL="342900" indent="-342900">
              <a:buFont typeface="Arial" pitchFamily="34" charset="0"/>
              <a:buChar char="•"/>
            </a:pPr>
            <a:r>
              <a:rPr lang="en-US" sz="2400" u="sng" dirty="0"/>
              <a:t>Dead Ball</a:t>
            </a:r>
            <a:r>
              <a:rPr lang="en-US" sz="2400" dirty="0"/>
              <a:t>: A ball that has been ruled, by the official, as a disqualified ball due to some form of infringement or technicality.</a:t>
            </a:r>
          </a:p>
          <a:p>
            <a:pPr marL="342900" indent="-342900">
              <a:buFont typeface="Arial" pitchFamily="34" charset="0"/>
              <a:buChar char="•"/>
            </a:pPr>
            <a:r>
              <a:rPr lang="en-US" sz="2400" u="sng" dirty="0"/>
              <a:t>Foul Line</a:t>
            </a:r>
            <a:r>
              <a:rPr lang="en-US" sz="2400" dirty="0"/>
              <a:t>: The lines on a court that the player must stay behind before the ball is released, when playing either type of delivery.</a:t>
            </a:r>
          </a:p>
          <a:p>
            <a:pPr marL="342900" indent="-342900">
              <a:buFont typeface="Arial" pitchFamily="34" charset="0"/>
              <a:buChar char="•"/>
            </a:pPr>
            <a:r>
              <a:rPr lang="en-US" sz="2400" u="sng" dirty="0"/>
              <a:t>Hitting</a:t>
            </a:r>
            <a:r>
              <a:rPr lang="en-US" sz="2400" dirty="0"/>
              <a:t>: Also called </a:t>
            </a:r>
            <a:r>
              <a:rPr lang="en-US" sz="2400" dirty="0" err="1"/>
              <a:t>spocking</a:t>
            </a:r>
            <a:r>
              <a:rPr lang="en-US" sz="2400" dirty="0"/>
              <a:t>, popping or shooting. It is a shot usually played to displace other balls around the target ball, rather than playing a slow gentle roll to gain the advantage/ point.</a:t>
            </a:r>
          </a:p>
          <a:p>
            <a:endParaRPr lang="en-US" dirty="0"/>
          </a:p>
        </p:txBody>
      </p:sp>
    </p:spTree>
    <p:extLst>
      <p:ext uri="{BB962C8B-B14F-4D97-AF65-F5344CB8AC3E}">
        <p14:creationId xmlns:p14="http://schemas.microsoft.com/office/powerpoint/2010/main" val="14217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Preferred Uniform: White collared shirt or T-shirt and dress shorts/pants </a:t>
            </a:r>
          </a:p>
          <a:p>
            <a:pPr marL="638175" lvl="2" indent="-342900">
              <a:buFont typeface="Arial" pitchFamily="34" charset="0"/>
              <a:buChar char="•"/>
            </a:pPr>
            <a:r>
              <a:rPr lang="en-US" sz="2000" dirty="0"/>
              <a:t>If not possible at State Summer Games, athletes should wear their area shirts.</a:t>
            </a:r>
          </a:p>
          <a:p>
            <a:pPr marL="638175" lvl="2" indent="-342900">
              <a:buFont typeface="Arial" pitchFamily="34" charset="0"/>
              <a:buChar char="•"/>
            </a:pPr>
            <a:r>
              <a:rPr lang="en-US" sz="2000" dirty="0"/>
              <a:t>All team members must wear a uniform that is identical in color and style.</a:t>
            </a:r>
          </a:p>
          <a:p>
            <a:pPr marL="342900" indent="-342900">
              <a:buFont typeface="Arial" pitchFamily="34" charset="0"/>
              <a:buChar char="•"/>
            </a:pPr>
            <a:r>
              <a:rPr lang="en-US" sz="2400" dirty="0"/>
              <a:t>Both jewelry and denim are not allowed to be worn during competition.</a:t>
            </a:r>
          </a:p>
          <a:p>
            <a:pPr marL="638175" lvl="2" indent="-342900">
              <a:buFont typeface="Arial" pitchFamily="34" charset="0"/>
              <a:buChar char="•"/>
            </a:pPr>
            <a:r>
              <a:rPr lang="en-US" sz="2000" dirty="0"/>
              <a:t>Medical or Religious jewelry may be worn if necessary.  Please bring this to the attention of the Games Director prior to competition.  </a:t>
            </a:r>
          </a:p>
        </p:txBody>
      </p:sp>
    </p:spTree>
    <p:extLst>
      <p:ext uri="{BB962C8B-B14F-4D97-AF65-F5344CB8AC3E}">
        <p14:creationId xmlns:p14="http://schemas.microsoft.com/office/powerpoint/2010/main" val="18808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u="sng" dirty="0" err="1"/>
              <a:t>Pallina</a:t>
            </a:r>
            <a:r>
              <a:rPr lang="en-US" sz="2400" dirty="0"/>
              <a:t>: A 1¾ inch ball which is rolled down the court first and becomes the target ball.</a:t>
            </a:r>
          </a:p>
          <a:p>
            <a:pPr marL="342900" indent="-342900">
              <a:buFont typeface="Arial" pitchFamily="34" charset="0"/>
              <a:buChar char="•"/>
            </a:pPr>
            <a:r>
              <a:rPr lang="en-US" sz="2400" u="sng" dirty="0"/>
              <a:t>Pointing</a:t>
            </a:r>
            <a:r>
              <a:rPr lang="en-US" sz="2400" dirty="0"/>
              <a:t>: Also called rolling or lagging. Unlike the hitting shot, this shot is played to get the ball close to the target ball, rather than trying to scatter the balls to displace other balls.</a:t>
            </a:r>
          </a:p>
          <a:p>
            <a:pPr marL="342900" indent="-342900">
              <a:buFont typeface="Arial" pitchFamily="34" charset="0"/>
              <a:buChar char="•"/>
            </a:pPr>
            <a:r>
              <a:rPr lang="en-US" sz="2400" u="sng" dirty="0"/>
              <a:t>Sideboards</a:t>
            </a:r>
            <a:r>
              <a:rPr lang="en-US" sz="2400" dirty="0"/>
              <a:t>: The boards that surround and enclose a court, usually at least 6-12 inches high in the middle, to stop the balls from leaving the court.</a:t>
            </a:r>
          </a:p>
        </p:txBody>
      </p:sp>
    </p:spTree>
    <p:extLst>
      <p:ext uri="{BB962C8B-B14F-4D97-AF65-F5344CB8AC3E}">
        <p14:creationId xmlns:p14="http://schemas.microsoft.com/office/powerpoint/2010/main" val="16021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sz="2400" dirty="0"/>
              <a:t>Hats and visors are allowed to be worn during competition.</a:t>
            </a:r>
          </a:p>
          <a:p>
            <a:pPr marL="342900" indent="-342900">
              <a:buFont typeface="Arial" pitchFamily="34" charset="0"/>
              <a:buChar char="•"/>
            </a:pPr>
            <a:r>
              <a:rPr lang="en-US" sz="2400" dirty="0"/>
              <a:t>Shoes:</a:t>
            </a:r>
          </a:p>
          <a:p>
            <a:pPr lvl="2">
              <a:buFont typeface="Arial" panose="020B0604020202020204" pitchFamily="34" charset="0"/>
              <a:buChar char="•"/>
            </a:pPr>
            <a:r>
              <a:rPr lang="en-US" sz="2000" dirty="0"/>
              <a:t>Closed toe shoes or smooth soled athletic shoes are recommended.</a:t>
            </a:r>
          </a:p>
          <a:p>
            <a:pPr lvl="2">
              <a:buFont typeface="Arial" panose="020B0604020202020204" pitchFamily="34" charset="0"/>
              <a:buChar char="•"/>
            </a:pPr>
            <a:r>
              <a:rPr lang="en-US" sz="2000" dirty="0"/>
              <a:t>Spikes are prohibited.</a:t>
            </a:r>
          </a:p>
        </p:txBody>
      </p:sp>
    </p:spTree>
    <p:extLst>
      <p:ext uri="{BB962C8B-B14F-4D97-AF65-F5344CB8AC3E}">
        <p14:creationId xmlns:p14="http://schemas.microsoft.com/office/powerpoint/2010/main" val="215049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a:t>A Bocce court measures 60’ long by 12’ wide.  </a:t>
            </a:r>
          </a:p>
          <a:p>
            <a:pPr marL="342900" indent="-342900">
              <a:buFont typeface="Arial" pitchFamily="34" charset="0"/>
              <a:buChar char="•"/>
            </a:pPr>
            <a:r>
              <a:rPr lang="en-US" sz="2400" dirty="0"/>
              <a:t>The court surface may be comprised of stone-dust, dirt, clay, grass or artificial grass and should be free of obstructions.</a:t>
            </a:r>
          </a:p>
          <a:p>
            <a:pPr marL="342900" indent="-342900">
              <a:buFont typeface="Arial" pitchFamily="34" charset="0"/>
              <a:buChar char="•"/>
            </a:pPr>
            <a:r>
              <a:rPr lang="en-US" sz="2400" dirty="0"/>
              <a:t>Court walls may be composed of any rigid material and should be at least as tall as the bocce ball.  All side and end walls may be used during play for bank shots.</a:t>
            </a:r>
          </a:p>
        </p:txBody>
      </p:sp>
    </p:spTree>
    <p:extLst>
      <p:ext uri="{BB962C8B-B14F-4D97-AF65-F5344CB8AC3E}">
        <p14:creationId xmlns:p14="http://schemas.microsoft.com/office/powerpoint/2010/main" val="38972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a:t>Each Court should have marked:</a:t>
            </a:r>
          </a:p>
          <a:p>
            <a:pPr marL="387350" lvl="1" indent="-342900">
              <a:buFont typeface="Arial" pitchFamily="34" charset="0"/>
              <a:buChar char="•"/>
            </a:pPr>
            <a:r>
              <a:rPr lang="en-US" sz="2000" dirty="0"/>
              <a:t>Half Court (30 Foot Line): Which is the minimum distance the </a:t>
            </a:r>
            <a:r>
              <a:rPr lang="en-US" sz="2000" dirty="0" err="1"/>
              <a:t>pallina</a:t>
            </a:r>
            <a:r>
              <a:rPr lang="en-US" sz="2000" dirty="0"/>
              <a:t> must travel to begin play.</a:t>
            </a:r>
          </a:p>
          <a:p>
            <a:pPr marL="387350" lvl="1" indent="-342900">
              <a:buFont typeface="Arial" pitchFamily="34" charset="0"/>
              <a:buChar char="•"/>
            </a:pPr>
            <a:r>
              <a:rPr lang="en-US" sz="2000" dirty="0"/>
              <a:t>Ten Foot Line (on each end): Which is the foul line for shooting.</a:t>
            </a:r>
          </a:p>
          <a:p>
            <a:pPr marL="44450" lvl="1" indent="0">
              <a:buNone/>
            </a:pPr>
            <a:endParaRPr lang="en-US" dirty="0"/>
          </a:p>
        </p:txBody>
      </p:sp>
    </p:spTree>
    <p:extLst>
      <p:ext uri="{BB962C8B-B14F-4D97-AF65-F5344CB8AC3E}">
        <p14:creationId xmlns:p14="http://schemas.microsoft.com/office/powerpoint/2010/main" val="27546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pic>
        <p:nvPicPr>
          <p:cNvPr id="6" name="Content Placeholder 5">
            <a:extLst>
              <a:ext uri="{FF2B5EF4-FFF2-40B4-BE49-F238E27FC236}">
                <a16:creationId xmlns:a16="http://schemas.microsoft.com/office/drawing/2014/main" id="{56683430-0B87-BD27-3255-0970A295AAAC}"/>
              </a:ext>
            </a:extLst>
          </p:cNvPr>
          <p:cNvPicPr>
            <a:picLocks noGrp="1" noChangeAspect="1"/>
          </p:cNvPicPr>
          <p:nvPr>
            <p:ph idx="1"/>
          </p:nvPr>
        </p:nvPicPr>
        <p:blipFill>
          <a:blip r:embed="rId2"/>
          <a:stretch>
            <a:fillRect/>
          </a:stretch>
        </p:blipFill>
        <p:spPr>
          <a:xfrm>
            <a:off x="1764834" y="1591108"/>
            <a:ext cx="5471458" cy="4764810"/>
          </a:xfrm>
        </p:spPr>
      </p:pic>
    </p:spTree>
    <p:extLst>
      <p:ext uri="{BB962C8B-B14F-4D97-AF65-F5344CB8AC3E}">
        <p14:creationId xmlns:p14="http://schemas.microsoft.com/office/powerpoint/2010/main" val="227632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a:t>Bocce balls may be composed of wood or composite materials and should be of equal size. </a:t>
            </a:r>
          </a:p>
          <a:p>
            <a:pPr marL="387350" lvl="1" indent="-342900">
              <a:buFont typeface="Arial" pitchFamily="34" charset="0"/>
              <a:buChar char="•"/>
            </a:pPr>
            <a:r>
              <a:rPr lang="en-US" sz="2000" dirty="0"/>
              <a:t>There should be 8 bocce balls total for game play, four per team.</a:t>
            </a:r>
          </a:p>
          <a:p>
            <a:pPr marL="387350" lvl="1" indent="-342900">
              <a:buFont typeface="Arial" pitchFamily="34" charset="0"/>
              <a:buChar char="•"/>
            </a:pPr>
            <a:r>
              <a:rPr lang="en-US" sz="2000" dirty="0"/>
              <a:t>The bocce balls for each team should be different colors to differentiate between teams.</a:t>
            </a:r>
          </a:p>
          <a:p>
            <a:pPr marL="342900" indent="-342900">
              <a:buFont typeface="Arial" pitchFamily="34" charset="0"/>
              <a:buChar char="•"/>
            </a:pPr>
            <a:r>
              <a:rPr lang="en-US" sz="2400" dirty="0"/>
              <a:t>The color of balls is immaterial provided that the four balls of one team are clearly and visibly distinct from the </a:t>
            </a:r>
            <a:r>
              <a:rPr lang="en-US" sz="2400"/>
              <a:t>four balls </a:t>
            </a:r>
            <a:r>
              <a:rPr lang="en-US" sz="2400" dirty="0"/>
              <a:t>of the opposing team.</a:t>
            </a:r>
          </a:p>
          <a:p>
            <a:pPr marL="342900" indent="-342900">
              <a:buFont typeface="Arial" pitchFamily="34" charset="0"/>
              <a:buChar char="•"/>
            </a:pPr>
            <a:r>
              <a:rPr lang="en-US" sz="2400" dirty="0"/>
              <a:t>Traditional Bocce Balls should measure between 107mm to 110mm and weigh 2.0 to 2.25 pounds.</a:t>
            </a:r>
          </a:p>
        </p:txBody>
      </p:sp>
    </p:spTree>
    <p:extLst>
      <p:ext uri="{BB962C8B-B14F-4D97-AF65-F5344CB8AC3E}">
        <p14:creationId xmlns:p14="http://schemas.microsoft.com/office/powerpoint/2010/main" val="28610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sz="2400" dirty="0" err="1"/>
              <a:t>Pallina</a:t>
            </a:r>
            <a:r>
              <a:rPr lang="en-US" sz="2400" dirty="0"/>
              <a:t>: The target ball.  </a:t>
            </a:r>
          </a:p>
          <a:p>
            <a:pPr marL="387350" lvl="1" indent="-342900">
              <a:buFont typeface="Arial" pitchFamily="34" charset="0"/>
              <a:buChar char="•"/>
            </a:pPr>
            <a:r>
              <a:rPr lang="en-US" sz="2000" dirty="0"/>
              <a:t>Should be a color visibly distinct from both bocce ball colors – typically white but can be orange in some instance.</a:t>
            </a:r>
          </a:p>
          <a:p>
            <a:pPr marL="387350" lvl="1" indent="-342900">
              <a:buFont typeface="Arial" pitchFamily="34" charset="0"/>
              <a:buChar char="•"/>
            </a:pPr>
            <a:r>
              <a:rPr lang="en-US" sz="2000" dirty="0"/>
              <a:t>Should measure between 48 – 63mm.</a:t>
            </a:r>
          </a:p>
          <a:p>
            <a:pPr marL="342900" indent="-342900">
              <a:buFont typeface="Arial" pitchFamily="34" charset="0"/>
              <a:buChar char="•"/>
            </a:pPr>
            <a:r>
              <a:rPr lang="en-US" sz="2400" dirty="0"/>
              <a:t>A tape measure, or other measuring device, is needed to accurately measure distances.</a:t>
            </a:r>
          </a:p>
          <a:p>
            <a:pPr marL="342900" indent="-342900">
              <a:buFont typeface="Arial" pitchFamily="34" charset="0"/>
              <a:buChar char="•"/>
            </a:pPr>
            <a:r>
              <a:rPr lang="en-US" sz="2400" dirty="0"/>
              <a:t>Visually impaired athletes may be allowed the use of a beeper near the </a:t>
            </a:r>
            <a:r>
              <a:rPr lang="en-US" sz="2400" dirty="0" err="1"/>
              <a:t>pallina</a:t>
            </a:r>
            <a:r>
              <a:rPr lang="en-US" sz="2400" dirty="0"/>
              <a:t> to identify the throwing direction.</a:t>
            </a:r>
          </a:p>
          <a:p>
            <a:pPr marL="342900" indent="-342900">
              <a:buFont typeface="Arial" pitchFamily="34" charset="0"/>
              <a:buChar char="•"/>
            </a:pPr>
            <a:r>
              <a:rPr lang="en-US" sz="2400" dirty="0"/>
              <a:t>Ramps may be used in modified divisions.</a:t>
            </a:r>
          </a:p>
        </p:txBody>
      </p:sp>
    </p:spTree>
    <p:extLst>
      <p:ext uri="{BB962C8B-B14F-4D97-AF65-F5344CB8AC3E}">
        <p14:creationId xmlns:p14="http://schemas.microsoft.com/office/powerpoint/2010/main" val="78601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4" ma:contentTypeDescription="Create a new document." ma:contentTypeScope="" ma:versionID="84dfd12724c76a04736c65c8608f9eb6">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d9e1e4c240ef67a4a93777f1eaceb76b"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EBFEB-9B0B-415A-AC40-1D694ABD04EE}">
  <ds:schemaRefs>
    <ds:schemaRef ds:uri="http://schemas.microsoft.com/sharepoint/v3/contenttype/forms"/>
  </ds:schemaRefs>
</ds:datastoreItem>
</file>

<file path=customXml/itemProps2.xml><?xml version="1.0" encoding="utf-8"?>
<ds:datastoreItem xmlns:ds="http://schemas.openxmlformats.org/officeDocument/2006/customXml" ds:itemID="{67FF8961-4394-4699-921C-70A5C3E240D1}">
  <ds:schemaRefs>
    <ds:schemaRef ds:uri="http://schemas.microsoft.com/office/2006/documentManagement/types"/>
    <ds:schemaRef ds:uri="http://purl.org/dc/terms/"/>
    <ds:schemaRef ds:uri="ace8d67e-4785-406d-8808-4d8ad8630d69"/>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3f5ee984-a5ff-4d70-ac35-fb327ff42971"/>
    <ds:schemaRef ds:uri="http://www.w3.org/XML/1998/namespace"/>
    <ds:schemaRef ds:uri="697d50b4-5445-4cbe-8b7c-19560245d71c"/>
    <ds:schemaRef ds:uri="829f0623-7a72-4883-9e9d-537f6a935139"/>
  </ds:schemaRefs>
</ds:datastoreItem>
</file>

<file path=customXml/itemProps3.xml><?xml version="1.0" encoding="utf-8"?>
<ds:datastoreItem xmlns:ds="http://schemas.openxmlformats.org/officeDocument/2006/customXml" ds:itemID="{3FE356DD-5878-436F-8FE9-935D914CB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d50b4-5445-4cbe-8b7c-19560245d71c"/>
    <ds:schemaRef ds:uri="829f0623-7a72-4883-9e9d-537f6a935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6270</TotalTime>
  <Words>1811</Words>
  <Application>Microsoft Office PowerPoint</Application>
  <PresentationFormat>On-screen Show (4:3)</PresentationFormat>
  <Paragraphs>135</Paragraphs>
  <Slides>30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Gill Sans</vt:lpstr>
      <vt:lpstr>Helvetica Neue</vt:lpstr>
      <vt:lpstr>Ubuntu</vt:lpstr>
      <vt:lpstr>Ubuntu Light</vt:lpstr>
      <vt:lpstr>SO_AP_Presentation</vt:lpstr>
      <vt:lpstr>Body White copy</vt:lpstr>
      <vt:lpstr>Blank</vt:lpstr>
      <vt:lpstr>1_Blank</vt:lpstr>
      <vt:lpstr>Bocce Official Rules</vt:lpstr>
      <vt:lpstr>Events Offered</vt:lpstr>
      <vt:lpstr>Uniforms</vt:lpstr>
      <vt:lpstr>Uniforms</vt:lpstr>
      <vt:lpstr>Court</vt:lpstr>
      <vt:lpstr>Court</vt:lpstr>
      <vt:lpstr>Court</vt:lpstr>
      <vt:lpstr>Equipment</vt:lpstr>
      <vt:lpstr>Equipment</vt:lpstr>
      <vt:lpstr>Number of Balls Played</vt:lpstr>
      <vt:lpstr>General Rules</vt:lpstr>
      <vt:lpstr>General Rules</vt:lpstr>
      <vt:lpstr>General Rules</vt:lpstr>
      <vt:lpstr>General Rules</vt:lpstr>
      <vt:lpstr>General Rules</vt:lpstr>
      <vt:lpstr>Scoring</vt:lpstr>
      <vt:lpstr>Scoring</vt:lpstr>
      <vt:lpstr>Scoring - Ties</vt:lpstr>
      <vt:lpstr>Rotation of Players</vt:lpstr>
      <vt:lpstr>Modified Bocce</vt:lpstr>
      <vt:lpstr>Modified Bocce</vt:lpstr>
      <vt:lpstr>Unified Bocce</vt:lpstr>
      <vt:lpstr>Coaching</vt:lpstr>
      <vt:lpstr>How To Get Qualifying Scores</vt:lpstr>
      <vt:lpstr>How To Get Qualifying Scores</vt:lpstr>
      <vt:lpstr>How To Get Qualifying Scores</vt:lpstr>
      <vt:lpstr>How To Get Qualifying Scores</vt:lpstr>
      <vt:lpstr>How To Get Qualifying Scores</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46</cp:revision>
  <dcterms:created xsi:type="dcterms:W3CDTF">2012-05-09T16:21:13Z</dcterms:created>
  <dcterms:modified xsi:type="dcterms:W3CDTF">2025-08-12T15:16:30Z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18673600</vt:r8>
  </property>
  <property fmtid="{D5CDD505-2E9C-101B-9397-08002B2CF9AE}" pid="4" name="MediaServiceImageTags">
    <vt:lpwstr/>
  </property>
</Properties>
</file>