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8"/>
  </p:notesMasterIdLst>
  <p:handoutMasterIdLst>
    <p:handoutMasterId r:id="rId29"/>
  </p:handoutMasterIdLst>
  <p:sldIdLst>
    <p:sldId id="256" r:id="rId5"/>
    <p:sldId id="266" r:id="rId6"/>
    <p:sldId id="271" r:id="rId7"/>
    <p:sldId id="272" r:id="rId8"/>
    <p:sldId id="293" r:id="rId9"/>
    <p:sldId id="294" r:id="rId10"/>
    <p:sldId id="285" r:id="rId11"/>
    <p:sldId id="273" r:id="rId12"/>
    <p:sldId id="259" r:id="rId13"/>
    <p:sldId id="274" r:id="rId14"/>
    <p:sldId id="275" r:id="rId15"/>
    <p:sldId id="276" r:id="rId16"/>
    <p:sldId id="286" r:id="rId17"/>
    <p:sldId id="268" r:id="rId18"/>
    <p:sldId id="267" r:id="rId19"/>
    <p:sldId id="287" r:id="rId20"/>
    <p:sldId id="288" r:id="rId21"/>
    <p:sldId id="289" r:id="rId22"/>
    <p:sldId id="291" r:id="rId23"/>
    <p:sldId id="277" r:id="rId24"/>
    <p:sldId id="292" r:id="rId25"/>
    <p:sldId id="278" r:id="rId26"/>
    <p:sldId id="26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37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94070"/>
            <a:ext cx="7773293" cy="1470049"/>
          </a:xfrm>
        </p:spPr>
        <p:txBody>
          <a:bodyPr/>
          <a:lstStyle/>
          <a:p>
            <a:pPr algn="ctr"/>
            <a:r>
              <a:rPr lang="en-US" dirty="0" smtClean="0"/>
              <a:t>Bocce </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Bocce Rules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The number of points to win a game is 12. Games will conclude after 10 frames or 25 minutes, if 12 points isn’t obtained.</a:t>
            </a:r>
          </a:p>
          <a:p>
            <a:pPr marL="457200" indent="-457200">
              <a:buAutoNum type="arabicPeriod"/>
            </a:pPr>
            <a:r>
              <a:rPr lang="en-US" dirty="0" smtClean="0"/>
              <a:t>No coaching is allowed from the sidelines</a:t>
            </a:r>
          </a:p>
          <a:p>
            <a:pPr marL="457200" indent="-457200">
              <a:buAutoNum type="arabicPeriod"/>
            </a:pPr>
            <a:r>
              <a:rPr lang="en-US" dirty="0" smtClean="0"/>
              <a:t>Three and four person single elimination with consolation game, brackets based on gender and score</a:t>
            </a:r>
          </a:p>
          <a:p>
            <a:pPr marL="457200" indent="-457200">
              <a:buAutoNum type="arabicPeriod"/>
            </a:pPr>
            <a:r>
              <a:rPr lang="en-US" dirty="0" smtClean="0"/>
              <a:t>Singles: player is allowed 4 balls, Doubles: player is allowed 2 balls</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r>
              <a:rPr lang="en-US" dirty="0" smtClean="0"/>
              <a:t>Sequence of play</a:t>
            </a:r>
          </a:p>
          <a:p>
            <a:r>
              <a:rPr lang="en-US" sz="1200" dirty="0" smtClean="0"/>
              <a:t>I.	A coin toss by the referee will determine which team has the </a:t>
            </a:r>
            <a:r>
              <a:rPr lang="en-US" sz="1200" dirty="0" err="1" smtClean="0"/>
              <a:t>pallina</a:t>
            </a:r>
            <a:r>
              <a:rPr lang="en-US" sz="1200" dirty="0" smtClean="0"/>
              <a:t> and choice of ball color</a:t>
            </a:r>
          </a:p>
          <a:p>
            <a:r>
              <a:rPr lang="en-US" sz="1200" dirty="0" smtClean="0"/>
              <a:t>II.	The </a:t>
            </a:r>
            <a:r>
              <a:rPr lang="en-US" sz="1200" dirty="0" err="1" smtClean="0"/>
              <a:t>pallina</a:t>
            </a:r>
            <a:r>
              <a:rPr lang="en-US" sz="1200" dirty="0" smtClean="0"/>
              <a:t> is rolled or tossed by a member of the team winning the coin toss</a:t>
            </a:r>
          </a:p>
          <a:p>
            <a:r>
              <a:rPr lang="en-US" sz="1200" dirty="0" smtClean="0"/>
              <a:t>III.	The player who tosses the </a:t>
            </a:r>
            <a:r>
              <a:rPr lang="en-US" sz="1200" dirty="0" err="1" smtClean="0"/>
              <a:t>pallina</a:t>
            </a:r>
            <a:r>
              <a:rPr lang="en-US" sz="1200" dirty="0" smtClean="0"/>
              <a:t>, must follow up by delivering the first ball for their team. </a:t>
            </a:r>
          </a:p>
          <a:p>
            <a:r>
              <a:rPr lang="en-US" sz="1200" dirty="0" smtClean="0"/>
              <a:t>IV.	The opposing team then delivers their bocce balls until the point is taken or they have exhausted their foul balls. This “nearest ball” rule governs the sequence of played balls</a:t>
            </a:r>
          </a:p>
          <a:p>
            <a:r>
              <a:rPr lang="en-US" sz="1200" dirty="0" smtClean="0"/>
              <a:t>V.	The side whose ball is the closest to the </a:t>
            </a:r>
            <a:r>
              <a:rPr lang="en-US" sz="1200" dirty="0" err="1" smtClean="0"/>
              <a:t>pallina</a:t>
            </a:r>
            <a:r>
              <a:rPr lang="en-US" sz="1200" dirty="0" smtClean="0"/>
              <a:t> is called the “in” ball and the opposing side the “out” ball. Whenever a team is “in”, it steps aside and allows the “out” team to deliver.</a:t>
            </a:r>
          </a:p>
          <a:p>
            <a:r>
              <a:rPr lang="en-US" dirty="0" smtClean="0"/>
              <a:t>3 attempt rule</a:t>
            </a:r>
            <a:r>
              <a:rPr lang="en-US" sz="1200" dirty="0" smtClean="0"/>
              <a:t>	</a:t>
            </a:r>
          </a:p>
          <a:p>
            <a:r>
              <a:rPr lang="en-US" sz="1200" dirty="0" smtClean="0"/>
              <a:t>VI. The team possessing the </a:t>
            </a:r>
            <a:r>
              <a:rPr lang="en-US" sz="1200" dirty="0" err="1" smtClean="0"/>
              <a:t>pallina</a:t>
            </a:r>
            <a:r>
              <a:rPr lang="en-US" sz="1200" dirty="0" smtClean="0"/>
              <a:t> will have 3 attempts at placing the </a:t>
            </a:r>
            <a:r>
              <a:rPr lang="en-US" sz="1200" dirty="0" err="1" smtClean="0"/>
              <a:t>pallina</a:t>
            </a:r>
            <a:r>
              <a:rPr lang="en-US" sz="1200" dirty="0" smtClean="0"/>
              <a:t> within the 30’ mark and before the 10’ mark on the opposite end. If these 3 attempts are unsuccessful, the opposing team gets the chance to place the </a:t>
            </a:r>
            <a:r>
              <a:rPr lang="en-US" sz="1200" dirty="0" err="1" smtClean="0"/>
              <a:t>pallina</a:t>
            </a:r>
            <a:r>
              <a:rPr lang="en-US" sz="1200" dirty="0" smtClean="0"/>
              <a:t>. If this is unsuccessful within 3 attempts the referee will place the </a:t>
            </a:r>
            <a:r>
              <a:rPr lang="en-US" sz="1200" dirty="0" err="1" smtClean="0"/>
              <a:t>pallina</a:t>
            </a:r>
            <a:r>
              <a:rPr lang="en-US" sz="1200" dirty="0" smtClean="0"/>
              <a:t>.</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0" indent="0"/>
            <a:r>
              <a:rPr lang="en-US" dirty="0" smtClean="0"/>
              <a:t>Initial Point</a:t>
            </a:r>
          </a:p>
          <a:p>
            <a:pPr marL="285750" indent="-285750">
              <a:buAutoNum type="romanUcPeriod"/>
            </a:pPr>
            <a:r>
              <a:rPr lang="en-US" sz="1200" dirty="0" smtClean="0"/>
              <a:t>The team with the </a:t>
            </a:r>
            <a:r>
              <a:rPr lang="en-US" sz="1200" dirty="0" err="1" smtClean="0"/>
              <a:t>pallina</a:t>
            </a:r>
            <a:r>
              <a:rPr lang="en-US" sz="1200" dirty="0" smtClean="0"/>
              <a:t> advantage has to establish the initial point</a:t>
            </a:r>
          </a:p>
          <a:p>
            <a:pPr marL="0" indent="0"/>
            <a:r>
              <a:rPr lang="en-US" dirty="0" smtClean="0"/>
              <a:t>Ball Delivery</a:t>
            </a:r>
          </a:p>
          <a:p>
            <a:pPr marL="285750" indent="-285750">
              <a:buAutoNum type="romanUcPeriod"/>
            </a:pPr>
            <a:r>
              <a:rPr lang="en-US" sz="1200" dirty="0" smtClean="0"/>
              <a:t>A player has the option of rolling, tossing, bouncing, banking, etc. its ball down the court</a:t>
            </a:r>
          </a:p>
          <a:p>
            <a:pPr marL="285750" indent="-285750">
              <a:buAutoNum type="romanUcPeriod"/>
            </a:pPr>
            <a:r>
              <a:rPr lang="en-US" sz="1200" dirty="0" smtClean="0"/>
              <a:t>A player can “</a:t>
            </a:r>
            <a:r>
              <a:rPr lang="en-US" sz="1200" dirty="0" err="1" smtClean="0"/>
              <a:t>spock</a:t>
            </a:r>
            <a:r>
              <a:rPr lang="en-US" sz="1200" dirty="0" smtClean="0"/>
              <a:t>”  or hit out any ball in play in trying to obtain a point or decrease the opponents score</a:t>
            </a:r>
          </a:p>
          <a:p>
            <a:pPr marL="285750" indent="-285750">
              <a:buAutoNum type="romanUcPeriod"/>
            </a:pPr>
            <a:r>
              <a:rPr lang="en-US" sz="1200" dirty="0" smtClean="0"/>
              <a:t>Ball delivery must be underhand</a:t>
            </a:r>
          </a:p>
          <a:p>
            <a:pPr marL="285750" indent="-285750">
              <a:buAutoNum type="romanUcPeriod"/>
            </a:pPr>
            <a:r>
              <a:rPr lang="en-US" sz="1200" dirty="0" smtClean="0"/>
              <a:t>Bank or rebound shots are allowed off sideboards or backboards</a:t>
            </a:r>
          </a:p>
          <a:p>
            <a:pPr marL="0" indent="0"/>
            <a:r>
              <a:rPr lang="en-US" dirty="0" smtClean="0"/>
              <a:t>Rotation of Players</a:t>
            </a:r>
          </a:p>
          <a:p>
            <a:pPr marL="285750" indent="-285750">
              <a:buAutoNum type="romanUcPeriod"/>
            </a:pPr>
            <a:r>
              <a:rPr lang="en-US" sz="1200" dirty="0" smtClean="0"/>
              <a:t>The players of the team may elect to play their ball in any rotation, as long as the player who delivers the </a:t>
            </a:r>
            <a:r>
              <a:rPr lang="en-US" sz="1200" dirty="0" err="1" smtClean="0"/>
              <a:t>pallina</a:t>
            </a:r>
            <a:r>
              <a:rPr lang="en-US" sz="1200" dirty="0" smtClean="0"/>
              <a:t> tosses the first ball</a:t>
            </a:r>
          </a:p>
          <a:p>
            <a:pPr marL="285750" indent="-285750">
              <a:buAutoNum type="romanUcPeriod"/>
            </a:pPr>
            <a:r>
              <a:rPr lang="en-US" sz="1200" dirty="0" smtClean="0"/>
              <a:t>The rotation can vary to players discretion as long as no player delivers more than his/her allotted number of balls per frame</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77845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a:t>
            </a:r>
            <a:endParaRPr lang="en-US" dirty="0"/>
          </a:p>
        </p:txBody>
      </p:sp>
      <p:sp>
        <p:nvSpPr>
          <p:cNvPr id="3" name="Content Placeholder 2"/>
          <p:cNvSpPr>
            <a:spLocks noGrp="1"/>
          </p:cNvSpPr>
          <p:nvPr>
            <p:ph idx="1"/>
          </p:nvPr>
        </p:nvSpPr>
        <p:spPr/>
        <p:txBody>
          <a:bodyPr/>
          <a:lstStyle/>
          <a:p>
            <a:pPr marL="285750" indent="-285750">
              <a:buAutoNum type="romanUcPeriod"/>
            </a:pPr>
            <a:r>
              <a:rPr lang="en-US" sz="1200" dirty="0" smtClean="0"/>
              <a:t>At the end of the frame, scoring is determined as follows: points are awarded to the team whose balls are closer to the </a:t>
            </a:r>
            <a:r>
              <a:rPr lang="en-US" sz="1200" dirty="0" err="1" smtClean="0"/>
              <a:t>pallina</a:t>
            </a:r>
            <a:r>
              <a:rPr lang="en-US" sz="1200" dirty="0" smtClean="0"/>
              <a:t> than the closest ball of the opposing team, which can be determined by viewing or mechanical measurements</a:t>
            </a:r>
          </a:p>
          <a:p>
            <a:pPr marL="285750" indent="-285750">
              <a:buAutoNum type="romanUcPeriod"/>
            </a:pPr>
            <a:r>
              <a:rPr lang="en-US" sz="1200" dirty="0" smtClean="0"/>
              <a:t>A player can request a mechanical measurement</a:t>
            </a:r>
          </a:p>
          <a:p>
            <a:pPr marL="285750" indent="-285750">
              <a:buAutoNum type="romanUcPeriod"/>
            </a:pPr>
            <a:r>
              <a:rPr lang="en-US" sz="1200" dirty="0" smtClean="0"/>
              <a:t>The referee announces the winning points and color at the end of the frame</a:t>
            </a:r>
          </a:p>
          <a:p>
            <a:pPr marL="285750" indent="-285750">
              <a:buAutoNum type="romanUcPeriod"/>
            </a:pPr>
            <a:r>
              <a:rPr lang="en-US" sz="1200" dirty="0" smtClean="0"/>
              <a:t>The scoring team wins the </a:t>
            </a:r>
            <a:r>
              <a:rPr lang="en-US" sz="1200" dirty="0" err="1" smtClean="0"/>
              <a:t>pallina</a:t>
            </a:r>
            <a:r>
              <a:rPr lang="en-US" sz="1200" dirty="0" smtClean="0"/>
              <a:t> advantage for the next frame</a:t>
            </a:r>
          </a:p>
          <a:p>
            <a:pPr marL="0" indent="0"/>
            <a:r>
              <a:rPr lang="en-US" dirty="0" smtClean="0"/>
              <a:t>Ties</a:t>
            </a:r>
          </a:p>
          <a:p>
            <a:pPr marL="285750" indent="-285750">
              <a:buAutoNum type="romanUcPeriod"/>
            </a:pPr>
            <a:r>
              <a:rPr lang="en-US" sz="1200" dirty="0" smtClean="0"/>
              <a:t>In the event that the two balls closest to the </a:t>
            </a:r>
            <a:r>
              <a:rPr lang="en-US" sz="1200" dirty="0" err="1" smtClean="0"/>
              <a:t>pallina</a:t>
            </a:r>
            <a:r>
              <a:rPr lang="en-US" sz="1200" dirty="0" smtClean="0"/>
              <a:t> are from opposing teams, no points will be awarded and the frame will be replayed</a:t>
            </a:r>
          </a:p>
          <a:p>
            <a:pPr marL="285750" indent="-285750">
              <a:buAutoNum type="romanUcPeriod"/>
            </a:pPr>
            <a:r>
              <a:rPr lang="en-US" sz="1200" dirty="0" smtClean="0"/>
              <a:t>The </a:t>
            </a:r>
            <a:r>
              <a:rPr lang="en-US" sz="1200" dirty="0" err="1" smtClean="0"/>
              <a:t>pallina</a:t>
            </a:r>
            <a:r>
              <a:rPr lang="en-US" sz="1200" dirty="0" smtClean="0"/>
              <a:t> returns to the team which delivered it</a:t>
            </a:r>
            <a:endParaRPr lang="en-US" sz="12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259675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323275"/>
            <a:ext cx="7902575" cy="1195388"/>
          </a:xfrm>
        </p:spPr>
        <p:txBody>
          <a:bodyPr/>
          <a:lstStyle/>
          <a:p>
            <a:pPr algn="ctr"/>
            <a:r>
              <a:rPr lang="en-US" dirty="0" smtClean="0"/>
              <a:t>Fouls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14</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Fouls</a:t>
            </a:r>
            <a:endParaRPr lang="en-US" dirty="0"/>
          </a:p>
        </p:txBody>
      </p:sp>
      <p:sp>
        <p:nvSpPr>
          <p:cNvPr id="3" name="Content Placeholder 2"/>
          <p:cNvSpPr>
            <a:spLocks noGrp="1"/>
          </p:cNvSpPr>
          <p:nvPr>
            <p:ph idx="1"/>
          </p:nvPr>
        </p:nvSpPr>
        <p:spPr/>
        <p:txBody>
          <a:bodyPr/>
          <a:lstStyle/>
          <a:p>
            <a:r>
              <a:rPr lang="en-US" dirty="0" smtClean="0"/>
              <a:t>Foul Line Fouls</a:t>
            </a:r>
          </a:p>
          <a:p>
            <a:pPr marL="285750" indent="-285750">
              <a:buAutoNum type="romanUcPeriod"/>
            </a:pPr>
            <a:r>
              <a:rPr lang="en-US" sz="1200" dirty="0" smtClean="0"/>
              <a:t>In pointing and hitting, the foremost part of the specific foul-line will not be surpassed by any part of the foot before the ball leaves the player’s hand</a:t>
            </a:r>
          </a:p>
          <a:p>
            <a:pPr marL="285750" indent="-285750">
              <a:buAutoNum type="romanUcPeriod"/>
            </a:pPr>
            <a:r>
              <a:rPr lang="en-US" sz="1200" dirty="0" smtClean="0"/>
              <a:t>All fouls must be called by a referee when the foul is witnessed; one official warning may be granted for each team after which penalties will be assessed</a:t>
            </a:r>
          </a:p>
          <a:p>
            <a:pPr marL="285750" indent="-285750">
              <a:buAutoNum type="romanUcPeriod"/>
            </a:pPr>
            <a:r>
              <a:rPr lang="en-US" sz="1200" dirty="0" smtClean="0"/>
              <a:t>The penalties will consist of</a:t>
            </a:r>
          </a:p>
          <a:p>
            <a:pPr marL="228600" indent="-228600">
              <a:buAutoNum type="alphaLcPeriod"/>
            </a:pPr>
            <a:r>
              <a:rPr lang="en-US" sz="1200" dirty="0" smtClean="0"/>
              <a:t>The team fouled against will be awarded points as they were immediately preceding the foul; or</a:t>
            </a:r>
          </a:p>
          <a:p>
            <a:pPr marL="228600" indent="-228600">
              <a:buAutoNum type="alphaLcPeriod"/>
            </a:pPr>
            <a:r>
              <a:rPr lang="en-US" sz="1200" dirty="0" smtClean="0"/>
              <a:t>The fouled against team has the option to decline the penalty and finish the frame</a:t>
            </a:r>
          </a:p>
          <a:p>
            <a:pPr marL="0" indent="0"/>
            <a:r>
              <a:rPr lang="en-US" dirty="0" smtClean="0"/>
              <a:t>Moving Ball or </a:t>
            </a:r>
            <a:r>
              <a:rPr lang="en-US" dirty="0" err="1" smtClean="0"/>
              <a:t>Pallina</a:t>
            </a:r>
            <a:endParaRPr lang="en-US" dirty="0" smtClean="0"/>
          </a:p>
          <a:p>
            <a:pPr marL="285750" indent="-285750">
              <a:buAutoNum type="romanUcPeriod"/>
            </a:pPr>
            <a:r>
              <a:rPr lang="en-US" sz="1200" dirty="0" smtClean="0"/>
              <a:t>If a player delivers the ball before the </a:t>
            </a:r>
            <a:r>
              <a:rPr lang="en-US" sz="1200" dirty="0" err="1" smtClean="0"/>
              <a:t>pallina</a:t>
            </a:r>
            <a:r>
              <a:rPr lang="en-US" sz="1200" dirty="0" smtClean="0"/>
              <a:t> or previously delivered ball has come to a complete stop, the ball just delivered should be stopped by the referee if possible and declared a dead ball</a:t>
            </a:r>
          </a:p>
          <a:p>
            <a:pPr marL="285750" indent="-285750">
              <a:buAutoNum type="romanUcPeriod"/>
            </a:pPr>
            <a:r>
              <a:rPr lang="en-US" sz="1200" dirty="0" smtClean="0"/>
              <a:t>If the referee can’t stop the ball before it reaches the “balls in play”, the referee shall remove the just delivered ball from the court and put the “balls in play” back to where they previously were</a:t>
            </a:r>
          </a:p>
        </p:txBody>
      </p:sp>
      <p:sp>
        <p:nvSpPr>
          <p:cNvPr id="4" name="Slide Number Placeholder 3"/>
          <p:cNvSpPr>
            <a:spLocks noGrp="1"/>
          </p:cNvSpPr>
          <p:nvPr>
            <p:ph type="sldNum" sz="quarter" idx="10"/>
          </p:nvPr>
        </p:nvSpPr>
        <p:spPr/>
        <p:txBody>
          <a:bodyPr/>
          <a:lstStyle/>
          <a:p>
            <a:fld id="{F4B88F72-1EA4-FE40-A5CA-BD0111E6622B}" type="slidenum">
              <a:rPr lang="en-US"/>
              <a:pPr/>
              <a:t>15</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Fouls Cont.</a:t>
            </a:r>
            <a:endParaRPr lang="en-US" dirty="0"/>
          </a:p>
        </p:txBody>
      </p:sp>
      <p:sp>
        <p:nvSpPr>
          <p:cNvPr id="3" name="Content Placeholder 2"/>
          <p:cNvSpPr>
            <a:spLocks noGrp="1"/>
          </p:cNvSpPr>
          <p:nvPr>
            <p:ph idx="1"/>
          </p:nvPr>
        </p:nvSpPr>
        <p:spPr>
          <a:xfrm>
            <a:off x="544513" y="1741488"/>
            <a:ext cx="7912100" cy="4464050"/>
          </a:xfrm>
        </p:spPr>
        <p:txBody>
          <a:bodyPr/>
          <a:lstStyle/>
          <a:p>
            <a:r>
              <a:rPr lang="en-US" dirty="0" smtClean="0"/>
              <a:t>Playing Extra Ball</a:t>
            </a:r>
          </a:p>
          <a:p>
            <a:pPr marL="285750" indent="-285750">
              <a:buAutoNum type="romanLcPeriod"/>
            </a:pPr>
            <a:r>
              <a:rPr lang="en-US" sz="1200" dirty="0" smtClean="0"/>
              <a:t>When a player rolls an extra ball during a frame, the ball in question is declared dead</a:t>
            </a:r>
          </a:p>
          <a:p>
            <a:pPr marL="285750" indent="-285750">
              <a:buAutoNum type="romanLcPeriod"/>
            </a:pPr>
            <a:r>
              <a:rPr lang="en-US" sz="1200" dirty="0" smtClean="0"/>
              <a:t>If possible the referee will seek to stop the extra ball before it reaches the </a:t>
            </a:r>
            <a:r>
              <a:rPr lang="en-US" sz="1200" dirty="0" err="1" smtClean="0"/>
              <a:t>pallina</a:t>
            </a:r>
            <a:r>
              <a:rPr lang="en-US" sz="1200" dirty="0" smtClean="0"/>
              <a:t> and “balls in play:</a:t>
            </a:r>
          </a:p>
          <a:p>
            <a:pPr marL="285750" indent="-285750">
              <a:buAutoNum type="romanLcPeriod"/>
            </a:pPr>
            <a:r>
              <a:rPr lang="en-US" sz="1200" dirty="0" smtClean="0"/>
              <a:t>If the extra ball played does come into contact with the </a:t>
            </a:r>
            <a:r>
              <a:rPr lang="en-US" sz="1200" dirty="0" err="1" smtClean="0"/>
              <a:t>pallina</a:t>
            </a:r>
            <a:r>
              <a:rPr lang="en-US" sz="1200" dirty="0" smtClean="0"/>
              <a:t> or “balls in play” the referee will move the balls back to where they were</a:t>
            </a:r>
          </a:p>
          <a:p>
            <a:pPr marL="0" indent="0"/>
            <a:endParaRPr lang="en-US" sz="1200" dirty="0" smtClean="0"/>
          </a:p>
          <a:p>
            <a:pPr marL="171450" indent="-171450">
              <a:buFont typeface="Arial" panose="020B0604020202020204" pitchFamily="34" charset="0"/>
              <a:buChar char="•"/>
            </a:pPr>
            <a:r>
              <a:rPr lang="en-US" sz="1200" dirty="0" smtClean="0"/>
              <a:t>Illegal Movement of Your Ball: If a player moves one or more of his or her team’s balls, the ball(s) are removed from the court and considered dead</a:t>
            </a:r>
          </a:p>
          <a:p>
            <a:pPr marL="171450" indent="-171450">
              <a:buFont typeface="Arial" panose="020B0604020202020204" pitchFamily="34" charset="0"/>
              <a:buChar char="•"/>
            </a:pPr>
            <a:r>
              <a:rPr lang="en-US" sz="1200" dirty="0" smtClean="0"/>
              <a:t>Illegal Movement of Opponents Ball: If, after all 8 balls have been thrown, a player moves an opponents ball, then for each ball moved the opposing team is awarded 1 point. If the opponent still has balls left to throw, then the referee shall move the balls back to where they were and remain playing</a:t>
            </a:r>
          </a:p>
          <a:p>
            <a:pPr marL="171450" indent="-171450">
              <a:buFont typeface="Arial" panose="020B0604020202020204" pitchFamily="34" charset="0"/>
              <a:buChar char="•"/>
            </a:pPr>
            <a:r>
              <a:rPr lang="en-US" sz="1200" dirty="0" smtClean="0"/>
              <a:t>Illegal Movement of </a:t>
            </a:r>
            <a:r>
              <a:rPr lang="en-US" sz="1200" dirty="0" err="1" smtClean="0"/>
              <a:t>Pallina</a:t>
            </a:r>
            <a:r>
              <a:rPr lang="en-US" sz="1200" dirty="0" smtClean="0"/>
              <a:t>: If the </a:t>
            </a:r>
            <a:r>
              <a:rPr lang="en-US" sz="1200" dirty="0" err="1" smtClean="0"/>
              <a:t>pallina</a:t>
            </a:r>
            <a:r>
              <a:rPr lang="en-US" sz="1200" dirty="0" smtClean="0"/>
              <a:t> is moved by a player, the opposite team will be awarded as many points as the number of live balls that were in contention plus the number of balls yet un-played. If the team fouled against has no balls in contention then the frame is dead</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1187769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Fouls Cont.</a:t>
            </a:r>
            <a:endParaRPr lang="en-US" dirty="0"/>
          </a:p>
        </p:txBody>
      </p:sp>
      <p:sp>
        <p:nvSpPr>
          <p:cNvPr id="3" name="Content Placeholder 2"/>
          <p:cNvSpPr>
            <a:spLocks noGrp="1"/>
          </p:cNvSpPr>
          <p:nvPr>
            <p:ph idx="1"/>
          </p:nvPr>
        </p:nvSpPr>
        <p:spPr/>
        <p:txBody>
          <a:bodyPr/>
          <a:lstStyle/>
          <a:p>
            <a:r>
              <a:rPr lang="en-US" dirty="0" smtClean="0"/>
              <a:t>Accidental Movement of Balls by Referee</a:t>
            </a:r>
          </a:p>
          <a:p>
            <a:pPr marL="285750" indent="-285750">
              <a:buAutoNum type="romanLcPeriod"/>
            </a:pPr>
            <a:r>
              <a:rPr lang="en-US" sz="1200" dirty="0" smtClean="0"/>
              <a:t>During play: The frame is considered dead</a:t>
            </a:r>
          </a:p>
          <a:p>
            <a:pPr marL="285750" indent="-285750">
              <a:buAutoNum type="romanLcPeriod"/>
            </a:pPr>
            <a:r>
              <a:rPr lang="en-US" sz="1200" dirty="0" smtClean="0"/>
              <a:t>After play: If points were obvious to the referee, they shall be awarded. If not obvious, the frame is dead</a:t>
            </a:r>
          </a:p>
          <a:p>
            <a:pPr marL="0" indent="0"/>
            <a:r>
              <a:rPr lang="en-US" dirty="0" smtClean="0"/>
              <a:t>Interference With a Ball in Motion</a:t>
            </a:r>
          </a:p>
          <a:p>
            <a:pPr marL="285750" indent="-285750">
              <a:buAutoNum type="romanUcPeriod"/>
            </a:pPr>
            <a:r>
              <a:rPr lang="en-US" sz="1200" dirty="0" smtClean="0"/>
              <a:t>By own team: The ball being thrown that was contacted is considered dead, if the dead ball touches balls in contention, the balls in contention are moved back</a:t>
            </a:r>
          </a:p>
          <a:p>
            <a:pPr marL="285750" indent="-285750">
              <a:buAutoNum type="romanUcPeriod"/>
            </a:pPr>
            <a:r>
              <a:rPr lang="en-US" sz="1200" dirty="0" smtClean="0"/>
              <a:t>By opponent: The team fouled against has three options: 1) play the ball over, 2) declare the frame dead, 3) decline the penalty accept the contacted ball where it lies and continue playing</a:t>
            </a:r>
          </a:p>
          <a:p>
            <a:pPr marL="0" indent="0"/>
            <a:r>
              <a:rPr lang="en-US" dirty="0" smtClean="0"/>
              <a:t>Wrong Color Ball Delivery</a:t>
            </a:r>
          </a:p>
          <a:p>
            <a:pPr marL="285750" indent="-285750">
              <a:buAutoNum type="romanUcPeriod"/>
            </a:pPr>
            <a:r>
              <a:rPr lang="en-US" sz="1200" dirty="0" smtClean="0"/>
              <a:t>If the ball is replaceable: The ball may not be stopped by another player or referee. Once the ball has stopped it shall be replaced with the proper color ball by the referee</a:t>
            </a:r>
          </a:p>
          <a:p>
            <a:pPr marL="285750" indent="-285750">
              <a:buAutoNum type="romanUcPeriod"/>
            </a:pPr>
            <a:r>
              <a:rPr lang="en-US" sz="1200" dirty="0" smtClean="0"/>
              <a:t>If the ball is not replaceable: The frame considered dead</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179962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Fouls Cont. </a:t>
            </a:r>
            <a:endParaRPr lang="en-US" dirty="0"/>
          </a:p>
        </p:txBody>
      </p:sp>
      <p:sp>
        <p:nvSpPr>
          <p:cNvPr id="3" name="Content Placeholder 2"/>
          <p:cNvSpPr>
            <a:spLocks noGrp="1"/>
          </p:cNvSpPr>
          <p:nvPr>
            <p:ph idx="1"/>
          </p:nvPr>
        </p:nvSpPr>
        <p:spPr/>
        <p:txBody>
          <a:bodyPr/>
          <a:lstStyle/>
          <a:p>
            <a:r>
              <a:rPr lang="en-US" dirty="0" smtClean="0"/>
              <a:t>Wrong Rotation of Play</a:t>
            </a:r>
          </a:p>
          <a:p>
            <a:pPr marL="285750" indent="-285750">
              <a:buAutoNum type="romanUcPeriod"/>
            </a:pPr>
            <a:r>
              <a:rPr lang="en-US" sz="1200" dirty="0" smtClean="0"/>
              <a:t>Initial Point: If the wrong team delivers the </a:t>
            </a:r>
            <a:r>
              <a:rPr lang="en-US" sz="1200" dirty="0" err="1" smtClean="0"/>
              <a:t>pallina</a:t>
            </a:r>
            <a:r>
              <a:rPr lang="en-US" sz="1200" dirty="0" smtClean="0"/>
              <a:t> and their first ball, the referee will </a:t>
            </a:r>
            <a:r>
              <a:rPr lang="en-US" sz="1200" dirty="0" err="1" smtClean="0"/>
              <a:t>hault</a:t>
            </a:r>
            <a:r>
              <a:rPr lang="en-US" sz="1200" dirty="0" smtClean="0"/>
              <a:t> play and restart the frame with the correct team throwing the </a:t>
            </a:r>
            <a:r>
              <a:rPr lang="en-US" sz="1200" dirty="0" err="1" smtClean="0"/>
              <a:t>pallina</a:t>
            </a:r>
            <a:r>
              <a:rPr lang="en-US" sz="1200" dirty="0" smtClean="0"/>
              <a:t> and ball</a:t>
            </a:r>
          </a:p>
          <a:p>
            <a:pPr marL="285750" indent="-285750">
              <a:buAutoNum type="romanUcPeriod"/>
            </a:pPr>
            <a:r>
              <a:rPr lang="en-US" sz="1200" dirty="0" smtClean="0"/>
              <a:t>Subsequent Rolls: If a player delivers their ball when their team is “in” and the other team has balls left, the ball in question should be stopped by the referee before it reaches the “balls in contention”, be declared dead and removed from play. If the ball reaches the balls in contention the referee shall replace the balls contacted nearest to where they were before the throw.</a:t>
            </a:r>
          </a:p>
          <a:p>
            <a:pPr marL="285750" indent="-285750">
              <a:buAutoNum type="romanUcPeriod"/>
            </a:pP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2329032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56" y="2189480"/>
            <a:ext cx="7902575" cy="1195388"/>
          </a:xfrm>
        </p:spPr>
        <p:txBody>
          <a:bodyPr/>
          <a:lstStyle/>
          <a:p>
            <a:pPr algn="ctr"/>
            <a:r>
              <a:rPr lang="en-US" dirty="0" smtClean="0"/>
              <a:t>Modified Bocce</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099211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387350" lvl="1" indent="-342900">
              <a:spcBef>
                <a:spcPts val="844"/>
              </a:spcBef>
              <a:buFont typeface="Arial"/>
              <a:buChar char="•"/>
              <a:defRPr/>
            </a:pPr>
            <a:r>
              <a:rPr lang="en-US" dirty="0" smtClean="0"/>
              <a:t>April </a:t>
            </a:r>
            <a:r>
              <a:rPr lang="en-US" dirty="0"/>
              <a:t>- June</a:t>
            </a:r>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Summer Games</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Bocce Rules</a:t>
            </a:r>
            <a:endParaRPr lang="en-US" dirty="0"/>
          </a:p>
        </p:txBody>
      </p:sp>
      <p:sp>
        <p:nvSpPr>
          <p:cNvPr id="3" name="Content Placeholder 2"/>
          <p:cNvSpPr>
            <a:spLocks noGrp="1"/>
          </p:cNvSpPr>
          <p:nvPr>
            <p:ph idx="1"/>
          </p:nvPr>
        </p:nvSpPr>
        <p:spPr/>
        <p:txBody>
          <a:bodyPr/>
          <a:lstStyle/>
          <a:p>
            <a:r>
              <a:rPr lang="en-US" sz="1200" dirty="0"/>
              <a:t>1.	Modified bocce is designed for the athlete who does not have the ability to consistently throw a 4-1/2" ball sixty feet for 10 frames. </a:t>
            </a:r>
          </a:p>
          <a:p>
            <a:r>
              <a:rPr lang="en-US" sz="1200" dirty="0"/>
              <a:t>2.	Modified bocce singles and doubles will be played under the same rules as listed previously with the following changes: </a:t>
            </a:r>
          </a:p>
          <a:p>
            <a:r>
              <a:rPr lang="en-US" sz="1200" dirty="0"/>
              <a:t>I.	Play will only be in one direction. Volunteers will bring the balls back to the athletes. Volunteers may place the balls in the lap of the athlete (in the case of an athlete being in a wheelchair), but they may not, nor may a coach, assist in the throwing of any ball. </a:t>
            </a:r>
          </a:p>
          <a:p>
            <a:r>
              <a:rPr lang="en-US" sz="1200" dirty="0"/>
              <a:t>II.	The court size will be 30 feet in length and 12 feet in width. The court will be open (shaped like the letter "U") on one end. This opening will allow for the easy movement of wheelchair and severely physically-disabled athletes. </a:t>
            </a:r>
          </a:p>
          <a:p>
            <a:r>
              <a:rPr lang="en-US" sz="1200" dirty="0"/>
              <a:t>III.	The bocce balls may be 4" in diameter and are approximately 1 pound. </a:t>
            </a:r>
          </a:p>
          <a:p>
            <a:r>
              <a:rPr lang="en-US" sz="1200" dirty="0"/>
              <a:t>IV.	Three Attempt Rule - The team possessing the </a:t>
            </a:r>
            <a:r>
              <a:rPr lang="en-US" sz="1200" dirty="0" err="1"/>
              <a:t>pallina</a:t>
            </a:r>
            <a:r>
              <a:rPr lang="en-US" sz="1200" dirty="0"/>
              <a:t> will have 3 attempts at placing the </a:t>
            </a:r>
            <a:r>
              <a:rPr lang="en-US" sz="1200" dirty="0" err="1"/>
              <a:t>pallina</a:t>
            </a:r>
            <a:r>
              <a:rPr lang="en-US" sz="1200" dirty="0"/>
              <a:t> within the 10’ mark and before the 5’ mark on the opposite end. If these 3 attempts are unsuccessful, the opposing team will have one opportunity to place the </a:t>
            </a:r>
            <a:r>
              <a:rPr lang="en-US" sz="1200" dirty="0" err="1"/>
              <a:t>pallina</a:t>
            </a:r>
            <a:r>
              <a:rPr lang="en-US" sz="1200" dirty="0"/>
              <a:t>. If this attempt is unsuccessful, the referee will place the </a:t>
            </a:r>
            <a:r>
              <a:rPr lang="en-US" sz="1200" dirty="0" err="1"/>
              <a:t>pallina</a:t>
            </a:r>
            <a:r>
              <a:rPr lang="en-US" sz="1200" dirty="0"/>
              <a:t> in the center of the court width at the 15.24 m (5') mark (from the closed end). However, at no time does a team lose its earned </a:t>
            </a:r>
            <a:r>
              <a:rPr lang="en-US" sz="1200" dirty="0" err="1"/>
              <a:t>pallina</a:t>
            </a:r>
            <a:r>
              <a:rPr lang="en-US" sz="1200" dirty="0"/>
              <a:t> advantage of being able to deliver the first ball. After the above succession, the </a:t>
            </a:r>
            <a:r>
              <a:rPr lang="en-US" sz="1200" dirty="0" err="1"/>
              <a:t>pallina</a:t>
            </a:r>
            <a:r>
              <a:rPr lang="en-US" sz="1200" dirty="0"/>
              <a:t> shall not be touched. </a:t>
            </a:r>
          </a:p>
          <a:p>
            <a:endParaRPr lang="en-US" sz="12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3695555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137228"/>
            <a:ext cx="7902575" cy="1195388"/>
          </a:xfrm>
        </p:spPr>
        <p:txBody>
          <a:bodyPr/>
          <a:lstStyle/>
          <a:p>
            <a:pPr algn="ctr"/>
            <a:r>
              <a:rPr lang="en-US" dirty="0" smtClean="0"/>
              <a:t>Unified Bocce</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360526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Bocce Rules</a:t>
            </a:r>
            <a:endParaRPr lang="en-US" dirty="0"/>
          </a:p>
        </p:txBody>
      </p:sp>
      <p:sp>
        <p:nvSpPr>
          <p:cNvPr id="3" name="Content Placeholder 2"/>
          <p:cNvSpPr>
            <a:spLocks noGrp="1"/>
          </p:cNvSpPr>
          <p:nvPr>
            <p:ph idx="1"/>
          </p:nvPr>
        </p:nvSpPr>
        <p:spPr/>
        <p:txBody>
          <a:bodyPr/>
          <a:lstStyle/>
          <a:p>
            <a:pPr marL="0" indent="0"/>
            <a:r>
              <a:rPr lang="en-US" dirty="0" smtClean="0"/>
              <a:t>1. Unified </a:t>
            </a:r>
            <a:r>
              <a:rPr lang="en-US" dirty="0"/>
              <a:t>Bocce is played as a doubles competition.  Each Unified Sports doubles team shall consist of one athlete and one partner.</a:t>
            </a:r>
          </a:p>
          <a:p>
            <a:pPr marL="0" indent="0"/>
            <a:r>
              <a:rPr lang="en-US" dirty="0" smtClean="0"/>
              <a:t>2. There </a:t>
            </a:r>
            <a:r>
              <a:rPr lang="en-US" dirty="0"/>
              <a:t>is no requirement within these rules as to who (Athlete or Partner) plays the </a:t>
            </a:r>
            <a:r>
              <a:rPr lang="en-US" dirty="0" err="1"/>
              <a:t>pallina</a:t>
            </a:r>
            <a:r>
              <a:rPr lang="en-US" dirty="0"/>
              <a:t> and first bocce ball. The order can change from game to game or frame to frame.</a:t>
            </a:r>
          </a:p>
          <a:p>
            <a:pPr marL="0" indent="0"/>
            <a:r>
              <a:rPr lang="en-US" dirty="0" smtClean="0"/>
              <a:t>3. Unified </a:t>
            </a:r>
            <a:r>
              <a:rPr lang="en-US" dirty="0"/>
              <a:t>Bocce will follow the same rules as outlined previously with no changes to a typical doubles match</a:t>
            </a:r>
            <a:r>
              <a:rPr lang="en-US" sz="1200" dirty="0"/>
              <a:t>. </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356795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4037" y="2354943"/>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Singles</a:t>
            </a:r>
            <a:endParaRPr lang="en-US" dirty="0"/>
          </a:p>
          <a:p>
            <a:pPr marL="342900" indent="-342900">
              <a:buFont typeface="Arial" panose="020B0604020202020204" pitchFamily="34" charset="0"/>
              <a:buChar char="•"/>
            </a:pPr>
            <a:r>
              <a:rPr lang="en-US" dirty="0" smtClean="0"/>
              <a:t>Doubles</a:t>
            </a:r>
            <a:endParaRPr lang="en-US" dirty="0"/>
          </a:p>
          <a:p>
            <a:pPr marL="342900" indent="-342900">
              <a:buFont typeface="Arial" panose="020B0604020202020204" pitchFamily="34" charset="0"/>
              <a:buChar char="•"/>
            </a:pPr>
            <a:r>
              <a:rPr lang="en-US" dirty="0" smtClean="0"/>
              <a:t>Modified Singles</a:t>
            </a:r>
            <a:endParaRPr lang="en-US" dirty="0"/>
          </a:p>
          <a:p>
            <a:pPr marL="342900" indent="-342900">
              <a:buFont typeface="Arial" panose="020B0604020202020204" pitchFamily="34" charset="0"/>
              <a:buChar char="•"/>
            </a:pPr>
            <a:r>
              <a:rPr lang="en-US" dirty="0"/>
              <a:t>Modified </a:t>
            </a:r>
            <a:r>
              <a:rPr lang="en-US" dirty="0" smtClean="0"/>
              <a:t>Doubles</a:t>
            </a:r>
          </a:p>
          <a:p>
            <a:pPr marL="342900" indent="-342900">
              <a:buFont typeface="Arial" panose="020B0604020202020204" pitchFamily="34" charset="0"/>
              <a:buChar char="•"/>
            </a:pPr>
            <a:r>
              <a:rPr lang="en-US" dirty="0" smtClean="0"/>
              <a:t>Unified Sports Bocce doubles </a:t>
            </a:r>
            <a:r>
              <a:rPr lang="en-US" sz="2400" dirty="0" smtClean="0"/>
              <a:t>(two players per team)</a:t>
            </a:r>
          </a:p>
          <a:p>
            <a:pPr marL="342900" indent="-342900">
              <a:buFont typeface="Arial" panose="020B0604020202020204" pitchFamily="34" charset="0"/>
              <a:buChar char="•"/>
            </a:pPr>
            <a:r>
              <a:rPr lang="en-US" sz="2400" dirty="0" smtClean="0"/>
              <a:t>Unified Sports Bocce Team (four players per team)</a:t>
            </a:r>
            <a:endParaRPr lang="en-US" sz="24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Information </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Each area may enter no more than 25% of their delegation in Bocce events. Athletes can register for 1 or 2 events.</a:t>
            </a:r>
            <a:endParaRPr lang="en-US" dirty="0"/>
          </a:p>
          <a:p>
            <a:pPr marL="457200" indent="-457200">
              <a:buAutoNum type="arabicPeriod" startAt="2"/>
            </a:pPr>
            <a:r>
              <a:rPr lang="en-US" dirty="0" smtClean="0"/>
              <a:t>Areas may have a pool (group) of alternates that may be interchangeable in their own area for more than one team.</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07677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590074"/>
            <a:ext cx="7902575" cy="1195388"/>
          </a:xfrm>
        </p:spPr>
        <p:txBody>
          <a:bodyPr/>
          <a:lstStyle/>
          <a:p>
            <a:pPr algn="ctr"/>
            <a:r>
              <a:rPr lang="en-US" dirty="0" smtClean="0"/>
              <a:t>Bocce Equipment</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84451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Equipment</a:t>
            </a:r>
            <a:endParaRPr lang="en-US" dirty="0"/>
          </a:p>
        </p:txBody>
      </p:sp>
      <p:sp>
        <p:nvSpPr>
          <p:cNvPr id="3" name="Content Placeholder 2"/>
          <p:cNvSpPr>
            <a:spLocks noGrp="1"/>
          </p:cNvSpPr>
          <p:nvPr>
            <p:ph idx="1"/>
          </p:nvPr>
        </p:nvSpPr>
        <p:spPr/>
        <p:txBody>
          <a:bodyPr/>
          <a:lstStyle/>
          <a:p>
            <a:r>
              <a:rPr lang="en-US" sz="1200" dirty="0"/>
              <a:t>1.	The game bocce is played with eight large balls and one smaller target or object ball called the </a:t>
            </a:r>
            <a:r>
              <a:rPr lang="en-US" sz="1200" dirty="0" err="1"/>
              <a:t>pallina</a:t>
            </a:r>
            <a:r>
              <a:rPr lang="en-US" sz="1200" dirty="0"/>
              <a:t>. There are four balls to a side or team, and they are generally made in two colors to distinguish the balls of one team from the opposing team. The large balls are also inscribed with distinctive lines to identify the balls of the players on the same team. </a:t>
            </a:r>
          </a:p>
          <a:p>
            <a:r>
              <a:rPr lang="en-US" sz="1200" dirty="0"/>
              <a:t>2.	Bocce balls may be composed of wood or composition materials and should be of equal size. Official league and tournament ball sizes may be from 107 mm (4.20") to 110 mm (4.33") and 2.0 to 2.25 lbs. weight. </a:t>
            </a:r>
          </a:p>
          <a:p>
            <a:r>
              <a:rPr lang="en-US" sz="1200" dirty="0"/>
              <a:t>3.	The color of the balls is immaterial provided that the four balls of one team are clearly and visibly distinct from the four balls of the opposing team. </a:t>
            </a:r>
          </a:p>
          <a:p>
            <a:r>
              <a:rPr lang="en-US" sz="1200" dirty="0"/>
              <a:t>4.	</a:t>
            </a:r>
            <a:r>
              <a:rPr lang="en-US" sz="1200" dirty="0" err="1"/>
              <a:t>Pallina</a:t>
            </a:r>
            <a:r>
              <a:rPr lang="en-US" sz="1200" dirty="0"/>
              <a:t> must not be larger than 63 mm (2-1/2") or smaller than 48 mm (1.875") and should be of a color visibly distinct from both bocce ball colors. </a:t>
            </a:r>
          </a:p>
          <a:p>
            <a:r>
              <a:rPr lang="en-US" sz="1200" dirty="0"/>
              <a:t>5.	A measuring device may be any device that can accurately measure the distance between two objects and is acceptable to the tournament officials. </a:t>
            </a:r>
          </a:p>
          <a:p>
            <a:r>
              <a:rPr lang="en-US" sz="1200" dirty="0"/>
              <a:t>6.	If an athlete is visually impaired a volunteer may hold a beeper near the </a:t>
            </a:r>
            <a:r>
              <a:rPr lang="en-US" sz="1200" dirty="0" err="1"/>
              <a:t>pallina</a:t>
            </a:r>
            <a:r>
              <a:rPr lang="en-US" sz="1200" dirty="0"/>
              <a:t> to identify its position during delivery. </a:t>
            </a:r>
          </a:p>
          <a:p>
            <a:r>
              <a:rPr lang="en-US" sz="1200" dirty="0"/>
              <a:t>7.	Ramps may be used when an athlete does not have the physical ability to roll with their hand or hands.  Ramps and other assistance devices may be used with the approval of the Competition Committee.  No mechanical aids shall be used to propel the bocce ball or </a:t>
            </a:r>
            <a:r>
              <a:rPr lang="en-US" sz="1200" dirty="0" err="1"/>
              <a:t>pallina</a:t>
            </a:r>
            <a:r>
              <a:rPr lang="en-US" sz="1200" dirty="0"/>
              <a:t>.  Athletes using ramps must be placed in separate divisions from other players only for singles competition.  All other tournament rules shall apply to athletes in the ramp divisions.</a:t>
            </a:r>
          </a:p>
          <a:p>
            <a:endParaRPr lang="en-US" dirty="0"/>
          </a:p>
        </p:txBody>
      </p:sp>
      <p:sp>
        <p:nvSpPr>
          <p:cNvPr id="4" name="Slide Number Placeholder 3"/>
          <p:cNvSpPr>
            <a:spLocks noGrp="1"/>
          </p:cNvSpPr>
          <p:nvPr>
            <p:ph type="sldNum" sz="quarter" idx="10"/>
          </p:nvPr>
        </p:nvSpPr>
        <p:spPr/>
        <p:txBody>
          <a:bodyPr/>
          <a:lstStyle/>
          <a:p>
            <a:r>
              <a:rPr lang="en-US" dirty="0" smtClean="0"/>
              <a:t>6</a:t>
            </a:r>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7</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Bocce Uniform</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The bocce uniform is a white collared shirt or a T-shirt and dress shorts/pants. </a:t>
            </a:r>
            <a:endParaRPr lang="en-US" dirty="0"/>
          </a:p>
          <a:p>
            <a:r>
              <a:rPr lang="en-US" dirty="0" smtClean="0"/>
              <a:t>2. All members of the bocce team must wear shirts and shorts/pants that are identical in color and style</a:t>
            </a:r>
          </a:p>
          <a:p>
            <a:r>
              <a:rPr lang="en-US" dirty="0" smtClean="0"/>
              <a:t>3. Closed toed shoes are recommended</a:t>
            </a:r>
          </a:p>
          <a:p>
            <a:r>
              <a:rPr lang="en-US" dirty="0" smtClean="0"/>
              <a:t>4. Jewelry and denim are prohibited</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6000" dirty="0" smtClean="0"/>
              <a:t>Bocce Rules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9</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667</TotalTime>
  <Words>1301</Words>
  <Application>Microsoft Office PowerPoint</Application>
  <PresentationFormat>On-screen Show (4:3)</PresentationFormat>
  <Paragraphs>137</Paragraphs>
  <Slides>23</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23</vt:i4>
      </vt:variant>
    </vt:vector>
  </HeadingPairs>
  <TitlesOfParts>
    <vt:vector size="35"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Bocce </vt:lpstr>
      <vt:lpstr>The Basics</vt:lpstr>
      <vt:lpstr>Events Offered</vt:lpstr>
      <vt:lpstr>Specific Information </vt:lpstr>
      <vt:lpstr>Bocce Equipment</vt:lpstr>
      <vt:lpstr>Bocce Equipment</vt:lpstr>
      <vt:lpstr>Uniform</vt:lpstr>
      <vt:lpstr>Bocce Uniform</vt:lpstr>
      <vt:lpstr> Bocce Rules</vt:lpstr>
      <vt:lpstr>General Bocce Rules</vt:lpstr>
      <vt:lpstr>General Rules Cont.</vt:lpstr>
      <vt:lpstr>General Rules Cont.</vt:lpstr>
      <vt:lpstr>Scoring</vt:lpstr>
      <vt:lpstr>Fouls</vt:lpstr>
      <vt:lpstr>Bocce Fouls</vt:lpstr>
      <vt:lpstr>Bocce Fouls Cont.</vt:lpstr>
      <vt:lpstr>Bocce Fouls Cont.</vt:lpstr>
      <vt:lpstr>Bocce Fouls Cont. </vt:lpstr>
      <vt:lpstr>Modified Bocce</vt:lpstr>
      <vt:lpstr>Modified Bocce Rules</vt:lpstr>
      <vt:lpstr>Unified Bocce</vt:lpstr>
      <vt:lpstr>Unified Bocce Rules</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45</cp:revision>
  <dcterms:created xsi:type="dcterms:W3CDTF">2012-05-09T16:21:13Z</dcterms:created>
  <dcterms:modified xsi:type="dcterms:W3CDTF">2018-12-05T15:47:12Z</dcterms:modified>
</cp:coreProperties>
</file>