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 id="2147483723" r:id="rId2"/>
    <p:sldMasterId id="2147483732" r:id="rId3"/>
    <p:sldMasterId id="2147483753" r:id="rId4"/>
  </p:sldMasterIdLst>
  <p:notesMasterIdLst>
    <p:notesMasterId r:id="rId30"/>
  </p:notesMasterIdLst>
  <p:handoutMasterIdLst>
    <p:handoutMasterId r:id="rId31"/>
  </p:handoutMasterIdLst>
  <p:sldIdLst>
    <p:sldId id="256" r:id="rId5"/>
    <p:sldId id="265" r:id="rId6"/>
    <p:sldId id="266" r:id="rId7"/>
    <p:sldId id="292" r:id="rId8"/>
    <p:sldId id="267" r:id="rId9"/>
    <p:sldId id="295" r:id="rId10"/>
    <p:sldId id="310" r:id="rId11"/>
    <p:sldId id="298" r:id="rId12"/>
    <p:sldId id="315" r:id="rId13"/>
    <p:sldId id="268" r:id="rId14"/>
    <p:sldId id="311" r:id="rId15"/>
    <p:sldId id="316" r:id="rId16"/>
    <p:sldId id="312" r:id="rId17"/>
    <p:sldId id="314" r:id="rId18"/>
    <p:sldId id="276" r:id="rId19"/>
    <p:sldId id="269" r:id="rId20"/>
    <p:sldId id="290" r:id="rId21"/>
    <p:sldId id="317" r:id="rId22"/>
    <p:sldId id="299" r:id="rId23"/>
    <p:sldId id="318" r:id="rId24"/>
    <p:sldId id="300" r:id="rId25"/>
    <p:sldId id="302" r:id="rId26"/>
    <p:sldId id="303" r:id="rId27"/>
    <p:sldId id="304" r:id="rId28"/>
    <p:sldId id="29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2" autoAdjust="0"/>
    <p:restoredTop sz="94660"/>
  </p:normalViewPr>
  <p:slideViewPr>
    <p:cSldViewPr snapToGrid="0" snapToObjects="1">
      <p:cViewPr varScale="1">
        <p:scale>
          <a:sx n="105" d="100"/>
          <a:sy n="105" d="100"/>
        </p:scale>
        <p:origin x="212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5/1/2024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5/1/2024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t>1</a:t>
            </a:fld>
            <a:endParaRPr lang="en-US"/>
          </a:p>
        </p:txBody>
      </p:sp>
    </p:spTree>
    <p:extLst>
      <p:ext uri="{BB962C8B-B14F-4D97-AF65-F5344CB8AC3E}">
        <p14:creationId xmlns:p14="http://schemas.microsoft.com/office/powerpoint/2010/main" val="71562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a:pPr/>
              <a:t>‹#›</a:t>
            </a:fld>
            <a:endParaRPr lang="en-US"/>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a:pPr/>
              <a:t>‹#›</a:t>
            </a:fld>
            <a:endParaRPr lang="en-US"/>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354" y="2379982"/>
            <a:ext cx="7773293" cy="1470049"/>
          </a:xfrm>
        </p:spPr>
        <p:txBody>
          <a:bodyPr/>
          <a:lstStyle/>
          <a:p>
            <a:r>
              <a:rPr lang="en-US" dirty="0"/>
              <a:t>Basketball Official Rules</a:t>
            </a:r>
          </a:p>
        </p:txBody>
      </p:sp>
      <p:sp>
        <p:nvSpPr>
          <p:cNvPr id="10" name="Slide Number Placeholder 9"/>
          <p:cNvSpPr>
            <a:spLocks noGrp="1"/>
          </p:cNvSpPr>
          <p:nvPr>
            <p:ph type="sldNum" sz="quarter" idx="10"/>
          </p:nvPr>
        </p:nvSpPr>
        <p:spPr/>
        <p:txBody>
          <a:bodyPr/>
          <a:lstStyle/>
          <a:p>
            <a:fld id="{F4B88F72-1EA4-FE40-A5CA-BD0111E6622B}" type="slidenum">
              <a:rPr lang="en-US" smtClean="0"/>
              <a:pPr/>
              <a:t>1</a:t>
            </a:fld>
            <a:endParaRPr lang="en-US" dirty="0">
              <a:latin typeface="Ubuntu"/>
              <a:cs typeface="Ubuntu"/>
            </a:endParaRPr>
          </a:p>
        </p:txBody>
      </p:sp>
    </p:spTree>
    <p:extLst>
      <p:ext uri="{BB962C8B-B14F-4D97-AF65-F5344CB8AC3E}">
        <p14:creationId xmlns:p14="http://schemas.microsoft.com/office/powerpoint/2010/main" val="294045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4513" y="2120014"/>
            <a:ext cx="7902575" cy="1195388"/>
          </a:xfrm>
        </p:spPr>
        <p:txBody>
          <a:bodyPr/>
          <a:lstStyle/>
          <a:p>
            <a:pPr algn="ctr"/>
            <a:r>
              <a:rPr lang="en-US" dirty="0"/>
              <a:t>General Rules</a:t>
            </a:r>
          </a:p>
        </p:txBody>
      </p:sp>
      <p:sp>
        <p:nvSpPr>
          <p:cNvPr id="6" name="Slide Number Placeholder 5"/>
          <p:cNvSpPr>
            <a:spLocks noGrp="1"/>
          </p:cNvSpPr>
          <p:nvPr>
            <p:ph type="sldNum" sz="quarter" idx="10"/>
          </p:nvPr>
        </p:nvSpPr>
        <p:spPr/>
        <p:txBody>
          <a:bodyPr/>
          <a:lstStyle/>
          <a:p>
            <a:fld id="{F4B88F72-1EA4-FE40-A5CA-BD0111E6622B}" type="slidenum">
              <a:rPr lang="en-US" smtClean="0"/>
              <a:pPr/>
              <a:t>10</a:t>
            </a:fld>
            <a:endParaRPr lang="en-US" dirty="0">
              <a:latin typeface="Ubuntu"/>
              <a:cs typeface="Ubuntu"/>
            </a:endParaRPr>
          </a:p>
        </p:txBody>
      </p:sp>
    </p:spTree>
    <p:extLst>
      <p:ext uri="{BB962C8B-B14F-4D97-AF65-F5344CB8AC3E}">
        <p14:creationId xmlns:p14="http://schemas.microsoft.com/office/powerpoint/2010/main" val="85251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Roster Size</a:t>
            </a:r>
          </a:p>
        </p:txBody>
      </p:sp>
      <p:sp>
        <p:nvSpPr>
          <p:cNvPr id="3" name="Content Placeholder 2"/>
          <p:cNvSpPr>
            <a:spLocks noGrp="1"/>
          </p:cNvSpPr>
          <p:nvPr>
            <p:ph idx="1"/>
          </p:nvPr>
        </p:nvSpPr>
        <p:spPr/>
        <p:txBody>
          <a:bodyPr/>
          <a:lstStyle/>
          <a:p>
            <a:pPr lvl="1">
              <a:buClrTx/>
              <a:buFont typeface="Arial" panose="020B0604020202020204" pitchFamily="34" charset="0"/>
              <a:buChar char="•"/>
            </a:pPr>
            <a:r>
              <a:rPr lang="en-US" sz="2400" dirty="0">
                <a:solidFill>
                  <a:schemeClr val="tx1"/>
                </a:solidFill>
                <a:latin typeface="+mn-lt"/>
              </a:rPr>
              <a:t>Roster Size:</a:t>
            </a:r>
          </a:p>
          <a:p>
            <a:pPr lvl="2">
              <a:buClr>
                <a:schemeClr val="accent1"/>
              </a:buClr>
              <a:buFont typeface="Arial" panose="020B0604020202020204" pitchFamily="34" charset="0"/>
              <a:buChar char="•"/>
            </a:pPr>
            <a:r>
              <a:rPr lang="en-US" sz="2000" dirty="0">
                <a:solidFill>
                  <a:schemeClr val="bg2">
                    <a:lumMod val="75000"/>
                  </a:schemeClr>
                </a:solidFill>
                <a:latin typeface="+mn-lt"/>
              </a:rPr>
              <a:t>Minimum of 6 athletes, maximum of 12</a:t>
            </a:r>
          </a:p>
          <a:p>
            <a:pPr lvl="2">
              <a:buClr>
                <a:schemeClr val="accent1"/>
              </a:buClr>
              <a:buFont typeface="Arial" panose="020B0604020202020204" pitchFamily="34" charset="0"/>
              <a:buChar char="•"/>
            </a:pPr>
            <a:r>
              <a:rPr lang="en-US" sz="2000" dirty="0">
                <a:solidFill>
                  <a:schemeClr val="bg2">
                    <a:lumMod val="75000"/>
                  </a:schemeClr>
                </a:solidFill>
                <a:latin typeface="+mn-lt"/>
              </a:rPr>
              <a:t>May have 3 alternates</a:t>
            </a:r>
          </a:p>
          <a:p>
            <a:pPr lvl="1">
              <a:buClrTx/>
              <a:buFont typeface="Arial" panose="020B0604020202020204" pitchFamily="34" charset="0"/>
              <a:buChar char="•"/>
            </a:pPr>
            <a:r>
              <a:rPr lang="en-US" sz="2400" dirty="0">
                <a:solidFill>
                  <a:schemeClr val="tx1"/>
                </a:solidFill>
                <a:latin typeface="+mn-lt"/>
              </a:rPr>
              <a:t>Unified Rosters:</a:t>
            </a:r>
          </a:p>
          <a:p>
            <a:pPr lvl="2">
              <a:buFont typeface="Arial" panose="020B0604020202020204" pitchFamily="34" charset="0"/>
              <a:buChar char="•"/>
            </a:pPr>
            <a:r>
              <a:rPr lang="en-US" sz="2000" dirty="0">
                <a:solidFill>
                  <a:schemeClr val="bg2">
                    <a:lumMod val="75000"/>
                  </a:schemeClr>
                </a:solidFill>
                <a:latin typeface="+mn-lt"/>
              </a:rPr>
              <a:t>The roster shall contain an equal number of traditional athletes and unified partners </a:t>
            </a:r>
          </a:p>
          <a:p>
            <a:pPr lvl="2">
              <a:buFont typeface="Arial" panose="020B0604020202020204" pitchFamily="34" charset="0"/>
              <a:buChar char="•"/>
            </a:pPr>
            <a:r>
              <a:rPr lang="en-US" sz="2000" dirty="0">
                <a:solidFill>
                  <a:schemeClr val="bg2">
                    <a:lumMod val="75000"/>
                  </a:schemeClr>
                </a:solidFill>
                <a:latin typeface="+mn-lt"/>
              </a:rPr>
              <a:t>May have up to 4 alternates</a:t>
            </a:r>
          </a:p>
          <a:p>
            <a:pPr lvl="5">
              <a:buClr>
                <a:srgbClr val="FF0000"/>
              </a:buClr>
              <a:buFont typeface="Arial" panose="020B0604020202020204" pitchFamily="34" charset="0"/>
              <a:buChar char="•"/>
            </a:pPr>
            <a:r>
              <a:rPr lang="en-US" sz="1800" dirty="0">
                <a:solidFill>
                  <a:schemeClr val="bg2">
                    <a:lumMod val="75000"/>
                  </a:schemeClr>
                </a:solidFill>
                <a:latin typeface="+mn-lt"/>
              </a:rPr>
              <a:t>2 Athletes, 2 Unified Partners</a:t>
            </a:r>
          </a:p>
          <a:p>
            <a:pPr lvl="2">
              <a:buFont typeface="Arial" panose="020B0604020202020204" pitchFamily="34" charset="0"/>
              <a:buChar char="•"/>
            </a:pPr>
            <a:r>
              <a:rPr lang="en-US" sz="2000" dirty="0">
                <a:solidFill>
                  <a:schemeClr val="bg2">
                    <a:lumMod val="75000"/>
                  </a:schemeClr>
                </a:solidFill>
                <a:latin typeface="+mn-lt"/>
              </a:rPr>
              <a:t>Must always have 3 Athletes and 2 Unified 	Partners on the court at all times</a:t>
            </a:r>
          </a:p>
          <a:p>
            <a:pPr marL="0" indent="0"/>
            <a:endParaRPr lang="en-US" dirty="0"/>
          </a:p>
          <a:p>
            <a:pPr marL="457200" indent="-457200">
              <a:buAutoNum type="arabicPeriod" startAt="4"/>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11</a:t>
            </a:fld>
            <a:endParaRPr lang="en-US"/>
          </a:p>
        </p:txBody>
      </p:sp>
    </p:spTree>
    <p:extLst>
      <p:ext uri="{BB962C8B-B14F-4D97-AF65-F5344CB8AC3E}">
        <p14:creationId xmlns:p14="http://schemas.microsoft.com/office/powerpoint/2010/main" val="19018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Timing</a:t>
            </a:r>
          </a:p>
        </p:txBody>
      </p:sp>
      <p:sp>
        <p:nvSpPr>
          <p:cNvPr id="3" name="Content Placeholder 2"/>
          <p:cNvSpPr>
            <a:spLocks noGrp="1"/>
          </p:cNvSpPr>
          <p:nvPr>
            <p:ph idx="1"/>
          </p:nvPr>
        </p:nvSpPr>
        <p:spPr/>
        <p:txBody>
          <a:bodyPr/>
          <a:lstStyle/>
          <a:p>
            <a:pPr lvl="1">
              <a:buClrTx/>
              <a:buFont typeface="Arial" panose="020B0604020202020204" pitchFamily="34" charset="0"/>
              <a:buChar char="•"/>
            </a:pPr>
            <a:r>
              <a:rPr lang="en-US" sz="2400" dirty="0">
                <a:solidFill>
                  <a:schemeClr val="tx1"/>
                </a:solidFill>
                <a:latin typeface="+mn-lt"/>
              </a:rPr>
              <a:t>4 – 6 Minute Quarters</a:t>
            </a:r>
          </a:p>
          <a:p>
            <a:pPr lvl="1">
              <a:buClrTx/>
              <a:buFont typeface="Arial" panose="020B0604020202020204" pitchFamily="34" charset="0"/>
              <a:buChar char="•"/>
            </a:pPr>
            <a:r>
              <a:rPr lang="en-US" sz="2400" dirty="0">
                <a:solidFill>
                  <a:schemeClr val="tx1"/>
                </a:solidFill>
                <a:latin typeface="+mn-lt"/>
              </a:rPr>
              <a:t>5 Minute Half Time.</a:t>
            </a:r>
          </a:p>
          <a:p>
            <a:pPr lvl="1">
              <a:buClrTx/>
              <a:buFont typeface="Arial" panose="020B0604020202020204" pitchFamily="34" charset="0"/>
              <a:buChar char="•"/>
            </a:pPr>
            <a:r>
              <a:rPr lang="en-US" sz="2400" dirty="0">
                <a:solidFill>
                  <a:schemeClr val="tx1"/>
                </a:solidFill>
                <a:latin typeface="+mn-lt"/>
              </a:rPr>
              <a:t>Overtime:</a:t>
            </a:r>
          </a:p>
          <a:p>
            <a:pPr lvl="2">
              <a:buFont typeface="Arial" panose="020B0604020202020204" pitchFamily="34" charset="0"/>
              <a:buChar char="•"/>
            </a:pPr>
            <a:r>
              <a:rPr lang="en-US" sz="2000" dirty="0">
                <a:solidFill>
                  <a:schemeClr val="bg2">
                    <a:lumMod val="75000"/>
                  </a:schemeClr>
                </a:solidFill>
                <a:latin typeface="+mn-lt"/>
              </a:rPr>
              <a:t>3 Minute periods until a winner is determined</a:t>
            </a:r>
          </a:p>
          <a:p>
            <a:pPr lvl="1">
              <a:buClrTx/>
              <a:buFont typeface="Arial" panose="020B0604020202020204" pitchFamily="34" charset="0"/>
              <a:buChar char="•"/>
            </a:pPr>
            <a:r>
              <a:rPr lang="en-US" sz="2400" dirty="0">
                <a:solidFill>
                  <a:schemeClr val="tx1"/>
                </a:solidFill>
                <a:latin typeface="+mn-lt"/>
              </a:rPr>
              <a:t>Each Team receives 5 Timeouts</a:t>
            </a:r>
          </a:p>
          <a:p>
            <a:pPr lvl="2">
              <a:buFont typeface="Arial" panose="020B0604020202020204" pitchFamily="34" charset="0"/>
              <a:buChar char="•"/>
            </a:pPr>
            <a:r>
              <a:rPr lang="en-US" sz="2000" dirty="0">
                <a:solidFill>
                  <a:schemeClr val="bg2">
                    <a:lumMod val="75000"/>
                  </a:schemeClr>
                </a:solidFill>
                <a:latin typeface="+mn-lt"/>
              </a:rPr>
              <a:t>3 – 60 second timeouts; 2 – 30 second timeouts</a:t>
            </a:r>
          </a:p>
          <a:p>
            <a:pPr marL="0" indent="0"/>
            <a:endParaRPr lang="en-US" dirty="0"/>
          </a:p>
          <a:p>
            <a:pPr marL="457200" indent="-457200">
              <a:buAutoNum type="arabicPeriod" startAt="4"/>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12</a:t>
            </a:fld>
            <a:endParaRPr lang="en-US"/>
          </a:p>
        </p:txBody>
      </p:sp>
    </p:spTree>
    <p:extLst>
      <p:ext uri="{BB962C8B-B14F-4D97-AF65-F5344CB8AC3E}">
        <p14:creationId xmlns:p14="http://schemas.microsoft.com/office/powerpoint/2010/main" val="2516045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Timing</a:t>
            </a:r>
          </a:p>
        </p:txBody>
      </p:sp>
      <p:sp>
        <p:nvSpPr>
          <p:cNvPr id="3" name="Content Placeholder 2"/>
          <p:cNvSpPr>
            <a:spLocks noGrp="1"/>
          </p:cNvSpPr>
          <p:nvPr>
            <p:ph idx="1"/>
          </p:nvPr>
        </p:nvSpPr>
        <p:spPr/>
        <p:txBody>
          <a:bodyPr/>
          <a:lstStyle/>
          <a:p>
            <a:pPr lvl="1">
              <a:buClrTx/>
              <a:buFont typeface="Arial" panose="020B0604020202020204" pitchFamily="34" charset="0"/>
              <a:buChar char="•"/>
            </a:pPr>
            <a:r>
              <a:rPr lang="en-US" sz="2400" dirty="0">
                <a:solidFill>
                  <a:schemeClr val="tx1"/>
                </a:solidFill>
                <a:latin typeface="+mn-lt"/>
              </a:rPr>
              <a:t>Forfeits</a:t>
            </a:r>
          </a:p>
          <a:p>
            <a:pPr lvl="2">
              <a:buFont typeface="Arial" panose="020B0604020202020204" pitchFamily="34" charset="0"/>
              <a:buChar char="•"/>
            </a:pPr>
            <a:r>
              <a:rPr lang="en-US" sz="2000" dirty="0">
                <a:solidFill>
                  <a:schemeClr val="bg2">
                    <a:lumMod val="75000"/>
                  </a:schemeClr>
                </a:solidFill>
                <a:latin typeface="+mn-lt"/>
              </a:rPr>
              <a:t>Teams who arrive 15 minute past their scheduled game time will automatically forfeit their game.</a:t>
            </a:r>
          </a:p>
          <a:p>
            <a:pPr lvl="2">
              <a:buFont typeface="Arial" panose="020B0604020202020204" pitchFamily="34" charset="0"/>
              <a:buChar char="•"/>
            </a:pPr>
            <a:r>
              <a:rPr lang="en-US" sz="2000" dirty="0">
                <a:solidFill>
                  <a:schemeClr val="bg2">
                    <a:lumMod val="75000"/>
                  </a:schemeClr>
                </a:solidFill>
                <a:latin typeface="+mn-lt"/>
              </a:rPr>
              <a:t>Game will count as a loss, but they may play their next game for 3</a:t>
            </a:r>
            <a:r>
              <a:rPr lang="en-US" sz="2000" baseline="30000" dirty="0">
                <a:solidFill>
                  <a:schemeClr val="bg2">
                    <a:lumMod val="75000"/>
                  </a:schemeClr>
                </a:solidFill>
                <a:latin typeface="+mn-lt"/>
              </a:rPr>
              <a:t>rd</a:t>
            </a:r>
            <a:r>
              <a:rPr lang="en-US" sz="2000" dirty="0">
                <a:solidFill>
                  <a:schemeClr val="bg2">
                    <a:lumMod val="75000"/>
                  </a:schemeClr>
                </a:solidFill>
                <a:latin typeface="+mn-lt"/>
              </a:rPr>
              <a:t>/4</a:t>
            </a:r>
            <a:r>
              <a:rPr lang="en-US" sz="2000" baseline="30000" dirty="0">
                <a:solidFill>
                  <a:schemeClr val="bg2">
                    <a:lumMod val="75000"/>
                  </a:schemeClr>
                </a:solidFill>
                <a:latin typeface="+mn-lt"/>
              </a:rPr>
              <a:t>th</a:t>
            </a:r>
            <a:r>
              <a:rPr lang="en-US" sz="2000" dirty="0">
                <a:solidFill>
                  <a:schemeClr val="bg2">
                    <a:lumMod val="75000"/>
                  </a:schemeClr>
                </a:solidFill>
                <a:latin typeface="+mn-lt"/>
              </a:rPr>
              <a:t> place.</a:t>
            </a:r>
          </a:p>
          <a:p>
            <a:pPr marL="0" indent="0"/>
            <a:endParaRPr lang="en-US" dirty="0"/>
          </a:p>
          <a:p>
            <a:pPr marL="457200" indent="-457200">
              <a:buAutoNum type="arabicPeriod" startAt="4"/>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13</a:t>
            </a:fld>
            <a:endParaRPr lang="en-US"/>
          </a:p>
        </p:txBody>
      </p:sp>
    </p:spTree>
    <p:extLst>
      <p:ext uri="{BB962C8B-B14F-4D97-AF65-F5344CB8AC3E}">
        <p14:creationId xmlns:p14="http://schemas.microsoft.com/office/powerpoint/2010/main" val="28383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idx="1"/>
          </p:nvPr>
        </p:nvSpPr>
        <p:spPr/>
        <p:txBody>
          <a:bodyPr/>
          <a:lstStyle/>
          <a:p>
            <a:pPr lvl="1">
              <a:buClrTx/>
              <a:buFont typeface="Arial" panose="020B0604020202020204" pitchFamily="34" charset="0"/>
              <a:buChar char="•"/>
            </a:pPr>
            <a:r>
              <a:rPr lang="en-US" sz="2400" dirty="0">
                <a:solidFill>
                  <a:schemeClr val="tx1"/>
                </a:solidFill>
                <a:latin typeface="+mn-lt"/>
              </a:rPr>
              <a:t>Ball must be inbounded after each made basket</a:t>
            </a:r>
          </a:p>
          <a:p>
            <a:pPr lvl="2">
              <a:buFont typeface="Arial" panose="020B0604020202020204" pitchFamily="34" charset="0"/>
              <a:buChar char="•"/>
            </a:pPr>
            <a:r>
              <a:rPr lang="en-US" sz="2000" dirty="0">
                <a:solidFill>
                  <a:schemeClr val="bg2">
                    <a:lumMod val="75000"/>
                  </a:schemeClr>
                </a:solidFill>
                <a:latin typeface="+mn-lt"/>
              </a:rPr>
              <a:t>5 second inbound rule applies</a:t>
            </a:r>
          </a:p>
          <a:p>
            <a:pPr lvl="2">
              <a:buFont typeface="Arial" panose="020B0604020202020204" pitchFamily="34" charset="0"/>
              <a:buChar char="•"/>
            </a:pPr>
            <a:r>
              <a:rPr lang="en-US" sz="2000" dirty="0">
                <a:solidFill>
                  <a:schemeClr val="bg2">
                    <a:lumMod val="75000"/>
                  </a:schemeClr>
                </a:solidFill>
                <a:latin typeface="+mn-lt"/>
              </a:rPr>
              <a:t>10 seconds to cross half court applies</a:t>
            </a:r>
          </a:p>
          <a:p>
            <a:pPr lvl="2">
              <a:buFont typeface="Arial" panose="020B0604020202020204" pitchFamily="34" charset="0"/>
              <a:buChar char="•"/>
            </a:pPr>
            <a:r>
              <a:rPr lang="en-US" sz="2000" dirty="0">
                <a:solidFill>
                  <a:schemeClr val="bg2">
                    <a:lumMod val="75000"/>
                  </a:schemeClr>
                </a:solidFill>
                <a:latin typeface="+mn-lt"/>
              </a:rPr>
              <a:t>Over and back rule does apply</a:t>
            </a:r>
          </a:p>
          <a:p>
            <a:pPr marL="0" indent="0"/>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14</a:t>
            </a:fld>
            <a:endParaRPr lang="en-US"/>
          </a:p>
        </p:txBody>
      </p:sp>
    </p:spTree>
    <p:extLst>
      <p:ext uri="{BB962C8B-B14F-4D97-AF65-F5344CB8AC3E}">
        <p14:creationId xmlns:p14="http://schemas.microsoft.com/office/powerpoint/2010/main" val="142431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Fouls</a:t>
            </a:r>
          </a:p>
        </p:txBody>
      </p:sp>
      <p:sp>
        <p:nvSpPr>
          <p:cNvPr id="3" name="Content Placeholder 2"/>
          <p:cNvSpPr>
            <a:spLocks noGrp="1"/>
          </p:cNvSpPr>
          <p:nvPr>
            <p:ph idx="1"/>
          </p:nvPr>
        </p:nvSpPr>
        <p:spPr/>
        <p:txBody>
          <a:bodyPr/>
          <a:lstStyle/>
          <a:p>
            <a:pPr lvl="1">
              <a:buClrTx/>
              <a:buFont typeface="Arial" panose="020B0604020202020204" pitchFamily="34" charset="0"/>
              <a:buChar char="•"/>
            </a:pPr>
            <a:r>
              <a:rPr lang="en-US" sz="2400" dirty="0">
                <a:solidFill>
                  <a:schemeClr val="tx1"/>
                </a:solidFill>
                <a:latin typeface="+mn-lt"/>
              </a:rPr>
              <a:t>5 Individual Fouls will result in a disqualification from the game. </a:t>
            </a:r>
          </a:p>
          <a:p>
            <a:pPr lvl="1">
              <a:buClrTx/>
              <a:buFont typeface="Arial" panose="020B0604020202020204" pitchFamily="34" charset="0"/>
              <a:buChar char="•"/>
            </a:pPr>
            <a:r>
              <a:rPr lang="en-US" sz="2400" dirty="0">
                <a:solidFill>
                  <a:schemeClr val="tx1"/>
                </a:solidFill>
                <a:latin typeface="+mn-lt"/>
              </a:rPr>
              <a:t>Technical Fouls will be assessed for any rough or unsportsmanlike play</a:t>
            </a:r>
          </a:p>
          <a:p>
            <a:pPr lvl="2">
              <a:buFont typeface="Arial" panose="020B0604020202020204" pitchFamily="34" charset="0"/>
              <a:buChar char="•"/>
            </a:pPr>
            <a:r>
              <a:rPr lang="en-US" sz="2000" dirty="0">
                <a:solidFill>
                  <a:schemeClr val="bg2">
                    <a:lumMod val="75000"/>
                  </a:schemeClr>
                </a:solidFill>
                <a:latin typeface="+mn-lt"/>
              </a:rPr>
              <a:t>Two technical fouls per player or coach will result in an ejection</a:t>
            </a:r>
          </a:p>
          <a:p>
            <a:pPr marL="46037" marR="0" indent="-285750">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cs typeface="Times New Roman" panose="02020603050405020304" pitchFamily="18" charset="0"/>
              </a:rPr>
              <a:t>Team fouls will accumulate throughout each quarter.  </a:t>
            </a:r>
          </a:p>
          <a:p>
            <a:pPr marL="90487" lvl="1" indent="-285750">
              <a:lnSpc>
                <a:spcPct val="107000"/>
              </a:lnSpc>
              <a:spcBef>
                <a:spcPts val="0"/>
              </a:spcBef>
              <a:spcAft>
                <a:spcPts val="800"/>
              </a:spcAft>
              <a:buFont typeface="Arial" panose="020B0604020202020204" pitchFamily="34" charset="0"/>
              <a:buChar char="•"/>
            </a:pPr>
            <a:r>
              <a:rPr lang="en-US" sz="2000" kern="100" dirty="0">
                <a:effectLst/>
                <a:latin typeface="+mn-lt"/>
                <a:ea typeface="Aptos" panose="020B0004020202020204" pitchFamily="34" charset="0"/>
                <a:cs typeface="Times New Roman" panose="02020603050405020304" pitchFamily="18" charset="0"/>
              </a:rPr>
              <a:t>Teams will enter the bonus, or be awarded two free-throws, after their opponents commit their 5</a:t>
            </a:r>
            <a:r>
              <a:rPr lang="en-US" sz="2000" kern="100" baseline="30000" dirty="0">
                <a:effectLst/>
                <a:latin typeface="+mn-lt"/>
                <a:ea typeface="Aptos" panose="020B0004020202020204" pitchFamily="34" charset="0"/>
                <a:cs typeface="Times New Roman" panose="02020603050405020304" pitchFamily="18" charset="0"/>
              </a:rPr>
              <a:t>th</a:t>
            </a:r>
            <a:r>
              <a:rPr lang="en-US" sz="2000" kern="100" dirty="0">
                <a:effectLst/>
                <a:latin typeface="+mn-lt"/>
                <a:ea typeface="Aptos" panose="020B0004020202020204" pitchFamily="34" charset="0"/>
                <a:cs typeface="Times New Roman" panose="02020603050405020304" pitchFamily="18" charset="0"/>
              </a:rPr>
              <a:t> foul of the quarter, and for each foul afterwards.  </a:t>
            </a:r>
          </a:p>
          <a:p>
            <a:pPr marL="90487" lvl="1" indent="-285750">
              <a:lnSpc>
                <a:spcPct val="107000"/>
              </a:lnSpc>
              <a:spcBef>
                <a:spcPts val="0"/>
              </a:spcBef>
              <a:spcAft>
                <a:spcPts val="800"/>
              </a:spcAft>
              <a:buFont typeface="Arial" panose="020B0604020202020204" pitchFamily="34" charset="0"/>
              <a:buChar char="•"/>
            </a:pPr>
            <a:r>
              <a:rPr lang="en-US" sz="2000" kern="100" dirty="0">
                <a:effectLst/>
                <a:latin typeface="+mn-lt"/>
                <a:ea typeface="Aptos" panose="020B0004020202020204" pitchFamily="34" charset="0"/>
                <a:cs typeface="Times New Roman" panose="02020603050405020304" pitchFamily="18" charset="0"/>
              </a:rPr>
              <a:t>Team fouls will be reset after each quarter.  </a:t>
            </a:r>
          </a:p>
          <a:p>
            <a:pPr marL="342900" indent="-342900">
              <a:buFont typeface="Arial" panose="020B0604020202020204" pitchFamily="34" charset="0"/>
              <a:buChar char="•"/>
            </a:pPr>
            <a:r>
              <a:rPr lang="en-US" sz="2400" dirty="0">
                <a:solidFill>
                  <a:schemeClr val="tx1"/>
                </a:solidFill>
                <a:latin typeface="+mn-lt"/>
              </a:rPr>
              <a:t>Free Throw lineup starts at the second block</a:t>
            </a:r>
          </a:p>
          <a:p>
            <a:pPr marL="0" indent="0"/>
            <a:endParaRPr lang="en-US" dirty="0"/>
          </a:p>
          <a:p>
            <a:pPr marL="457200" indent="-457200">
              <a:buAutoNum type="arabicPeriod" startAt="4"/>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15</a:t>
            </a:fld>
            <a:endParaRPr lang="en-US"/>
          </a:p>
        </p:txBody>
      </p:sp>
    </p:spTree>
    <p:extLst>
      <p:ext uri="{BB962C8B-B14F-4D97-AF65-F5344CB8AC3E}">
        <p14:creationId xmlns:p14="http://schemas.microsoft.com/office/powerpoint/2010/main" val="42362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4513" y="2120014"/>
            <a:ext cx="7902575" cy="1195388"/>
          </a:xfrm>
        </p:spPr>
        <p:txBody>
          <a:bodyPr/>
          <a:lstStyle/>
          <a:p>
            <a:pPr algn="ctr"/>
            <a:r>
              <a:rPr lang="en-US" dirty="0"/>
              <a:t>Unified Basketball Rules</a:t>
            </a:r>
            <a:br>
              <a:rPr lang="en-US" dirty="0"/>
            </a:br>
            <a:br>
              <a:rPr lang="en-US" dirty="0"/>
            </a:br>
            <a:endParaRPr lang="en-US" sz="3200" dirty="0"/>
          </a:p>
        </p:txBody>
      </p:sp>
      <p:sp>
        <p:nvSpPr>
          <p:cNvPr id="4" name="Slide Number Placeholder 3"/>
          <p:cNvSpPr>
            <a:spLocks noGrp="1"/>
          </p:cNvSpPr>
          <p:nvPr>
            <p:ph type="sldNum" sz="quarter" idx="10"/>
          </p:nvPr>
        </p:nvSpPr>
        <p:spPr/>
        <p:txBody>
          <a:bodyPr/>
          <a:lstStyle/>
          <a:p>
            <a:fld id="{F4B88F72-1EA4-FE40-A5CA-BD0111E6622B}" type="slidenum">
              <a:rPr lang="en-US" smtClean="0"/>
              <a:pPr/>
              <a:t>16</a:t>
            </a:fld>
            <a:endParaRPr lang="en-US" dirty="0">
              <a:latin typeface="Ubuntu"/>
              <a:cs typeface="Ubuntu"/>
            </a:endParaRPr>
          </a:p>
        </p:txBody>
      </p:sp>
    </p:spTree>
    <p:extLst>
      <p:ext uri="{BB962C8B-B14F-4D97-AF65-F5344CB8AC3E}">
        <p14:creationId xmlns:p14="http://schemas.microsoft.com/office/powerpoint/2010/main" val="391308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Unified Basketball Rules</a:t>
            </a:r>
          </a:p>
        </p:txBody>
      </p:sp>
      <p:sp>
        <p:nvSpPr>
          <p:cNvPr id="3" name="Content Placeholder 2"/>
          <p:cNvSpPr>
            <a:spLocks noGrp="1"/>
          </p:cNvSpPr>
          <p:nvPr>
            <p:ph idx="1"/>
          </p:nvPr>
        </p:nvSpPr>
        <p:spPr>
          <a:xfrm>
            <a:off x="416694" y="1412777"/>
            <a:ext cx="7912100" cy="4464050"/>
          </a:xfrm>
        </p:spPr>
        <p:txBody>
          <a:bodyPr/>
          <a:lstStyle/>
          <a:p>
            <a:endParaRPr lang="en-US" dirty="0"/>
          </a:p>
          <a:p>
            <a:pPr lvl="1">
              <a:buClrTx/>
              <a:buFont typeface="Arial" panose="020B0604020202020204" pitchFamily="34" charset="0"/>
              <a:buChar char="•"/>
            </a:pPr>
            <a:r>
              <a:rPr lang="en-US" sz="2400" dirty="0">
                <a:solidFill>
                  <a:schemeClr val="tx1"/>
                </a:solidFill>
                <a:latin typeface="+mn-lt"/>
              </a:rPr>
              <a:t>Each team must have a certified non-playing head coach. </a:t>
            </a:r>
          </a:p>
          <a:p>
            <a:pPr lvl="2">
              <a:buFont typeface="Arial" panose="020B0604020202020204" pitchFamily="34" charset="0"/>
              <a:buChar char="•"/>
            </a:pPr>
            <a:r>
              <a:rPr lang="en-US" sz="2000" dirty="0">
                <a:solidFill>
                  <a:schemeClr val="bg2">
                    <a:lumMod val="75000"/>
                  </a:schemeClr>
                </a:solidFill>
                <a:latin typeface="+mn-lt"/>
              </a:rPr>
              <a:t>Unified Partners are athletes and should not be involved in coaching. </a:t>
            </a:r>
          </a:p>
          <a:p>
            <a:pPr lvl="2">
              <a:buFont typeface="Arial" panose="020B0604020202020204" pitchFamily="34" charset="0"/>
              <a:buChar char="•"/>
            </a:pPr>
            <a:r>
              <a:rPr lang="en-US" sz="2000" dirty="0">
                <a:solidFill>
                  <a:schemeClr val="bg2">
                    <a:lumMod val="75000"/>
                  </a:schemeClr>
                </a:solidFill>
                <a:latin typeface="+mn-lt"/>
              </a:rPr>
              <a:t>Assistant Coaches may be on the team roster and play.</a:t>
            </a:r>
          </a:p>
          <a:p>
            <a:pPr lvl="1">
              <a:buClrTx/>
              <a:buFont typeface="Arial" panose="020B0604020202020204" pitchFamily="34" charset="0"/>
              <a:buChar char="•"/>
            </a:pPr>
            <a:r>
              <a:rPr lang="en-US" sz="2000" dirty="0">
                <a:solidFill>
                  <a:schemeClr val="tx1"/>
                </a:solidFill>
                <a:effectLst/>
                <a:latin typeface="+mn-lt"/>
                <a:ea typeface="Aptos" panose="020B0004020202020204" pitchFamily="34" charset="0"/>
                <a:cs typeface="Times New Roman" panose="02020603050405020304" pitchFamily="18" charset="0"/>
              </a:rPr>
              <a:t>During Unified team competitions all Unified Partners share the same responsibilities and rights on the court as Special Olympics Athletes do.  This means they can shoot, score, rebound, block shots, and steal the ball at all levels of competition.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17</a:t>
            </a:fld>
            <a:endParaRPr lang="en-US"/>
          </a:p>
        </p:txBody>
      </p:sp>
    </p:spTree>
    <p:extLst>
      <p:ext uri="{BB962C8B-B14F-4D97-AF65-F5344CB8AC3E}">
        <p14:creationId xmlns:p14="http://schemas.microsoft.com/office/powerpoint/2010/main" val="93853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Unified Basketball Rules</a:t>
            </a:r>
          </a:p>
        </p:txBody>
      </p:sp>
      <p:sp>
        <p:nvSpPr>
          <p:cNvPr id="3" name="Content Placeholder 2"/>
          <p:cNvSpPr>
            <a:spLocks noGrp="1"/>
          </p:cNvSpPr>
          <p:nvPr>
            <p:ph idx="1"/>
          </p:nvPr>
        </p:nvSpPr>
        <p:spPr>
          <a:xfrm>
            <a:off x="416694" y="1412777"/>
            <a:ext cx="7912100" cy="4464050"/>
          </a:xfrm>
        </p:spPr>
        <p:txBody>
          <a:bodyPr/>
          <a:lstStyle/>
          <a:p>
            <a:endParaRPr lang="en-US" dirty="0"/>
          </a:p>
          <a:p>
            <a:pPr lvl="1">
              <a:buClrTx/>
              <a:buFont typeface="Arial" panose="020B0604020202020204" pitchFamily="34" charset="0"/>
              <a:buChar char="•"/>
            </a:pPr>
            <a:r>
              <a:rPr lang="en-US" sz="2400" dirty="0">
                <a:solidFill>
                  <a:schemeClr val="tx1"/>
                </a:solidFill>
                <a:effectLst/>
                <a:latin typeface="+mn-lt"/>
                <a:ea typeface="Aptos" panose="020B0004020202020204" pitchFamily="34" charset="0"/>
                <a:cs typeface="Times New Roman" panose="02020603050405020304" pitchFamily="18" charset="0"/>
              </a:rPr>
              <a:t>There are Dominant Partner rules in place limiting a Unified Partners ability to take over a game on their own.  </a:t>
            </a:r>
          </a:p>
          <a:p>
            <a:pPr lvl="2">
              <a:buFont typeface="Arial" panose="020B0604020202020204" pitchFamily="34" charset="0"/>
              <a:buChar char="•"/>
            </a:pPr>
            <a:r>
              <a:rPr lang="en-US" sz="2000" dirty="0">
                <a:solidFill>
                  <a:schemeClr val="bg2">
                    <a:lumMod val="75000"/>
                  </a:schemeClr>
                </a:solidFill>
                <a:effectLst/>
                <a:latin typeface="+mn-lt"/>
                <a:ea typeface="Aptos" panose="020B0004020202020204" pitchFamily="34" charset="0"/>
                <a:cs typeface="Times New Roman" panose="02020603050405020304" pitchFamily="18" charset="0"/>
              </a:rPr>
              <a:t>If a Unified Partner is not allowing the entire team to be a part of the game, it is the head coach’s responsibility to remove that player from the game.  </a:t>
            </a:r>
          </a:p>
          <a:p>
            <a:pPr lvl="2">
              <a:buFont typeface="Arial" panose="020B0604020202020204" pitchFamily="34" charset="0"/>
              <a:buChar char="•"/>
            </a:pPr>
            <a:r>
              <a:rPr lang="en-US" sz="2000" dirty="0">
                <a:solidFill>
                  <a:schemeClr val="bg2">
                    <a:lumMod val="75000"/>
                  </a:schemeClr>
                </a:solidFill>
                <a:effectLst/>
                <a:latin typeface="+mn-lt"/>
                <a:ea typeface="Aptos" panose="020B0004020202020204" pitchFamily="34" charset="0"/>
                <a:cs typeface="Times New Roman" panose="02020603050405020304" pitchFamily="18" charset="0"/>
              </a:rPr>
              <a:t>If they do not, the Games Director may step in and remove both the Unified Partner and coach from the game or tournament.</a:t>
            </a:r>
            <a:endParaRPr lang="en-US" sz="2000" dirty="0">
              <a:solidFill>
                <a:schemeClr val="bg2">
                  <a:lumMod val="75000"/>
                </a:schemeClr>
              </a:solidFill>
              <a:latin typeface="+mn-lt"/>
            </a:endParaRPr>
          </a:p>
          <a:p>
            <a:pPr lvl="1"/>
            <a:endParaRPr lang="en-US" sz="2000"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18</a:t>
            </a:fld>
            <a:endParaRPr lang="en-US"/>
          </a:p>
        </p:txBody>
      </p:sp>
    </p:spTree>
    <p:extLst>
      <p:ext uri="{BB962C8B-B14F-4D97-AF65-F5344CB8AC3E}">
        <p14:creationId xmlns:p14="http://schemas.microsoft.com/office/powerpoint/2010/main" val="3154210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2301568"/>
            <a:ext cx="7902575" cy="1195388"/>
          </a:xfrm>
        </p:spPr>
        <p:txBody>
          <a:bodyPr/>
          <a:lstStyle/>
          <a:p>
            <a:r>
              <a:rPr lang="en-US" dirty="0"/>
              <a:t>Individual Skill Contest</a:t>
            </a:r>
          </a:p>
        </p:txBody>
      </p:sp>
      <p:sp>
        <p:nvSpPr>
          <p:cNvPr id="3" name="Slide Number Placeholder 2"/>
          <p:cNvSpPr>
            <a:spLocks noGrp="1"/>
          </p:cNvSpPr>
          <p:nvPr>
            <p:ph type="sldNum" sz="quarter" idx="10"/>
          </p:nvPr>
        </p:nvSpPr>
        <p:spPr/>
        <p:txBody>
          <a:bodyPr/>
          <a:lstStyle/>
          <a:p>
            <a:fld id="{F4B88F72-1EA4-FE40-A5CA-BD0111E6622B}" type="slidenum">
              <a:rPr lang="en-US" smtClean="0"/>
              <a:pPr/>
              <a:t>19</a:t>
            </a:fld>
            <a:r>
              <a:rPr lang="en-US"/>
              <a:t> </a:t>
            </a:r>
            <a:endParaRPr lang="en-US" b="1" dirty="0">
              <a:latin typeface="Helvetica Neue"/>
              <a:cs typeface="Helvetica Neue"/>
            </a:endParaRPr>
          </a:p>
        </p:txBody>
      </p:sp>
    </p:spTree>
    <p:extLst>
      <p:ext uri="{BB962C8B-B14F-4D97-AF65-F5344CB8AC3E}">
        <p14:creationId xmlns:p14="http://schemas.microsoft.com/office/powerpoint/2010/main" val="134699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78F6C85-62F1-2E45-BAF4-9247EEFC730C}" type="slidenum">
              <a:rPr lang="en-US" smtClean="0"/>
              <a:pPr/>
              <a:t>2</a:t>
            </a:fld>
            <a:endParaRPr lang="en-US" dirty="0"/>
          </a:p>
        </p:txBody>
      </p:sp>
      <p:sp>
        <p:nvSpPr>
          <p:cNvPr id="3" name="Title 2"/>
          <p:cNvSpPr>
            <a:spLocks noGrp="1"/>
          </p:cNvSpPr>
          <p:nvPr>
            <p:ph type="title"/>
          </p:nvPr>
        </p:nvSpPr>
        <p:spPr/>
        <p:txBody>
          <a:bodyPr/>
          <a:lstStyle/>
          <a:p>
            <a:r>
              <a:rPr lang="en-US" dirty="0">
                <a:solidFill>
                  <a:schemeClr val="bg1"/>
                </a:solidFill>
              </a:rPr>
              <a:t>A picture paints a thousand words</a:t>
            </a:r>
            <a:endParaRPr lang="en-US" dirty="0"/>
          </a:p>
        </p:txBody>
      </p:sp>
      <p:sp>
        <p:nvSpPr>
          <p:cNvPr id="4" name="Text Placeholder 3"/>
          <p:cNvSpPr>
            <a:spLocks noGrp="1"/>
          </p:cNvSpPr>
          <p:nvPr>
            <p:ph type="body" sz="half" idx="2"/>
          </p:nvPr>
        </p:nvSpPr>
        <p:spPr/>
        <p:txBody>
          <a:bodyPr/>
          <a:lstStyle/>
          <a:p>
            <a:r>
              <a:rPr lang="en-US" dirty="0">
                <a:solidFill>
                  <a:schemeClr val="bg1"/>
                </a:solidFill>
              </a:rPr>
              <a:t>Use the </a:t>
            </a:r>
            <a:r>
              <a:rPr lang="en-US" b="1" dirty="0">
                <a:solidFill>
                  <a:schemeClr val="bg1"/>
                </a:solidFill>
              </a:rPr>
              <a:t>Picture and Caption </a:t>
            </a:r>
            <a:r>
              <a:rPr lang="en-US" dirty="0">
                <a:solidFill>
                  <a:schemeClr val="bg1"/>
                </a:solidFill>
              </a:rPr>
              <a:t>format to create strong compelling slide like this. Don</a:t>
            </a:r>
            <a:r>
              <a:rPr lang="fr-FR" dirty="0">
                <a:solidFill>
                  <a:schemeClr val="bg1"/>
                </a:solidFill>
              </a:rPr>
              <a:t>’</a:t>
            </a:r>
            <a:r>
              <a:rPr lang="en-US" dirty="0" err="1">
                <a:solidFill>
                  <a:schemeClr val="bg1"/>
                </a:solidFill>
              </a:rPr>
              <a:t>t’t</a:t>
            </a:r>
            <a:r>
              <a:rPr lang="en-US" dirty="0">
                <a:solidFill>
                  <a:schemeClr val="bg1"/>
                </a:solidFill>
              </a:rPr>
              <a:t> forget to caption where possible. For best effect crop the image to fill the placeholder.</a:t>
            </a:r>
          </a:p>
        </p:txBody>
      </p:sp>
      <p:sp>
        <p:nvSpPr>
          <p:cNvPr id="8" name="TextBox 7"/>
          <p:cNvSpPr txBox="1"/>
          <p:nvPr/>
        </p:nvSpPr>
        <p:spPr>
          <a:xfrm>
            <a:off x="384586" y="5572759"/>
            <a:ext cx="2806996" cy="923330"/>
          </a:xfrm>
          <a:prstGeom prst="rect">
            <a:avLst/>
          </a:prstGeom>
          <a:noFill/>
        </p:spPr>
        <p:txBody>
          <a:bodyPr wrap="square" rtlCol="0">
            <a:spAutoFit/>
          </a:bodyPr>
          <a:lstStyle/>
          <a:p>
            <a:r>
              <a:rPr lang="en-US" dirty="0"/>
              <a:t>“Let me win, but if I cannot win, let me be brave in the attempt.”</a:t>
            </a:r>
          </a:p>
        </p:txBody>
      </p:sp>
      <p:pic>
        <p:nvPicPr>
          <p:cNvPr id="9" name="Picture Placeholder 8"/>
          <p:cNvPicPr>
            <a:picLocks noGrp="1"/>
          </p:cNvPicPr>
          <p:nvPr>
            <p:ph type="pic" idx="1"/>
          </p:nvPr>
        </p:nvPicPr>
        <p:blipFill rotWithShape="1">
          <a:blip r:embed="rId2" cstate="print">
            <a:extLst>
              <a:ext uri="{28A0092B-C50C-407E-A947-70E740481C1C}">
                <a14:useLocalDpi xmlns:a14="http://schemas.microsoft.com/office/drawing/2010/main" val="0"/>
              </a:ext>
            </a:extLst>
          </a:blip>
          <a:srcRect l="10391" r="10391"/>
          <a:stretch/>
        </p:blipFill>
        <p:spPr bwMode="auto">
          <a:xfrm>
            <a:off x="238576" y="221922"/>
            <a:ext cx="8791061" cy="6436217"/>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6" name="Rectangle 5"/>
          <p:cNvSpPr/>
          <p:nvPr/>
        </p:nvSpPr>
        <p:spPr>
          <a:xfrm>
            <a:off x="325456" y="520517"/>
            <a:ext cx="4328407" cy="646331"/>
          </a:xfrm>
          <a:prstGeom prst="rect">
            <a:avLst/>
          </a:prstGeom>
        </p:spPr>
        <p:txBody>
          <a:bodyPr wrap="square">
            <a:spAutoFit/>
          </a:bodyPr>
          <a:lstStyle/>
          <a:p>
            <a:r>
              <a:rPr lang="en-US" dirty="0"/>
              <a:t>“Let me win, but if I cannot win, let me be brave in the attempt.”</a:t>
            </a:r>
          </a:p>
        </p:txBody>
      </p:sp>
    </p:spTree>
    <p:extLst>
      <p:ext uri="{BB962C8B-B14F-4D97-AF65-F5344CB8AC3E}">
        <p14:creationId xmlns:p14="http://schemas.microsoft.com/office/powerpoint/2010/main" val="285028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Individual Skills Contest</a:t>
            </a:r>
          </a:p>
        </p:txBody>
      </p:sp>
      <p:sp>
        <p:nvSpPr>
          <p:cNvPr id="3" name="Content Placeholder 2"/>
          <p:cNvSpPr>
            <a:spLocks noGrp="1"/>
          </p:cNvSpPr>
          <p:nvPr>
            <p:ph idx="1"/>
          </p:nvPr>
        </p:nvSpPr>
        <p:spPr>
          <a:xfrm>
            <a:off x="416694" y="1412777"/>
            <a:ext cx="7912100" cy="4464050"/>
          </a:xfrm>
        </p:spPr>
        <p:txBody>
          <a:bodyPr/>
          <a:lstStyle/>
          <a:p>
            <a:pPr marL="342900" indent="-342900">
              <a:buFont typeface="Arial" panose="020B0604020202020204" pitchFamily="34" charset="0"/>
              <a:buChar char="•"/>
            </a:pPr>
            <a:r>
              <a:rPr lang="en-US" sz="2400" dirty="0"/>
              <a:t>The individual Skills Contest is designed for lower ability, or new, athletes who have not yet developed the skills necessary to participate meaningfully in team competitions, and </a:t>
            </a:r>
            <a:r>
              <a:rPr lang="en-US" sz="2400" dirty="0" err="1"/>
              <a:t>atheltes</a:t>
            </a:r>
            <a:r>
              <a:rPr lang="en-US" sz="2400" dirty="0"/>
              <a:t> who use a wheelchair.  Athlete may not be assisted by coaches and modifications may be made for athletes who have visual or hearing impairments.</a:t>
            </a:r>
          </a:p>
          <a:p>
            <a:pPr marL="342900" indent="-342900">
              <a:buFont typeface="Arial" panose="020B0604020202020204" pitchFamily="34" charset="0"/>
              <a:buChar char="•"/>
            </a:pPr>
            <a:r>
              <a:rPr lang="en-US" sz="2400" dirty="0"/>
              <a:t>Events Include:</a:t>
            </a:r>
          </a:p>
          <a:p>
            <a:pPr lvl="2">
              <a:buFont typeface="Arial" panose="020B0604020202020204" pitchFamily="34" charset="0"/>
              <a:buChar char="•"/>
            </a:pPr>
            <a:r>
              <a:rPr lang="en-US" sz="2000" dirty="0"/>
              <a:t>Target Pass</a:t>
            </a:r>
          </a:p>
          <a:p>
            <a:pPr lvl="2">
              <a:buFont typeface="Arial" panose="020B0604020202020204" pitchFamily="34" charset="0"/>
              <a:buChar char="•"/>
            </a:pPr>
            <a:r>
              <a:rPr lang="en-US" sz="2000" dirty="0"/>
              <a:t>Spot Shot</a:t>
            </a:r>
          </a:p>
          <a:p>
            <a:pPr lvl="2">
              <a:buFont typeface="Arial" panose="020B0604020202020204" pitchFamily="34" charset="0"/>
              <a:buChar char="•"/>
            </a:pPr>
            <a:r>
              <a:rPr lang="en-US" sz="2000" dirty="0"/>
              <a:t>10 Meter Dribble</a:t>
            </a:r>
          </a:p>
          <a:p>
            <a:pPr lvl="2">
              <a:buFont typeface="Arial" panose="020B0604020202020204" pitchFamily="34" charset="0"/>
              <a:buChar char="•"/>
            </a:pPr>
            <a:r>
              <a:rPr lang="en-US" sz="2000" dirty="0"/>
              <a:t>Speed Dribble</a:t>
            </a:r>
            <a:endParaRPr lang="en-US" sz="2000" dirty="0">
              <a:solidFill>
                <a:schemeClr val="bg2">
                  <a:lumMod val="75000"/>
                </a:schemeClr>
              </a:solidFill>
              <a:latin typeface="+mn-lt"/>
            </a:endParaRPr>
          </a:p>
          <a:p>
            <a:pPr lvl="1"/>
            <a:endParaRPr lang="en-US" sz="2000"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20</a:t>
            </a:fld>
            <a:endParaRPr lang="en-US"/>
          </a:p>
        </p:txBody>
      </p:sp>
    </p:spTree>
    <p:extLst>
      <p:ext uri="{BB962C8B-B14F-4D97-AF65-F5344CB8AC3E}">
        <p14:creationId xmlns:p14="http://schemas.microsoft.com/office/powerpoint/2010/main" val="940930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Individual Skills Competition</a:t>
            </a:r>
            <a:br>
              <a:rPr lang="en-US" dirty="0"/>
            </a:br>
            <a:r>
              <a:rPr lang="en-US" dirty="0"/>
              <a:t>Target Pass</a:t>
            </a:r>
          </a:p>
        </p:txBody>
      </p:sp>
      <p:sp>
        <p:nvSpPr>
          <p:cNvPr id="4" name="Slide Number Placeholder 3"/>
          <p:cNvSpPr>
            <a:spLocks noGrp="1"/>
          </p:cNvSpPr>
          <p:nvPr>
            <p:ph type="sldNum" sz="quarter" idx="10"/>
          </p:nvPr>
        </p:nvSpPr>
        <p:spPr/>
        <p:txBody>
          <a:bodyPr/>
          <a:lstStyle/>
          <a:p>
            <a:fld id="{62FADDA2-E13B-F548-856B-05843CC20AFE}" type="slidenum">
              <a:rPr lang="en-US" smtClean="0"/>
              <a:pPr/>
              <a:t>21</a:t>
            </a:fld>
            <a:endParaRPr lang="en-US"/>
          </a:p>
        </p:txBody>
      </p:sp>
      <p:pic>
        <p:nvPicPr>
          <p:cNvPr id="7" name="Picture 6">
            <a:extLst>
              <a:ext uri="{FF2B5EF4-FFF2-40B4-BE49-F238E27FC236}">
                <a16:creationId xmlns:a16="http://schemas.microsoft.com/office/drawing/2014/main" id="{325CA002-A904-AECF-F5A5-A8AA2D9D3C74}"/>
              </a:ext>
            </a:extLst>
          </p:cNvPr>
          <p:cNvPicPr>
            <a:picLocks noChangeAspect="1"/>
          </p:cNvPicPr>
          <p:nvPr/>
        </p:nvPicPr>
        <p:blipFill>
          <a:blip r:embed="rId2"/>
          <a:stretch>
            <a:fillRect/>
          </a:stretch>
        </p:blipFill>
        <p:spPr>
          <a:xfrm>
            <a:off x="2395920" y="1508760"/>
            <a:ext cx="4352160" cy="5266944"/>
          </a:xfrm>
          <a:prstGeom prst="rect">
            <a:avLst/>
          </a:prstGeom>
        </p:spPr>
      </p:pic>
    </p:spTree>
    <p:extLst>
      <p:ext uri="{BB962C8B-B14F-4D97-AF65-F5344CB8AC3E}">
        <p14:creationId xmlns:p14="http://schemas.microsoft.com/office/powerpoint/2010/main" val="126675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Individual Skills Competition</a:t>
            </a:r>
            <a:br>
              <a:rPr lang="en-US" dirty="0"/>
            </a:br>
            <a:r>
              <a:rPr lang="en-US" dirty="0"/>
              <a:t>10 Meter Dribble</a:t>
            </a:r>
          </a:p>
        </p:txBody>
      </p:sp>
      <p:sp>
        <p:nvSpPr>
          <p:cNvPr id="4" name="Slide Number Placeholder 3"/>
          <p:cNvSpPr>
            <a:spLocks noGrp="1"/>
          </p:cNvSpPr>
          <p:nvPr>
            <p:ph type="sldNum" sz="quarter" idx="10"/>
          </p:nvPr>
        </p:nvSpPr>
        <p:spPr/>
        <p:txBody>
          <a:bodyPr/>
          <a:lstStyle/>
          <a:p>
            <a:fld id="{62FADDA2-E13B-F548-856B-05843CC20AFE}" type="slidenum">
              <a:rPr lang="en-US" smtClean="0"/>
              <a:pPr/>
              <a:t>22</a:t>
            </a:fld>
            <a:endParaRPr lang="en-US"/>
          </a:p>
        </p:txBody>
      </p:sp>
      <p:pic>
        <p:nvPicPr>
          <p:cNvPr id="8" name="Picture 7">
            <a:extLst>
              <a:ext uri="{FF2B5EF4-FFF2-40B4-BE49-F238E27FC236}">
                <a16:creationId xmlns:a16="http://schemas.microsoft.com/office/drawing/2014/main" id="{35E9C06D-6504-6ABE-2843-E8C6704F0685}"/>
              </a:ext>
            </a:extLst>
          </p:cNvPr>
          <p:cNvPicPr>
            <a:picLocks noChangeAspect="1"/>
          </p:cNvPicPr>
          <p:nvPr/>
        </p:nvPicPr>
        <p:blipFill>
          <a:blip r:embed="rId2"/>
          <a:stretch>
            <a:fillRect/>
          </a:stretch>
        </p:blipFill>
        <p:spPr>
          <a:xfrm>
            <a:off x="2148457" y="1559157"/>
            <a:ext cx="4847086" cy="5098982"/>
          </a:xfrm>
          <a:prstGeom prst="rect">
            <a:avLst/>
          </a:prstGeom>
        </p:spPr>
      </p:pic>
    </p:spTree>
    <p:extLst>
      <p:ext uri="{BB962C8B-B14F-4D97-AF65-F5344CB8AC3E}">
        <p14:creationId xmlns:p14="http://schemas.microsoft.com/office/powerpoint/2010/main" val="376122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Individual Skills Competition</a:t>
            </a:r>
            <a:br>
              <a:rPr lang="en-US" dirty="0"/>
            </a:br>
            <a:r>
              <a:rPr lang="en-US" dirty="0"/>
              <a:t>Spot Shot</a:t>
            </a:r>
          </a:p>
        </p:txBody>
      </p:sp>
      <p:sp>
        <p:nvSpPr>
          <p:cNvPr id="4" name="Slide Number Placeholder 3"/>
          <p:cNvSpPr>
            <a:spLocks noGrp="1"/>
          </p:cNvSpPr>
          <p:nvPr>
            <p:ph type="sldNum" sz="quarter" idx="10"/>
          </p:nvPr>
        </p:nvSpPr>
        <p:spPr/>
        <p:txBody>
          <a:bodyPr/>
          <a:lstStyle/>
          <a:p>
            <a:fld id="{62FADDA2-E13B-F548-856B-05843CC20AFE}" type="slidenum">
              <a:rPr lang="en-US" smtClean="0"/>
              <a:pPr/>
              <a:t>23</a:t>
            </a:fld>
            <a:endParaRPr lang="en-US"/>
          </a:p>
        </p:txBody>
      </p:sp>
      <p:pic>
        <p:nvPicPr>
          <p:cNvPr id="8" name="Picture 7">
            <a:extLst>
              <a:ext uri="{FF2B5EF4-FFF2-40B4-BE49-F238E27FC236}">
                <a16:creationId xmlns:a16="http://schemas.microsoft.com/office/drawing/2014/main" id="{B96D1BA3-9859-322C-E0C5-C07A34302B64}"/>
              </a:ext>
            </a:extLst>
          </p:cNvPr>
          <p:cNvPicPr>
            <a:picLocks noChangeAspect="1"/>
          </p:cNvPicPr>
          <p:nvPr/>
        </p:nvPicPr>
        <p:blipFill>
          <a:blip r:embed="rId2"/>
          <a:stretch>
            <a:fillRect/>
          </a:stretch>
        </p:blipFill>
        <p:spPr>
          <a:xfrm>
            <a:off x="2579941" y="1412777"/>
            <a:ext cx="3984118" cy="5358384"/>
          </a:xfrm>
          <a:prstGeom prst="rect">
            <a:avLst/>
          </a:prstGeom>
        </p:spPr>
      </p:pic>
    </p:spTree>
    <p:extLst>
      <p:ext uri="{BB962C8B-B14F-4D97-AF65-F5344CB8AC3E}">
        <p14:creationId xmlns:p14="http://schemas.microsoft.com/office/powerpoint/2010/main" val="395112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Individual Skills Competition</a:t>
            </a:r>
            <a:br>
              <a:rPr lang="en-US" dirty="0"/>
            </a:br>
            <a:r>
              <a:rPr lang="en-US" dirty="0"/>
              <a:t>Speed Dribble</a:t>
            </a:r>
          </a:p>
        </p:txBody>
      </p:sp>
      <p:sp>
        <p:nvSpPr>
          <p:cNvPr id="4" name="Slide Number Placeholder 3"/>
          <p:cNvSpPr>
            <a:spLocks noGrp="1"/>
          </p:cNvSpPr>
          <p:nvPr>
            <p:ph type="sldNum" sz="quarter" idx="10"/>
          </p:nvPr>
        </p:nvSpPr>
        <p:spPr/>
        <p:txBody>
          <a:bodyPr/>
          <a:lstStyle/>
          <a:p>
            <a:fld id="{62FADDA2-E13B-F548-856B-05843CC20AFE}" type="slidenum">
              <a:rPr lang="en-US" smtClean="0"/>
              <a:pPr/>
              <a:t>24</a:t>
            </a:fld>
            <a:endParaRPr lang="en-US"/>
          </a:p>
        </p:txBody>
      </p:sp>
      <p:pic>
        <p:nvPicPr>
          <p:cNvPr id="8" name="Picture 7">
            <a:extLst>
              <a:ext uri="{FF2B5EF4-FFF2-40B4-BE49-F238E27FC236}">
                <a16:creationId xmlns:a16="http://schemas.microsoft.com/office/drawing/2014/main" id="{46B5B9D2-CD16-AF2D-D741-3285243B7ADF}"/>
              </a:ext>
            </a:extLst>
          </p:cNvPr>
          <p:cNvPicPr>
            <a:picLocks noChangeAspect="1"/>
          </p:cNvPicPr>
          <p:nvPr/>
        </p:nvPicPr>
        <p:blipFill>
          <a:blip r:embed="rId2"/>
          <a:stretch>
            <a:fillRect/>
          </a:stretch>
        </p:blipFill>
        <p:spPr>
          <a:xfrm>
            <a:off x="2366271" y="1458497"/>
            <a:ext cx="4443984" cy="5284738"/>
          </a:xfrm>
          <a:prstGeom prst="rect">
            <a:avLst/>
          </a:prstGeom>
        </p:spPr>
      </p:pic>
    </p:spTree>
    <p:extLst>
      <p:ext uri="{BB962C8B-B14F-4D97-AF65-F5344CB8AC3E}">
        <p14:creationId xmlns:p14="http://schemas.microsoft.com/office/powerpoint/2010/main" val="361135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190" y="2056695"/>
            <a:ext cx="7773293" cy="1470049"/>
          </a:xfrm>
        </p:spPr>
        <p:txBody>
          <a:bodyPr/>
          <a:lstStyle/>
          <a:p>
            <a:pPr algn="ctr"/>
            <a:r>
              <a:rPr lang="en-US" dirty="0"/>
              <a:t>Thank you!</a:t>
            </a:r>
          </a:p>
        </p:txBody>
      </p:sp>
      <p:sp>
        <p:nvSpPr>
          <p:cNvPr id="4" name="Slide Number Placeholder 3"/>
          <p:cNvSpPr>
            <a:spLocks noGrp="1"/>
          </p:cNvSpPr>
          <p:nvPr>
            <p:ph type="sldNum" sz="quarter" idx="10"/>
          </p:nvPr>
        </p:nvSpPr>
        <p:spPr/>
        <p:txBody>
          <a:bodyPr/>
          <a:lstStyle/>
          <a:p>
            <a:fld id="{F4B88F72-1EA4-FE40-A5CA-BD0111E6622B}" type="slidenum">
              <a:rPr lang="en-US" smtClean="0"/>
              <a:pPr/>
              <a:t>25</a:t>
            </a:fld>
            <a:r>
              <a:rPr lang="en-US"/>
              <a:t> </a:t>
            </a:r>
            <a:endParaRPr lang="en-US" b="1" dirty="0">
              <a:latin typeface="Helvetica Neue"/>
              <a:cs typeface="Helvetica Neue"/>
            </a:endParaRPr>
          </a:p>
        </p:txBody>
      </p:sp>
    </p:spTree>
    <p:extLst>
      <p:ext uri="{BB962C8B-B14F-4D97-AF65-F5344CB8AC3E}">
        <p14:creationId xmlns:p14="http://schemas.microsoft.com/office/powerpoint/2010/main" val="55822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Basics</a:t>
            </a:r>
          </a:p>
        </p:txBody>
      </p:sp>
      <p:sp>
        <p:nvSpPr>
          <p:cNvPr id="3" name="Content Placeholder 2"/>
          <p:cNvSpPr>
            <a:spLocks noGrp="1"/>
          </p:cNvSpPr>
          <p:nvPr>
            <p:ph idx="1"/>
          </p:nvPr>
        </p:nvSpPr>
        <p:spPr/>
        <p:txBody>
          <a:bodyPr/>
          <a:lstStyle/>
          <a:p>
            <a:pPr marL="342900" indent="-342900">
              <a:spcBef>
                <a:spcPts val="844"/>
              </a:spcBef>
              <a:buFont typeface="Arial"/>
              <a:buChar char="•"/>
              <a:defRPr/>
            </a:pPr>
            <a:r>
              <a:rPr lang="en-US" sz="2400" dirty="0"/>
              <a:t>Sport season: </a:t>
            </a:r>
          </a:p>
          <a:p>
            <a:pPr marL="387350" lvl="1" indent="-342900">
              <a:spcBef>
                <a:spcPts val="844"/>
              </a:spcBef>
              <a:buFont typeface="Arial"/>
              <a:buChar char="•"/>
              <a:defRPr/>
            </a:pPr>
            <a:r>
              <a:rPr lang="en-US" sz="2000" dirty="0"/>
              <a:t>December – March</a:t>
            </a:r>
            <a:r>
              <a:rPr lang="en-US" dirty="0"/>
              <a:t>	</a:t>
            </a:r>
          </a:p>
          <a:p>
            <a:pPr marL="342900" indent="-342900">
              <a:spcBef>
                <a:spcPts val="844"/>
              </a:spcBef>
              <a:buFont typeface="Arial"/>
              <a:buChar char="•"/>
              <a:defRPr/>
            </a:pPr>
            <a:r>
              <a:rPr lang="en-US" sz="2400" dirty="0"/>
              <a:t>Culminating State Events: </a:t>
            </a:r>
          </a:p>
          <a:p>
            <a:pPr marL="387350" lvl="1" indent="-342900">
              <a:spcBef>
                <a:spcPts val="844"/>
              </a:spcBef>
              <a:buFont typeface="Arial"/>
              <a:buChar char="•"/>
              <a:defRPr/>
            </a:pPr>
            <a:r>
              <a:rPr lang="en-US" sz="2000" dirty="0"/>
              <a:t>District Basketball (Traditional Male/Co-Ed)</a:t>
            </a:r>
          </a:p>
          <a:p>
            <a:pPr marL="387350" lvl="1" indent="-342900">
              <a:spcBef>
                <a:spcPts val="844"/>
              </a:spcBef>
              <a:buFont typeface="Arial"/>
              <a:buChar char="•"/>
              <a:defRPr/>
            </a:pPr>
            <a:r>
              <a:rPr lang="en-US" sz="2000" dirty="0"/>
              <a:t>State Basketball Finals (Unified, Female, Qualifying Male/Co-Ed 							Teams)</a:t>
            </a:r>
          </a:p>
          <a:p>
            <a:pPr marL="342900" indent="-342900">
              <a:spcBef>
                <a:spcPts val="844"/>
              </a:spcBef>
              <a:buFont typeface="Arial"/>
              <a:buChar char="•"/>
              <a:defRPr/>
            </a:pPr>
            <a:endParaRPr lang="en-US" dirty="0"/>
          </a:p>
        </p:txBody>
      </p:sp>
      <p:sp>
        <p:nvSpPr>
          <p:cNvPr id="4" name="Slide Number Placeholder 3"/>
          <p:cNvSpPr>
            <a:spLocks noGrp="1"/>
          </p:cNvSpPr>
          <p:nvPr>
            <p:ph type="sldNum" sz="quarter" idx="10"/>
          </p:nvPr>
        </p:nvSpPr>
        <p:spPr/>
        <p:txBody>
          <a:bodyPr/>
          <a:lstStyle/>
          <a:p>
            <a:r>
              <a:rPr lang="en-US" dirty="0">
                <a:latin typeface="Ubuntu"/>
                <a:cs typeface="Ubuntu"/>
              </a:rPr>
              <a:t>3 </a:t>
            </a:r>
          </a:p>
        </p:txBody>
      </p:sp>
    </p:spTree>
    <p:extLst>
      <p:ext uri="{BB962C8B-B14F-4D97-AF65-F5344CB8AC3E}">
        <p14:creationId xmlns:p14="http://schemas.microsoft.com/office/powerpoint/2010/main" val="413016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Events Offered</a:t>
            </a:r>
          </a:p>
        </p:txBody>
      </p:sp>
      <p:sp>
        <p:nvSpPr>
          <p:cNvPr id="3" name="Content Placeholder 2"/>
          <p:cNvSpPr>
            <a:spLocks noGrp="1"/>
          </p:cNvSpPr>
          <p:nvPr>
            <p:ph idx="1"/>
          </p:nvPr>
        </p:nvSpPr>
        <p:spPr>
          <a:xfrm>
            <a:off x="544513" y="1539469"/>
            <a:ext cx="7912100" cy="4464050"/>
          </a:xfrm>
        </p:spPr>
        <p:txBody>
          <a:bodyPr/>
          <a:lstStyle/>
          <a:p>
            <a:r>
              <a:rPr lang="en-US" sz="2400" dirty="0"/>
              <a:t>Team Competition </a:t>
            </a:r>
          </a:p>
          <a:p>
            <a:r>
              <a:rPr lang="en-US" sz="2400" dirty="0"/>
              <a:t>Unified Team Competition </a:t>
            </a:r>
          </a:p>
          <a:p>
            <a:r>
              <a:rPr lang="en-US" sz="2400" dirty="0"/>
              <a:t>Individual Skills Level 1 &amp; 2</a:t>
            </a:r>
          </a:p>
          <a:p>
            <a:r>
              <a:rPr lang="en-US" sz="2400" dirty="0"/>
              <a:t> 3 on 3 Competition – Contact the State Office for 3 on 3 rules</a:t>
            </a:r>
          </a:p>
          <a:p>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4</a:t>
            </a:fld>
            <a:endParaRPr lang="en-US"/>
          </a:p>
        </p:txBody>
      </p:sp>
    </p:spTree>
    <p:extLst>
      <p:ext uri="{BB962C8B-B14F-4D97-AF65-F5344CB8AC3E}">
        <p14:creationId xmlns:p14="http://schemas.microsoft.com/office/powerpoint/2010/main" val="152482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Uniform Guidelines and Equipment</a:t>
            </a:r>
          </a:p>
        </p:txBody>
      </p:sp>
      <p:sp>
        <p:nvSpPr>
          <p:cNvPr id="4" name="Slide Number Placeholder 3"/>
          <p:cNvSpPr>
            <a:spLocks noGrp="1"/>
          </p:cNvSpPr>
          <p:nvPr>
            <p:ph type="sldNum" sz="quarter" idx="10"/>
          </p:nvPr>
        </p:nvSpPr>
        <p:spPr>
          <a:xfrm>
            <a:off x="508318" y="6481190"/>
            <a:ext cx="3498781" cy="187325"/>
          </a:xfrm>
        </p:spPr>
        <p:txBody>
          <a:bodyPr/>
          <a:lstStyle/>
          <a:p>
            <a:r>
              <a:rPr lang="en-US" dirty="0">
                <a:latin typeface="Ubuntu"/>
                <a:cs typeface="Ubuntu"/>
              </a:rPr>
              <a:t>5</a:t>
            </a:r>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US" sz="2400" dirty="0"/>
              <a:t>Uniforms consist of a jersey, shorts, and sport shoes. </a:t>
            </a:r>
          </a:p>
          <a:p>
            <a:pPr marL="387350" lvl="1" indent="-342900">
              <a:buFont typeface="Arial" panose="020B0604020202020204" pitchFamily="34" charset="0"/>
              <a:buChar char="•"/>
            </a:pPr>
            <a:r>
              <a:rPr lang="en-US" sz="2000" dirty="0"/>
              <a:t>All team members must have identical uniforms in color and design. </a:t>
            </a:r>
          </a:p>
          <a:p>
            <a:pPr marL="342900" indent="-342900">
              <a:buFont typeface="Arial" panose="020B0604020202020204" pitchFamily="34" charset="0"/>
              <a:buChar char="•"/>
            </a:pPr>
            <a:r>
              <a:rPr lang="en-US" sz="2400" dirty="0"/>
              <a:t>Numbers must appear on the front and the back of each athlete's jersey</a:t>
            </a:r>
          </a:p>
          <a:p>
            <a:pPr marL="387350" lvl="1" indent="-342900">
              <a:buFont typeface="Arial" panose="020B0604020202020204" pitchFamily="34" charset="0"/>
              <a:buChar char="•"/>
            </a:pPr>
            <a:r>
              <a:rPr lang="en-US" sz="2000" dirty="0"/>
              <a:t>Legal Uniform Numbers: 00, 0-5, 10-15, 20-25, 30-35, 40-45, 50-55</a:t>
            </a:r>
          </a:p>
          <a:p>
            <a:pPr marL="387350" lvl="1" indent="-342900">
              <a:buFont typeface="Arial" panose="020B0604020202020204" pitchFamily="34" charset="0"/>
              <a:buChar char="•"/>
            </a:pPr>
            <a:r>
              <a:rPr lang="en-US" sz="2000" dirty="0"/>
              <a:t>Teams may not have both a 00 and 0 on the roster</a:t>
            </a:r>
          </a:p>
          <a:p>
            <a:pPr marL="387350" lvl="1" indent="-342900">
              <a:buFont typeface="Arial" panose="020B0604020202020204" pitchFamily="34" charset="0"/>
              <a:buChar char="•"/>
            </a:pPr>
            <a:r>
              <a:rPr lang="en-US" sz="2000" dirty="0"/>
              <a:t>For Unified teams athletes should have even numbers on jerseys and partners should have odd numbers. (Suggestion)</a:t>
            </a:r>
          </a:p>
          <a:p>
            <a:pPr marL="342900" indent="-342900">
              <a:buFont typeface="Arial" panose="020B0604020202020204" pitchFamily="34" charset="0"/>
              <a:buChar char="•"/>
            </a:pPr>
            <a:r>
              <a:rPr lang="en-US" sz="2400" dirty="0"/>
              <a:t>All uniforms must have the SOMI logo.</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87235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Uniform Guideline and Equipment </a:t>
            </a: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2400" dirty="0"/>
              <a:t>Hats, bandanas, du-rags, jewelry, and denim may not be worn during games or practice. Headbands, wristbands, and arm sleeves are acceptable. Headwear for religious or medical reasons are acceptable but must be on documented with the state office prior to the event. </a:t>
            </a:r>
          </a:p>
          <a:p>
            <a:pPr marL="342900" lvl="0" indent="-342900">
              <a:buFont typeface="Arial" panose="020B0604020202020204" pitchFamily="34" charset="0"/>
              <a:buChar char="•"/>
            </a:pPr>
            <a:r>
              <a:rPr lang="en-US" sz="2400" dirty="0"/>
              <a:t>Traditional basketball shoes should be worn.  </a:t>
            </a:r>
          </a:p>
          <a:p>
            <a:pPr marL="342900" lvl="0" indent="-342900">
              <a:buFont typeface="Arial" panose="020B0604020202020204" pitchFamily="34" charset="0"/>
              <a:buChar char="•"/>
            </a:pPr>
            <a:r>
              <a:rPr lang="en-US" sz="2400" dirty="0"/>
              <a:t>Undershirts, if worn, must be white or the color of the jersey.  All team members wearing an undershirt must wear the same color.</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6</a:t>
            </a:fld>
            <a:endParaRPr lang="en-US"/>
          </a:p>
        </p:txBody>
      </p:sp>
    </p:spTree>
    <p:extLst>
      <p:ext uri="{BB962C8B-B14F-4D97-AF65-F5344CB8AC3E}">
        <p14:creationId xmlns:p14="http://schemas.microsoft.com/office/powerpoint/2010/main" val="410504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Uniform Guideline and Equipment </a:t>
            </a: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2400" dirty="0"/>
              <a:t>Sweatpants may be worn, but shorts must be worn over the top.  Sweatpants must be the same color as the team shorts.</a:t>
            </a:r>
          </a:p>
          <a:p>
            <a:pPr marL="342900" lvl="0" indent="-342900">
              <a:buFont typeface="Arial" panose="020B0604020202020204" pitchFamily="34" charset="0"/>
              <a:buChar char="•"/>
            </a:pPr>
            <a:r>
              <a:rPr lang="en-US" sz="2400" dirty="0"/>
              <a:t>Any athlete entering the court with an illegal uniform will be assessed a technical foul</a:t>
            </a:r>
          </a:p>
          <a:p>
            <a:pPr marL="342900" lvl="0" indent="-342900">
              <a:buFont typeface="Arial" panose="020B0604020202020204" pitchFamily="34" charset="0"/>
              <a:buChar char="•"/>
            </a:pPr>
            <a:r>
              <a:rPr lang="en-US" sz="2400" dirty="0"/>
              <a:t>No </a:t>
            </a:r>
            <a:r>
              <a:rPr lang="en-US" sz="2400" dirty="0" err="1"/>
              <a:t>demin</a:t>
            </a:r>
            <a:r>
              <a:rPr lang="en-US" sz="2400" dirty="0"/>
              <a:t> is allowed on the court</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7</a:t>
            </a:fld>
            <a:endParaRPr lang="en-US"/>
          </a:p>
        </p:txBody>
      </p:sp>
    </p:spTree>
    <p:extLst>
      <p:ext uri="{BB962C8B-B14F-4D97-AF65-F5344CB8AC3E}">
        <p14:creationId xmlns:p14="http://schemas.microsoft.com/office/powerpoint/2010/main" val="242786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a:t>Games will be played on a standard basketball court measuring roughly 94 feet long by 50 feet wide.</a:t>
            </a:r>
          </a:p>
          <a:p>
            <a:pPr marL="342900" indent="-342900">
              <a:buFont typeface="Arial" panose="020B0604020202020204" pitchFamily="34" charset="0"/>
              <a:buChar char="•"/>
            </a:pPr>
            <a:r>
              <a:rPr lang="en-US" sz="2400" dirty="0"/>
              <a:t>The 3-Point line will be use when available.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8</a:t>
            </a:fld>
            <a:endParaRPr lang="en-US"/>
          </a:p>
        </p:txBody>
      </p:sp>
      <p:pic>
        <p:nvPicPr>
          <p:cNvPr id="5" name="Picture 4" descr="basket"/>
          <p:cNvPicPr/>
          <p:nvPr/>
        </p:nvPicPr>
        <p:blipFill>
          <a:blip r:embed="rId2">
            <a:extLst>
              <a:ext uri="{28A0092B-C50C-407E-A947-70E740481C1C}">
                <a14:useLocalDpi xmlns:a14="http://schemas.microsoft.com/office/drawing/2010/main" val="0"/>
              </a:ext>
            </a:extLst>
          </a:blip>
          <a:srcRect/>
          <a:stretch>
            <a:fillRect/>
          </a:stretch>
        </p:blipFill>
        <p:spPr bwMode="auto">
          <a:xfrm>
            <a:off x="1789430" y="3189326"/>
            <a:ext cx="5422265" cy="3336352"/>
          </a:xfrm>
          <a:prstGeom prst="rect">
            <a:avLst/>
          </a:prstGeom>
          <a:noFill/>
          <a:ln>
            <a:noFill/>
          </a:ln>
          <a:effectLst/>
        </p:spPr>
      </p:pic>
    </p:spTree>
    <p:extLst>
      <p:ext uri="{BB962C8B-B14F-4D97-AF65-F5344CB8AC3E}">
        <p14:creationId xmlns:p14="http://schemas.microsoft.com/office/powerpoint/2010/main" val="285578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Equipment</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a:t>For male, co-ed and Unified competition, ages 12 years and over, a </a:t>
            </a:r>
            <a:r>
              <a:rPr lang="en-US" sz="2400" b="1" dirty="0"/>
              <a:t>size 7, 29.5 inch, </a:t>
            </a:r>
            <a:r>
              <a:rPr lang="en-US" sz="2400" dirty="0"/>
              <a:t>basketball should be used. A smaller </a:t>
            </a:r>
            <a:r>
              <a:rPr lang="en-US" sz="2400" b="1" dirty="0"/>
              <a:t>size 6, 28.5 inch, </a:t>
            </a:r>
            <a:r>
              <a:rPr lang="en-US" sz="2400" dirty="0"/>
              <a:t>basketball should be used for all female competition for athletes 12 years and over. A smaller </a:t>
            </a:r>
            <a:r>
              <a:rPr lang="en-US" sz="2400" b="1" dirty="0"/>
              <a:t>size 5, 27.5 inch, </a:t>
            </a:r>
            <a:r>
              <a:rPr lang="en-US" sz="2400" dirty="0"/>
              <a:t>basketball should be used for competition for all athletes (male and female) under 12 years of age.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mtClean="0"/>
              <a:pPr/>
              <a:t>9</a:t>
            </a:fld>
            <a:endParaRPr lang="en-US"/>
          </a:p>
        </p:txBody>
      </p:sp>
    </p:spTree>
    <p:extLst>
      <p:ext uri="{BB962C8B-B14F-4D97-AF65-F5344CB8AC3E}">
        <p14:creationId xmlns:p14="http://schemas.microsoft.com/office/powerpoint/2010/main" val="4023567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SO_AP_Presentation.potx</Template>
  <TotalTime>611</TotalTime>
  <Words>1048</Words>
  <Application>Microsoft Office PowerPoint</Application>
  <PresentationFormat>On-screen Show (4:3)</PresentationFormat>
  <Paragraphs>122</Paragraphs>
  <Slides>25</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Aptos</vt:lpstr>
      <vt:lpstr>Arial</vt:lpstr>
      <vt:lpstr>Calibri</vt:lpstr>
      <vt:lpstr>Gill Sans</vt:lpstr>
      <vt:lpstr>Helvetica Neue</vt:lpstr>
      <vt:lpstr>Ubuntu</vt:lpstr>
      <vt:lpstr>Ubuntu Light</vt:lpstr>
      <vt:lpstr>SO_AP_Presentation</vt:lpstr>
      <vt:lpstr>Body White copy</vt:lpstr>
      <vt:lpstr>Blank</vt:lpstr>
      <vt:lpstr>1_Blank</vt:lpstr>
      <vt:lpstr>Basketball Official Rules</vt:lpstr>
      <vt:lpstr>A picture paints a thousand words</vt:lpstr>
      <vt:lpstr>The Basics</vt:lpstr>
      <vt:lpstr>Events Offered</vt:lpstr>
      <vt:lpstr>Uniform Guidelines and Equipment</vt:lpstr>
      <vt:lpstr>Uniform Guideline and Equipment </vt:lpstr>
      <vt:lpstr>Uniform Guideline and Equipment </vt:lpstr>
      <vt:lpstr>Court</vt:lpstr>
      <vt:lpstr>Equipment</vt:lpstr>
      <vt:lpstr>General Rules</vt:lpstr>
      <vt:lpstr>Roster Size</vt:lpstr>
      <vt:lpstr>Timing</vt:lpstr>
      <vt:lpstr>Timing</vt:lpstr>
      <vt:lpstr>General Rules</vt:lpstr>
      <vt:lpstr>Fouls</vt:lpstr>
      <vt:lpstr>Unified Basketball Rules  </vt:lpstr>
      <vt:lpstr>Unified Basketball Rules</vt:lpstr>
      <vt:lpstr>Unified Basketball Rules</vt:lpstr>
      <vt:lpstr>Individual Skill Contest</vt:lpstr>
      <vt:lpstr>Individual Skills Contest</vt:lpstr>
      <vt:lpstr>Individual Skills Competition Target Pass</vt:lpstr>
      <vt:lpstr>Individual Skills Competition 10 Meter Dribble</vt:lpstr>
      <vt:lpstr>Individual Skills Competition Spot Shot</vt:lpstr>
      <vt:lpstr>Individual Skills Competition Speed Dribble</vt:lpstr>
      <vt:lpstr>Thank you!</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Caudle, Nick</cp:lastModifiedBy>
  <cp:revision>75</cp:revision>
  <dcterms:created xsi:type="dcterms:W3CDTF">2012-05-09T16:21:13Z</dcterms:created>
  <dcterms:modified xsi:type="dcterms:W3CDTF">2024-05-01T17:46:27Z</dcterms:modified>
</cp:coreProperties>
</file>