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8"/>
  </p:notesMasterIdLst>
  <p:handoutMasterIdLst>
    <p:handoutMasterId r:id="rId29"/>
  </p:handoutMasterIdLst>
  <p:sldIdLst>
    <p:sldId id="256" r:id="rId5"/>
    <p:sldId id="265" r:id="rId6"/>
    <p:sldId id="266" r:id="rId7"/>
    <p:sldId id="292" r:id="rId8"/>
    <p:sldId id="267" r:id="rId9"/>
    <p:sldId id="295" r:id="rId10"/>
    <p:sldId id="298" r:id="rId11"/>
    <p:sldId id="268" r:id="rId12"/>
    <p:sldId id="276" r:id="rId13"/>
    <p:sldId id="269" r:id="rId14"/>
    <p:sldId id="290" r:id="rId15"/>
    <p:sldId id="299" r:id="rId16"/>
    <p:sldId id="300" r:id="rId17"/>
    <p:sldId id="301" r:id="rId18"/>
    <p:sldId id="302" r:id="rId19"/>
    <p:sldId id="303" r:id="rId20"/>
    <p:sldId id="304" r:id="rId21"/>
    <p:sldId id="305" r:id="rId22"/>
    <p:sldId id="306" r:id="rId23"/>
    <p:sldId id="307" r:id="rId24"/>
    <p:sldId id="308" r:id="rId25"/>
    <p:sldId id="309" r:id="rId26"/>
    <p:sldId id="297"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2" autoAdjust="0"/>
    <p:restoredTop sz="94660"/>
  </p:normalViewPr>
  <p:slideViewPr>
    <p:cSldViewPr snapToGrid="0" snapToObjects="1">
      <p:cViewPr varScale="1">
        <p:scale>
          <a:sx n="94" d="100"/>
          <a:sy n="94" d="100"/>
        </p:scale>
        <p:origin x="582"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6B4B2F-0019-C942-9AE2-8EB4A07943DA}" type="slidenum">
              <a:rPr lang="en-US" smtClean="0"/>
              <a:t>1</a:t>
            </a:fld>
            <a:endParaRPr lang="en-US"/>
          </a:p>
        </p:txBody>
      </p:sp>
    </p:spTree>
    <p:extLst>
      <p:ext uri="{BB962C8B-B14F-4D97-AF65-F5344CB8AC3E}">
        <p14:creationId xmlns:p14="http://schemas.microsoft.com/office/powerpoint/2010/main" val="715621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379982"/>
            <a:ext cx="7773293" cy="1470049"/>
          </a:xfrm>
        </p:spPr>
        <p:txBody>
          <a:bodyPr/>
          <a:lstStyle/>
          <a:p>
            <a:r>
              <a:rPr lang="en-US" dirty="0" smtClean="0"/>
              <a:t>Basketball Official </a:t>
            </a:r>
            <a:r>
              <a:rPr lang="en-US" dirty="0"/>
              <a:t>R</a:t>
            </a:r>
            <a:r>
              <a:rPr lang="en-US" dirty="0" smtClean="0"/>
              <a:t>ules</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4513" y="2120014"/>
            <a:ext cx="7902575" cy="1195388"/>
          </a:xfrm>
        </p:spPr>
        <p:txBody>
          <a:bodyPr/>
          <a:lstStyle/>
          <a:p>
            <a:pPr algn="ctr"/>
            <a:r>
              <a:rPr lang="en-US" dirty="0" smtClean="0"/>
              <a:t>Unified Basketball Rules</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10</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a:t>
            </a:r>
            <a:r>
              <a:rPr lang="en-US" dirty="0"/>
              <a:t>B</a:t>
            </a:r>
            <a:r>
              <a:rPr lang="en-US" dirty="0" smtClean="0"/>
              <a:t>asketball Rules</a:t>
            </a:r>
            <a:endParaRPr lang="en-US" dirty="0"/>
          </a:p>
        </p:txBody>
      </p:sp>
      <p:sp>
        <p:nvSpPr>
          <p:cNvPr id="3" name="Content Placeholder 2"/>
          <p:cNvSpPr>
            <a:spLocks noGrp="1"/>
          </p:cNvSpPr>
          <p:nvPr>
            <p:ph idx="1"/>
          </p:nvPr>
        </p:nvSpPr>
        <p:spPr>
          <a:xfrm>
            <a:off x="416694" y="1412777"/>
            <a:ext cx="7912100" cy="4464050"/>
          </a:xfrm>
        </p:spPr>
        <p:txBody>
          <a:bodyPr/>
          <a:lstStyle/>
          <a:p>
            <a:endParaRPr lang="en-US" dirty="0"/>
          </a:p>
          <a:p>
            <a:pPr lvl="1"/>
            <a:r>
              <a:rPr lang="en-US" sz="2000" dirty="0"/>
              <a:t>The roster shall contain an equal number of traditional athletes and unified partners; equal means at least 4 traditional athletes and 3 unified partners. </a:t>
            </a:r>
            <a:endParaRPr lang="en-US" sz="2000" dirty="0" smtClean="0"/>
          </a:p>
          <a:p>
            <a:pPr lvl="1"/>
            <a:r>
              <a:rPr lang="en-US" sz="2000" dirty="0"/>
              <a:t>Unified Partners are athletes and should not be involved in coaching. Assistant Coaches may be on the team roster and play. </a:t>
            </a:r>
            <a:endParaRPr lang="en-US" sz="2000" dirty="0" smtClean="0"/>
          </a:p>
          <a:p>
            <a:pPr lvl="1"/>
            <a:endParaRPr lang="en-US" sz="2000" dirty="0"/>
          </a:p>
          <a:p>
            <a:pPr lvl="1"/>
            <a:endParaRPr lang="en-US" sz="2000"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spTree>
    <p:extLst>
      <p:ext uri="{BB962C8B-B14F-4D97-AF65-F5344CB8AC3E}">
        <p14:creationId xmlns:p14="http://schemas.microsoft.com/office/powerpoint/2010/main" val="938539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2301568"/>
            <a:ext cx="7902575" cy="1195388"/>
          </a:xfrm>
        </p:spPr>
        <p:txBody>
          <a:bodyPr/>
          <a:lstStyle/>
          <a:p>
            <a:r>
              <a:rPr lang="en-US" dirty="0" smtClean="0"/>
              <a:t>Individual Skill Contest</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12</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1346997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1- Target Pass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smtClean="0"/>
              <a:t> </a:t>
            </a:r>
            <a:r>
              <a:rPr lang="en-US" sz="2000" dirty="0"/>
              <a:t>A 1m (3’ 3-1/2”) square is marked on a wall using chalk or tape. The bottom line of the square shall be 1m (3’ 3-1/2”) from the floor. A 3m (9’) square will be marked on the floor and 2.4m (7’) from the wall pass over the line. The athlete is given 5 passes. </a:t>
            </a:r>
            <a:endParaRPr lang="en-US" sz="2000" dirty="0" smtClean="0"/>
          </a:p>
          <a:p>
            <a:pPr marL="342900" indent="-342900">
              <a:buFont typeface="Arial" panose="020B0604020202020204" pitchFamily="34" charset="0"/>
              <a:buChar char="•"/>
            </a:pPr>
            <a:r>
              <a:rPr lang="en-US" sz="2000" dirty="0" smtClean="0"/>
              <a:t>The </a:t>
            </a:r>
            <a:r>
              <a:rPr lang="en-US" sz="2000" dirty="0"/>
              <a:t>athlete receives 3 points for hitting the wall inside the square. The athlete receives 2 points for hitting the lines of the square. The athlete receives 1 point for hitting the wall but not in or on any part of the square. The athlete receives 1 point for catching the ball in the air or after one or more bounces. The athlete receives 0 points if the ball bounces before hitting the wall. </a:t>
            </a:r>
            <a:endParaRPr lang="en-US" sz="2000" dirty="0" smtClean="0"/>
          </a:p>
          <a:p>
            <a:endParaRPr lang="en-US" sz="2000" dirty="0" smtClean="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a:p>
        </p:txBody>
      </p:sp>
    </p:spTree>
    <p:extLst>
      <p:ext uri="{BB962C8B-B14F-4D97-AF65-F5344CB8AC3E}">
        <p14:creationId xmlns:p14="http://schemas.microsoft.com/office/powerpoint/2010/main" val="1266758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1 Cont.</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pic>
        <p:nvPicPr>
          <p:cNvPr id="5" name="Content Placeholder 4"/>
          <p:cNvPicPr>
            <a:picLocks noGrp="1"/>
          </p:cNvPicPr>
          <p:nvPr>
            <p:ph idx="1"/>
          </p:nvPr>
        </p:nvPicPr>
        <p:blipFill rotWithShape="1">
          <a:blip r:embed="rId2">
            <a:extLst>
              <a:ext uri="{28A0092B-C50C-407E-A947-70E740481C1C}">
                <a14:useLocalDpi xmlns:a14="http://schemas.microsoft.com/office/drawing/2010/main" val="0"/>
              </a:ext>
            </a:extLst>
          </a:blip>
          <a:srcRect l="15455" t="17206"/>
          <a:stretch/>
        </p:blipFill>
        <p:spPr bwMode="auto">
          <a:xfrm>
            <a:off x="2422290" y="2338841"/>
            <a:ext cx="3261057" cy="303940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7232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2 – Ten meter Dribble</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The athlete begins from behind the start line and between the cones. The athlete starts dribbling and moving when the official signals. The athlete dribbles the ball with one hand for the entire 10m (32'9 ¾"). </a:t>
            </a:r>
            <a:endParaRPr lang="en-US" sz="2000" dirty="0" smtClean="0"/>
          </a:p>
          <a:p>
            <a:pPr marL="342900" indent="-342900">
              <a:buFont typeface="Arial" panose="020B0604020202020204" pitchFamily="34" charset="0"/>
              <a:buChar char="•"/>
            </a:pPr>
            <a:endParaRPr lang="en-US" sz="20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pic>
        <p:nvPicPr>
          <p:cNvPr id="5" name="Picture 4"/>
          <p:cNvPicPr/>
          <p:nvPr/>
        </p:nvPicPr>
        <p:blipFill rotWithShape="1">
          <a:blip r:embed="rId2">
            <a:extLst>
              <a:ext uri="{28A0092B-C50C-407E-A947-70E740481C1C}">
                <a14:useLocalDpi xmlns:a14="http://schemas.microsoft.com/office/drawing/2010/main" val="0"/>
              </a:ext>
            </a:extLst>
          </a:blip>
          <a:srcRect t="18182"/>
          <a:stretch/>
        </p:blipFill>
        <p:spPr bwMode="auto">
          <a:xfrm>
            <a:off x="1987273" y="3429000"/>
            <a:ext cx="5150946" cy="277653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6122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3- Spot Shot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 </a:t>
            </a:r>
            <a:r>
              <a:rPr lang="en-US" sz="2000" dirty="0"/>
              <a:t>Six spots are marked on the floor. Start each measurement from a spot on the floor under the front of the </a:t>
            </a:r>
            <a:r>
              <a:rPr lang="en-US" sz="2000" dirty="0" smtClean="0"/>
              <a:t>rim. </a:t>
            </a:r>
            <a:r>
              <a:rPr lang="en-US" sz="2000" dirty="0"/>
              <a:t>The athlete attempts two field goals from each of six spots</a:t>
            </a:r>
            <a:r>
              <a:rPr lang="en-US" sz="2000" dirty="0" smtClean="0"/>
              <a:t>.</a:t>
            </a:r>
          </a:p>
          <a:p>
            <a:pPr marL="342900" indent="-342900">
              <a:buFont typeface="Arial" panose="020B0604020202020204" pitchFamily="34" charset="0"/>
              <a:buChar char="•"/>
            </a:pPr>
            <a:r>
              <a:rPr lang="en-US" sz="2000" dirty="0" smtClean="0"/>
              <a:t> </a:t>
            </a:r>
            <a:r>
              <a:rPr lang="en-US" sz="2000" dirty="0"/>
              <a:t>For every field goal made at spots 1 and 2, two points are awarded. For every field goal made at spots 3 and 4, three points are awarded. For every field goal made at spots 5 and 6, four points are </a:t>
            </a:r>
            <a:r>
              <a:rPr lang="en-US" sz="2000" dirty="0" smtClean="0"/>
              <a:t>awarded</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3614471" y="4166475"/>
            <a:ext cx="3513916" cy="2491663"/>
          </a:xfrm>
          <a:prstGeom prst="rect">
            <a:avLst/>
          </a:prstGeom>
        </p:spPr>
      </p:pic>
    </p:spTree>
    <p:extLst>
      <p:ext uri="{BB962C8B-B14F-4D97-AF65-F5344CB8AC3E}">
        <p14:creationId xmlns:p14="http://schemas.microsoft.com/office/powerpoint/2010/main" val="3951128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4 – Speed Dribble</a:t>
            </a:r>
            <a:endParaRPr lang="en-US" dirty="0"/>
          </a:p>
        </p:txBody>
      </p:sp>
      <p:sp>
        <p:nvSpPr>
          <p:cNvPr id="3" name="Content Placeholder 2"/>
          <p:cNvSpPr>
            <a:spLocks noGrp="1"/>
          </p:cNvSpPr>
          <p:nvPr>
            <p:ph idx="1"/>
          </p:nvPr>
        </p:nvSpPr>
        <p:spPr/>
        <p:txBody>
          <a:bodyPr/>
          <a:lstStyle/>
          <a:p>
            <a:pPr lvl="1"/>
            <a:r>
              <a:rPr lang="en-US" sz="2000" dirty="0"/>
              <a:t>There is a 60-second time limit imposed. The objective is to dribble the ball as many times as possible during this period. </a:t>
            </a:r>
          </a:p>
          <a:p>
            <a:pPr lvl="1"/>
            <a:r>
              <a:rPr lang="en-US" sz="2000" dirty="0"/>
              <a:t>Athlete must stay in the designated circle while dribbling. </a:t>
            </a:r>
          </a:p>
          <a:p>
            <a:pPr lvl="1"/>
            <a:r>
              <a:rPr lang="en-US" sz="2000" dirty="0"/>
              <a:t>If the basketball rolls out of the circle, it may be handed back to the athlete, who continues to </a:t>
            </a:r>
            <a:r>
              <a:rPr lang="en-US" sz="2000" dirty="0" smtClean="0"/>
              <a:t>dribble</a:t>
            </a:r>
          </a:p>
          <a:p>
            <a:pPr lvl="1"/>
            <a:endParaRPr lang="en-US" sz="2000" dirty="0"/>
          </a:p>
          <a:p>
            <a:pPr lvl="1"/>
            <a:endParaRPr lang="en-US" sz="2000"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3129413" y="3865344"/>
            <a:ext cx="3848735" cy="2668905"/>
          </a:xfrm>
          <a:prstGeom prst="rect">
            <a:avLst/>
          </a:prstGeom>
        </p:spPr>
      </p:pic>
    </p:spTree>
    <p:extLst>
      <p:ext uri="{BB962C8B-B14F-4D97-AF65-F5344CB8AC3E}">
        <p14:creationId xmlns:p14="http://schemas.microsoft.com/office/powerpoint/2010/main" val="3611351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1- 12 </a:t>
            </a:r>
            <a:r>
              <a:rPr lang="en-US" dirty="0"/>
              <a:t>M</a:t>
            </a:r>
            <a:r>
              <a:rPr lang="en-US" dirty="0" smtClean="0"/>
              <a:t>eter Dribble Level 2</a:t>
            </a:r>
            <a:endParaRPr lang="en-US" dirty="0"/>
          </a:p>
        </p:txBody>
      </p:sp>
      <p:sp>
        <p:nvSpPr>
          <p:cNvPr id="3" name="Content Placeholder 2"/>
          <p:cNvSpPr>
            <a:spLocks noGrp="1"/>
          </p:cNvSpPr>
          <p:nvPr>
            <p:ph idx="1"/>
          </p:nvPr>
        </p:nvSpPr>
        <p:spPr/>
        <p:txBody>
          <a:bodyPr/>
          <a:lstStyle/>
          <a:p>
            <a:endParaRPr lang="en-US" dirty="0"/>
          </a:p>
          <a:p>
            <a:pPr lvl="1"/>
            <a:r>
              <a:rPr lang="en-US" sz="2000" dirty="0"/>
              <a:t>A player is instructed to dribble the ball while passing alternately to the right and to the left of six obstacles placed in a line, 2 meters apart, on a 12-meter course.</a:t>
            </a:r>
          </a:p>
          <a:p>
            <a:pPr lvl="1"/>
            <a:r>
              <a:rPr lang="en-US" sz="2000" dirty="0"/>
              <a:t>The player may start to the right or to the left of the first obstacle but must pass each obstacle alternately thereafter. </a:t>
            </a:r>
          </a:p>
          <a:p>
            <a:pPr lvl="1"/>
            <a:r>
              <a:rPr lang="en-US" dirty="0" smtClean="0"/>
              <a:t> </a:t>
            </a:r>
            <a:r>
              <a:rPr lang="en-US" sz="2000" dirty="0"/>
              <a:t>One point is awarded each time a cone is </a:t>
            </a:r>
            <a:r>
              <a:rPr lang="en-US" sz="2000" dirty="0" smtClean="0"/>
              <a:t>passed</a:t>
            </a:r>
          </a:p>
          <a:p>
            <a:pPr lvl="1"/>
            <a:endParaRPr lang="en-US" sz="20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18</a:t>
            </a:fld>
            <a:endParaRPr lang="en-US"/>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bwMode="auto">
          <a:xfrm>
            <a:off x="4052819" y="4870626"/>
            <a:ext cx="4112495" cy="166362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27308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2 – Perimeter Shooting Level 2</a:t>
            </a:r>
            <a:endParaRPr lang="en-US" dirty="0"/>
          </a:p>
        </p:txBody>
      </p:sp>
      <p:sp>
        <p:nvSpPr>
          <p:cNvPr id="3" name="Content Placeholder 2"/>
          <p:cNvSpPr>
            <a:spLocks noGrp="1"/>
          </p:cNvSpPr>
          <p:nvPr>
            <p:ph idx="1"/>
          </p:nvPr>
        </p:nvSpPr>
        <p:spPr>
          <a:xfrm>
            <a:off x="544513" y="1504950"/>
            <a:ext cx="7912100" cy="4700588"/>
          </a:xfrm>
        </p:spPr>
        <p:txBody>
          <a:bodyPr/>
          <a:lstStyle/>
          <a:p>
            <a:endParaRPr lang="en-US" dirty="0" smtClean="0"/>
          </a:p>
          <a:p>
            <a:pPr lvl="1"/>
            <a:r>
              <a:rPr lang="en-US" sz="2000" dirty="0"/>
              <a:t>A player stands at the juncture of the free-throw line and lane, either to the left or </a:t>
            </a:r>
            <a:r>
              <a:rPr lang="en-US" sz="2000" dirty="0" smtClean="0"/>
              <a:t>right.</a:t>
            </a:r>
          </a:p>
          <a:p>
            <a:pPr lvl="1"/>
            <a:r>
              <a:rPr lang="en-US" sz="2000" dirty="0" smtClean="0"/>
              <a:t>The </a:t>
            </a:r>
            <a:r>
              <a:rPr lang="en-US" sz="2000" dirty="0"/>
              <a:t>player dribbles toward the goal and attempts a field goal of his/her choice outside the 2.75 meter arc (9 feet). This attempt must be taken anywhere outside the 2.75 meter arc marked off by a dotted line. </a:t>
            </a:r>
            <a:endParaRPr lang="en-US" dirty="0"/>
          </a:p>
          <a:p>
            <a:pPr lvl="1"/>
            <a:r>
              <a:rPr lang="en-US" sz="2000" dirty="0"/>
              <a:t>The player then rebounds the basketball </a:t>
            </a:r>
            <a:r>
              <a:rPr lang="en-US" sz="2000" dirty="0" smtClean="0"/>
              <a:t>and </a:t>
            </a:r>
            <a:r>
              <a:rPr lang="en-US" sz="2000" dirty="0"/>
              <a:t>dribbles anywhere outside the arc before attempting another field </a:t>
            </a:r>
            <a:r>
              <a:rPr lang="en-US" sz="2000" dirty="0" smtClean="0"/>
              <a:t>goal.</a:t>
            </a:r>
          </a:p>
          <a:p>
            <a:pPr lvl="1"/>
            <a:r>
              <a:rPr lang="en-US" sz="2000" dirty="0" smtClean="0"/>
              <a:t>The </a:t>
            </a:r>
            <a:r>
              <a:rPr lang="en-US" sz="2000" dirty="0"/>
              <a:t>player shall make as many field goals as described above in </a:t>
            </a:r>
            <a:r>
              <a:rPr lang="en-US" sz="2000" dirty="0" smtClean="0"/>
              <a:t> </a:t>
            </a:r>
            <a:r>
              <a:rPr lang="en-US" sz="2000" dirty="0"/>
              <a:t>one-minute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19</a:t>
            </a:fld>
            <a:endParaRPr lang="en-US"/>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2687955" y="5453161"/>
            <a:ext cx="3893820" cy="1328639"/>
          </a:xfrm>
          <a:prstGeom prst="rect">
            <a:avLst/>
          </a:prstGeom>
        </p:spPr>
      </p:pic>
    </p:spTree>
    <p:extLst>
      <p:ext uri="{BB962C8B-B14F-4D97-AF65-F5344CB8AC3E}">
        <p14:creationId xmlns:p14="http://schemas.microsoft.com/office/powerpoint/2010/main" val="1661961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a:t>
            </a:r>
            <a:r>
              <a:rPr lang="en-US" b="1" dirty="0" smtClean="0">
                <a:solidFill>
                  <a:schemeClr val="bg1"/>
                </a:solidFill>
              </a:rPr>
              <a:t>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sp>
        <p:nvSpPr>
          <p:cNvPr id="8" name="TextBox 7"/>
          <p:cNvSpPr txBox="1"/>
          <p:nvPr/>
        </p:nvSpPr>
        <p:spPr>
          <a:xfrm>
            <a:off x="384586" y="5572759"/>
            <a:ext cx="2806996" cy="923330"/>
          </a:xfrm>
          <a:prstGeom prst="rect">
            <a:avLst/>
          </a:prstGeom>
          <a:noFill/>
        </p:spPr>
        <p:txBody>
          <a:bodyPr wrap="square" rtlCol="0">
            <a:spAutoFit/>
          </a:bodyPr>
          <a:lstStyle/>
          <a:p>
            <a:r>
              <a:rPr lang="en-US" dirty="0" smtClean="0"/>
              <a:t>“Let me win, but if I cannot win, let me be brave in the attempt.”</a:t>
            </a:r>
            <a:endParaRPr lang="en-US" dirty="0"/>
          </a:p>
        </p:txBody>
      </p:sp>
      <p:pic>
        <p:nvPicPr>
          <p:cNvPr id="9" name="Picture Placeholder 8"/>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10391" r="10391"/>
          <a:stretch/>
        </p:blipFill>
        <p:spPr bwMode="auto">
          <a:xfrm>
            <a:off x="238576" y="221922"/>
            <a:ext cx="8791061" cy="6436217"/>
          </a:xfrm>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6" name="Rectangle 5"/>
          <p:cNvSpPr/>
          <p:nvPr/>
        </p:nvSpPr>
        <p:spPr>
          <a:xfrm>
            <a:off x="325456" y="520517"/>
            <a:ext cx="4328407" cy="646331"/>
          </a:xfrm>
          <a:prstGeom prst="rect">
            <a:avLst/>
          </a:prstGeom>
        </p:spPr>
        <p:txBody>
          <a:bodyPr wrap="square">
            <a:spAutoFit/>
          </a:bodyPr>
          <a:lstStyle/>
          <a:p>
            <a:r>
              <a:rPr lang="en-US" dirty="0"/>
              <a:t>“Let me win, but if I cannot win, let me be brave in the attempt.”</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3 – Catch and </a:t>
            </a:r>
            <a:r>
              <a:rPr lang="en-US" smtClean="0"/>
              <a:t>Pass Level 2</a:t>
            </a:r>
            <a:endParaRPr lang="en-US" dirty="0"/>
          </a:p>
        </p:txBody>
      </p:sp>
      <p:sp>
        <p:nvSpPr>
          <p:cNvPr id="3" name="Content Placeholder 2"/>
          <p:cNvSpPr>
            <a:spLocks noGrp="1"/>
          </p:cNvSpPr>
          <p:nvPr>
            <p:ph idx="1"/>
          </p:nvPr>
        </p:nvSpPr>
        <p:spPr>
          <a:xfrm>
            <a:off x="544513" y="1522413"/>
            <a:ext cx="7912100" cy="4464050"/>
          </a:xfrm>
        </p:spPr>
        <p:txBody>
          <a:bodyPr/>
          <a:lstStyle/>
          <a:p>
            <a:pPr marL="342900" indent="-342900">
              <a:buFont typeface="Arial" panose="020B0604020202020204" pitchFamily="34" charset="0"/>
              <a:buChar char="•"/>
            </a:pPr>
            <a:r>
              <a:rPr lang="en-US" sz="2000" dirty="0"/>
              <a:t>On go, the athlete passes the ball to the feeder and moves quickly to either cone A or B. </a:t>
            </a:r>
            <a:endParaRPr lang="en-US" sz="2000" dirty="0" smtClean="0"/>
          </a:p>
          <a:p>
            <a:pPr marL="342900" indent="-342900">
              <a:buFont typeface="Arial" panose="020B0604020202020204" pitchFamily="34" charset="0"/>
              <a:buChar char="•"/>
            </a:pPr>
            <a:r>
              <a:rPr lang="en-US" sz="2000" dirty="0"/>
              <a:t>The player must catch the ball, then pass it back to the feeder from behind the end line. One or both feet can be grounded but both must be behind the line at the moment of passing the ball back to the feeder. </a:t>
            </a:r>
          </a:p>
          <a:p>
            <a:pPr marL="342900" indent="-342900">
              <a:buFont typeface="Arial" panose="020B0604020202020204" pitchFamily="34" charset="0"/>
              <a:buChar char="•"/>
            </a:pPr>
            <a:r>
              <a:rPr lang="en-US" sz="2000" dirty="0"/>
              <a:t>When athlete has passed the ball, they move quickly to the opposite cone to receive the next pass </a:t>
            </a:r>
          </a:p>
          <a:p>
            <a:pPr marL="342900" indent="-342900">
              <a:buFont typeface="Arial" panose="020B0604020202020204" pitchFamily="34" charset="0"/>
              <a:buChar char="•"/>
            </a:pPr>
            <a:r>
              <a:rPr lang="en-US" sz="2000" dirty="0"/>
              <a:t>The player continues passing, moving along the line and catching the ball for 60 seconds </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4500563" y="4915218"/>
            <a:ext cx="2719387" cy="1847532"/>
          </a:xfrm>
          <a:prstGeom prst="rect">
            <a:avLst/>
          </a:prstGeom>
        </p:spPr>
      </p:pic>
    </p:spTree>
    <p:extLst>
      <p:ext uri="{BB962C8B-B14F-4D97-AF65-F5344CB8AC3E}">
        <p14:creationId xmlns:p14="http://schemas.microsoft.com/office/powerpoint/2010/main" val="105292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Skills – 5 Person Teams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smtClean="0"/>
              <a:t>Each </a:t>
            </a:r>
            <a:r>
              <a:rPr lang="en-US" sz="2000" dirty="0"/>
              <a:t>player on the first five-member team attempts to catch the ball and then throw it accurately to the player stationed at the next position. </a:t>
            </a:r>
            <a:endParaRPr lang="en-US" sz="2000" dirty="0" smtClean="0"/>
          </a:p>
          <a:p>
            <a:pPr marL="342900" indent="-342900">
              <a:buFont typeface="Arial" panose="020B0604020202020204" pitchFamily="34" charset="0"/>
              <a:buChar char="•"/>
            </a:pPr>
            <a:r>
              <a:rPr lang="en-US" sz="2000" dirty="0" smtClean="0"/>
              <a:t>The </a:t>
            </a:r>
            <a:r>
              <a:rPr lang="en-US" sz="2000" dirty="0"/>
              <a:t>player in position #1 throws the ball to the player at position #2. The player at position #2 throws the ball to the player at position #3. This sequential throwing rotation continues until the ball reaches the player at position #5. </a:t>
            </a:r>
            <a:endParaRPr lang="en-US" sz="2000" dirty="0" smtClean="0"/>
          </a:p>
          <a:p>
            <a:pPr marL="342900" indent="-342900">
              <a:buFont typeface="Arial" panose="020B0604020202020204" pitchFamily="34" charset="0"/>
              <a:buChar char="•"/>
            </a:pPr>
            <a:r>
              <a:rPr lang="en-US" sz="2000" dirty="0"/>
              <a:t>Athletes may pass the ball in any manner, but each player must pass in numerical sequence. A bounce pass is allowed provided that there is only one bounce. </a:t>
            </a:r>
          </a:p>
          <a:p>
            <a:pPr marL="342900" indent="-342900">
              <a:buFont typeface="Arial" panose="020B0604020202020204" pitchFamily="34" charset="0"/>
              <a:buChar char="•"/>
            </a:pPr>
            <a:endParaRPr lang="en-US" sz="2000" dirty="0" smtClean="0"/>
          </a:p>
          <a:p>
            <a:endParaRPr lang="en-US" dirty="0"/>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21</a:t>
            </a:fld>
            <a:endParaRPr lang="en-US"/>
          </a:p>
        </p:txBody>
      </p:sp>
    </p:spTree>
    <p:extLst>
      <p:ext uri="{BB962C8B-B14F-4D97-AF65-F5344CB8AC3E}">
        <p14:creationId xmlns:p14="http://schemas.microsoft.com/office/powerpoint/2010/main" val="124496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 Skills – 5 Person </a:t>
            </a:r>
            <a:r>
              <a:rPr lang="en-US" dirty="0" smtClean="0"/>
              <a:t>Teams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smtClean="0"/>
              <a:t>If </a:t>
            </a:r>
            <a:r>
              <a:rPr lang="en-US" sz="2000" dirty="0"/>
              <a:t>the ball is thrown past an athlete, the athlete or official may retrieve the ball. However, the athlete must return to his/her position before throwing the ball to the next player. A correct pass is defined as a ball that is thrown within reach of the receiving player. </a:t>
            </a:r>
          </a:p>
          <a:p>
            <a:pPr marL="342900" indent="-342900">
              <a:buFont typeface="Arial" panose="020B0604020202020204" pitchFamily="34" charset="0"/>
              <a:buChar char="•"/>
            </a:pPr>
            <a:r>
              <a:rPr lang="en-US" sz="2000" dirty="0" smtClean="0"/>
              <a:t>When </a:t>
            </a:r>
            <a:r>
              <a:rPr lang="en-US" sz="2000" dirty="0"/>
              <a:t>the ball reaches the player in position #5, he/she then attempts a field goal.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22</a:t>
            </a:fld>
            <a:endParaRPr 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5236676" y="3945429"/>
            <a:ext cx="2359660" cy="2744624"/>
          </a:xfrm>
          <a:prstGeom prst="rect">
            <a:avLst/>
          </a:prstGeom>
        </p:spPr>
      </p:pic>
    </p:spTree>
    <p:extLst>
      <p:ext uri="{BB962C8B-B14F-4D97-AF65-F5344CB8AC3E}">
        <p14:creationId xmlns:p14="http://schemas.microsoft.com/office/powerpoint/2010/main" val="875429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2190" y="2056695"/>
            <a:ext cx="7773293" cy="1470049"/>
          </a:xfrm>
        </p:spPr>
        <p:txBody>
          <a:bodyPr/>
          <a:lstStyle/>
          <a:p>
            <a:pPr algn="ctr"/>
            <a:r>
              <a:rPr lang="en-US" dirty="0" smtClean="0"/>
              <a:t>Thank you!</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23</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55822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0" indent="0">
              <a:spcBef>
                <a:spcPts val="844"/>
              </a:spcBef>
              <a:defRPr/>
            </a:pPr>
            <a:r>
              <a:rPr lang="en-US" dirty="0" smtClean="0"/>
              <a:t>	December – March</a:t>
            </a:r>
            <a:r>
              <a:rPr lang="en-US" dirty="0"/>
              <a:t>	</a:t>
            </a:r>
          </a:p>
          <a:p>
            <a:pPr marL="342900" indent="-342900">
              <a:spcBef>
                <a:spcPts val="844"/>
              </a:spcBef>
              <a:buFont typeface="Arial"/>
              <a:buChar char="•"/>
              <a:defRPr/>
            </a:pPr>
            <a:r>
              <a:rPr lang="en-US" dirty="0"/>
              <a:t>Culminating State Events: </a:t>
            </a:r>
          </a:p>
          <a:p>
            <a:r>
              <a:rPr lang="en-US" dirty="0" smtClean="0"/>
              <a:t>	`	</a:t>
            </a:r>
            <a:r>
              <a:rPr lang="en-US" sz="2000" dirty="0" smtClean="0"/>
              <a:t>District </a:t>
            </a:r>
            <a:r>
              <a:rPr lang="en-US" sz="2000" dirty="0"/>
              <a:t>Basketball </a:t>
            </a:r>
          </a:p>
          <a:p>
            <a:r>
              <a:rPr lang="en-US" sz="2000" dirty="0" smtClean="0"/>
              <a:t>		State </a:t>
            </a:r>
            <a:r>
              <a:rPr lang="en-US" sz="2000" dirty="0"/>
              <a:t>Basketball Finals State </a:t>
            </a:r>
          </a:p>
          <a:p>
            <a:r>
              <a:rPr lang="en-US" sz="2000" dirty="0" smtClean="0"/>
              <a:t>		Unified </a:t>
            </a:r>
            <a:r>
              <a:rPr lang="en-US" sz="2000" dirty="0"/>
              <a:t>Basketball Finals </a:t>
            </a:r>
          </a:p>
          <a:p>
            <a:pPr marL="0" indent="0">
              <a:spcBef>
                <a:spcPts val="844"/>
              </a:spcBef>
              <a:defRPr/>
            </a:pPr>
            <a:endParaRPr lang="en-US" dirty="0"/>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 </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3" name="Content Placeholder 2"/>
          <p:cNvSpPr>
            <a:spLocks noGrp="1"/>
          </p:cNvSpPr>
          <p:nvPr>
            <p:ph idx="1"/>
          </p:nvPr>
        </p:nvSpPr>
        <p:spPr>
          <a:xfrm>
            <a:off x="544513" y="1539469"/>
            <a:ext cx="7912100" cy="4464050"/>
          </a:xfrm>
        </p:spPr>
        <p:txBody>
          <a:bodyPr/>
          <a:lstStyle/>
          <a:p>
            <a:r>
              <a:rPr lang="en-US" dirty="0"/>
              <a:t>Team Competition </a:t>
            </a:r>
          </a:p>
          <a:p>
            <a:r>
              <a:rPr lang="en-US" dirty="0"/>
              <a:t>Unified Team Competition </a:t>
            </a:r>
          </a:p>
          <a:p>
            <a:r>
              <a:rPr lang="en-US" dirty="0"/>
              <a:t>Individual Skills Level 1 &amp; 2</a:t>
            </a:r>
          </a:p>
          <a:p>
            <a:r>
              <a:rPr lang="en-US" dirty="0"/>
              <a:t> 3 on 3 Competition – Contact the State Office for 3 on 3 rules</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Uniform Guidelines and Equipment</a:t>
            </a:r>
            <a:endParaRPr lang="en-US" b="1"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
        <p:nvSpPr>
          <p:cNvPr id="5" name="Content Placeholder 4"/>
          <p:cNvSpPr>
            <a:spLocks noGrp="1"/>
          </p:cNvSpPr>
          <p:nvPr>
            <p:ph idx="1"/>
          </p:nvPr>
        </p:nvSpPr>
        <p:spPr/>
        <p:txBody>
          <a:bodyPr/>
          <a:lstStyle/>
          <a:p>
            <a:pPr marL="342900" indent="-342900">
              <a:buFont typeface="Arial" panose="020B0604020202020204" pitchFamily="34" charset="0"/>
              <a:buChar char="•"/>
            </a:pPr>
            <a:r>
              <a:rPr lang="en-US" dirty="0"/>
              <a:t>Uniforms consist of a jersey, shorts, and sport shoes. </a:t>
            </a:r>
          </a:p>
          <a:p>
            <a:pPr marL="342900" indent="-342900">
              <a:buFont typeface="Arial" panose="020B0604020202020204" pitchFamily="34" charset="0"/>
              <a:buChar char="•"/>
            </a:pPr>
            <a:r>
              <a:rPr lang="en-US" dirty="0"/>
              <a:t>All team members must have identical uniforms in color and design. </a:t>
            </a:r>
            <a:endParaRPr lang="en-US" dirty="0" smtClean="0"/>
          </a:p>
          <a:p>
            <a:pPr marL="342900" indent="-342900">
              <a:buFont typeface="Arial" panose="020B0604020202020204" pitchFamily="34" charset="0"/>
              <a:buChar char="•"/>
            </a:pPr>
            <a:r>
              <a:rPr lang="en-US" dirty="0"/>
              <a:t>Numbers must appear on the front and the back of each athlete's </a:t>
            </a:r>
            <a:r>
              <a:rPr lang="en-US" dirty="0" smtClean="0"/>
              <a:t>jersey</a:t>
            </a:r>
            <a:endParaRPr lang="en-US" dirty="0"/>
          </a:p>
          <a:p>
            <a:pPr marL="342900" indent="-342900">
              <a:buFont typeface="Arial" panose="020B0604020202020204" pitchFamily="34" charset="0"/>
              <a:buChar char="•"/>
            </a:pPr>
            <a:r>
              <a:rPr lang="en-US" dirty="0"/>
              <a:t>For Unified teams athletes should have even numbers on jerseys and partners should have odd numbers. </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 and Equipment Cont.</a:t>
            </a:r>
            <a:endParaRPr lang="en-US" dirty="0"/>
          </a:p>
        </p:txBody>
      </p:sp>
      <p:sp>
        <p:nvSpPr>
          <p:cNvPr id="3" name="Content Placeholder 2"/>
          <p:cNvSpPr>
            <a:spLocks noGrp="1"/>
          </p:cNvSpPr>
          <p:nvPr>
            <p:ph idx="1"/>
          </p:nvPr>
        </p:nvSpPr>
        <p:spPr/>
        <p:txBody>
          <a:bodyPr/>
          <a:lstStyle/>
          <a:p>
            <a:pPr marL="342900" lvl="0" indent="-342900">
              <a:buFont typeface="Arial" panose="020B0604020202020204" pitchFamily="34" charset="0"/>
              <a:buChar char="•"/>
            </a:pPr>
            <a:r>
              <a:rPr lang="en-US" dirty="0"/>
              <a:t>Hats, bandanas, du-rags, jewelry, and denim may not be worn during games or practice. Headbands, wristbands, and arm sleeves are acceptable. Headwear for religious or medical reasons are acceptable but must be on documented with the state office prior to the event. </a:t>
            </a:r>
          </a:p>
          <a:p>
            <a:pPr marL="342900" lvl="0" indent="-342900">
              <a:buFont typeface="Arial" panose="020B0604020202020204" pitchFamily="34" charset="0"/>
              <a:buChar char="•"/>
            </a:pPr>
            <a:r>
              <a:rPr lang="en-US" dirty="0"/>
              <a:t>Traditional basketball shoes should be worn.  </a:t>
            </a:r>
          </a:p>
          <a:p>
            <a:pPr marL="457200" indent="-4572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410504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For male competition for athletes 12 years and over, a </a:t>
            </a:r>
            <a:r>
              <a:rPr lang="en-US" sz="2000" b="1" dirty="0"/>
              <a:t>size 7, 29.5 inch, </a:t>
            </a:r>
            <a:r>
              <a:rPr lang="en-US" sz="2000" dirty="0"/>
              <a:t>basketball should be used. A smaller </a:t>
            </a:r>
            <a:r>
              <a:rPr lang="en-US" sz="2000" b="1" dirty="0"/>
              <a:t>size 6, 28.5 inch, </a:t>
            </a:r>
            <a:r>
              <a:rPr lang="en-US" sz="2000" dirty="0"/>
              <a:t>basketball should be used for all female competition for athletes 12 years and over. A smaller </a:t>
            </a:r>
            <a:r>
              <a:rPr lang="en-US" sz="2000" b="1" dirty="0"/>
              <a:t>size 5, 27.5 inch, </a:t>
            </a:r>
            <a:r>
              <a:rPr lang="en-US" sz="2000" dirty="0"/>
              <a:t>basketball should be used for competition for all athletes (male and female) under 12 years of age.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7</a:t>
            </a:fld>
            <a:endParaRPr lang="en-US"/>
          </a:p>
        </p:txBody>
      </p:sp>
      <p:pic>
        <p:nvPicPr>
          <p:cNvPr id="5" name="Picture 4" descr="basket"/>
          <p:cNvPicPr/>
          <p:nvPr/>
        </p:nvPicPr>
        <p:blipFill>
          <a:blip r:embed="rId2">
            <a:extLst>
              <a:ext uri="{28A0092B-C50C-407E-A947-70E740481C1C}">
                <a14:useLocalDpi xmlns:a14="http://schemas.microsoft.com/office/drawing/2010/main" val="0"/>
              </a:ext>
            </a:extLst>
          </a:blip>
          <a:srcRect/>
          <a:stretch>
            <a:fillRect/>
          </a:stretch>
        </p:blipFill>
        <p:spPr bwMode="auto">
          <a:xfrm>
            <a:off x="2944345" y="3438074"/>
            <a:ext cx="5422265" cy="3336352"/>
          </a:xfrm>
          <a:prstGeom prst="rect">
            <a:avLst/>
          </a:prstGeom>
          <a:noFill/>
          <a:ln>
            <a:noFill/>
          </a:ln>
          <a:effectLst/>
        </p:spPr>
      </p:pic>
    </p:spTree>
    <p:extLst>
      <p:ext uri="{BB962C8B-B14F-4D97-AF65-F5344CB8AC3E}">
        <p14:creationId xmlns:p14="http://schemas.microsoft.com/office/powerpoint/2010/main" val="2855781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4513" y="2120014"/>
            <a:ext cx="7902575" cy="1195388"/>
          </a:xfrm>
        </p:spPr>
        <p:txBody>
          <a:bodyPr/>
          <a:lstStyle/>
          <a:p>
            <a:pPr algn="ctr"/>
            <a:r>
              <a:rPr lang="en-US" dirty="0" smtClean="0"/>
              <a:t>General Rules</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8</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 Cont.</a:t>
            </a:r>
            <a:endParaRPr lang="en-US" dirty="0"/>
          </a:p>
        </p:txBody>
      </p:sp>
      <p:sp>
        <p:nvSpPr>
          <p:cNvPr id="3" name="Content Placeholder 2"/>
          <p:cNvSpPr>
            <a:spLocks noGrp="1"/>
          </p:cNvSpPr>
          <p:nvPr>
            <p:ph idx="1"/>
          </p:nvPr>
        </p:nvSpPr>
        <p:spPr/>
        <p:txBody>
          <a:bodyPr/>
          <a:lstStyle/>
          <a:p>
            <a:pPr lvl="1"/>
            <a:r>
              <a:rPr lang="en-US" sz="2800" dirty="0"/>
              <a:t>5 Individual Fouls will result in a disqualification from the game.</a:t>
            </a:r>
            <a:endParaRPr lang="en-US" sz="2400" dirty="0"/>
          </a:p>
          <a:p>
            <a:pPr lvl="1"/>
            <a:r>
              <a:rPr lang="en-US" sz="2800" dirty="0"/>
              <a:t>7 Team Fouls will result in 1 and 1 bonus (1 Free Throw, if made 2) </a:t>
            </a:r>
            <a:endParaRPr lang="en-US" sz="2400" dirty="0"/>
          </a:p>
          <a:p>
            <a:pPr lvl="1"/>
            <a:r>
              <a:rPr lang="en-US" sz="2800" dirty="0"/>
              <a:t>10 Team Fouls will result in double bonus (2 Free Throws).</a:t>
            </a:r>
            <a:endParaRPr lang="en-US" sz="2400" dirty="0"/>
          </a:p>
          <a:p>
            <a:pPr marL="0" indent="0"/>
            <a:endParaRPr lang="en-US" dirty="0" smtClean="0"/>
          </a:p>
          <a:p>
            <a:pPr marL="457200" indent="-457200">
              <a:buAutoNum type="arabicPeriod" startAt="4"/>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Tree>
    <p:extLst>
      <p:ext uri="{BB962C8B-B14F-4D97-AF65-F5344CB8AC3E}">
        <p14:creationId xmlns:p14="http://schemas.microsoft.com/office/powerpoint/2010/main" val="42362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526</TotalTime>
  <Words>1276</Words>
  <Application>Microsoft Office PowerPoint</Application>
  <PresentationFormat>On-screen Show (4:3)</PresentationFormat>
  <Paragraphs>103</Paragraphs>
  <Slides>23</Slides>
  <Notes>1</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23</vt:i4>
      </vt:variant>
    </vt:vector>
  </HeadingPairs>
  <TitlesOfParts>
    <vt:vector size="35"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Basketball Official Rules</vt:lpstr>
      <vt:lpstr>A picture paints a thousand words</vt:lpstr>
      <vt:lpstr>The Basics</vt:lpstr>
      <vt:lpstr>Events Offered</vt:lpstr>
      <vt:lpstr>Uniform Guidelines and Equipment</vt:lpstr>
      <vt:lpstr>Uniform Guideline and Equipment Cont.</vt:lpstr>
      <vt:lpstr>Equipment</vt:lpstr>
      <vt:lpstr>General Rules</vt:lpstr>
      <vt:lpstr>General Rule Cont.</vt:lpstr>
      <vt:lpstr>Unified Basketball Rules  </vt:lpstr>
      <vt:lpstr>Unified Basketball Rules</vt:lpstr>
      <vt:lpstr>Individual Skill Contest</vt:lpstr>
      <vt:lpstr>Event 1- Target Pass</vt:lpstr>
      <vt:lpstr>Event 1 Cont.</vt:lpstr>
      <vt:lpstr>Event 2 – Ten meter Dribble</vt:lpstr>
      <vt:lpstr>Event 3- Spot Shot</vt:lpstr>
      <vt:lpstr>Event 4 – Speed Dribble</vt:lpstr>
      <vt:lpstr>Event 1- 12 Meter Dribble Level 2</vt:lpstr>
      <vt:lpstr>Event 2 – Perimeter Shooting Level 2</vt:lpstr>
      <vt:lpstr>Event 3 – Catch and Pass Level 2</vt:lpstr>
      <vt:lpstr>Team Skills – 5 Person Teams</vt:lpstr>
      <vt:lpstr>Team Skills – 5 Person Teams Cont.</vt:lpstr>
      <vt:lpstr>Thank you!</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72</cp:revision>
  <dcterms:created xsi:type="dcterms:W3CDTF">2012-05-09T16:21:13Z</dcterms:created>
  <dcterms:modified xsi:type="dcterms:W3CDTF">2018-12-05T15:46:59Z</dcterms:modified>
</cp:coreProperties>
</file>