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47"/>
  </p:notesMasterIdLst>
  <p:handoutMasterIdLst>
    <p:handoutMasterId r:id="rId48"/>
  </p:handoutMasterIdLst>
  <p:sldIdLst>
    <p:sldId id="256" r:id="rId5"/>
    <p:sldId id="266" r:id="rId6"/>
    <p:sldId id="292" r:id="rId7"/>
    <p:sldId id="293" r:id="rId8"/>
    <p:sldId id="267" r:id="rId9"/>
    <p:sldId id="259" r:id="rId10"/>
    <p:sldId id="257" r:id="rId11"/>
    <p:sldId id="261" r:id="rId12"/>
    <p:sldId id="271" r:id="rId13"/>
    <p:sldId id="298" r:id="rId14"/>
    <p:sldId id="272" r:id="rId15"/>
    <p:sldId id="299" r:id="rId16"/>
    <p:sldId id="273" r:id="rId17"/>
    <p:sldId id="275" r:id="rId18"/>
    <p:sldId id="268" r:id="rId19"/>
    <p:sldId id="274" r:id="rId20"/>
    <p:sldId id="276" r:id="rId21"/>
    <p:sldId id="277" r:id="rId22"/>
    <p:sldId id="278" r:id="rId23"/>
    <p:sldId id="300" r:id="rId24"/>
    <p:sldId id="279" r:id="rId25"/>
    <p:sldId id="280" r:id="rId26"/>
    <p:sldId id="281" r:id="rId27"/>
    <p:sldId id="282" r:id="rId28"/>
    <p:sldId id="301" r:id="rId29"/>
    <p:sldId id="283" r:id="rId30"/>
    <p:sldId id="284" r:id="rId31"/>
    <p:sldId id="312" r:id="rId32"/>
    <p:sldId id="285" r:id="rId33"/>
    <p:sldId id="302" r:id="rId34"/>
    <p:sldId id="303" r:id="rId35"/>
    <p:sldId id="304" r:id="rId36"/>
    <p:sldId id="305" r:id="rId37"/>
    <p:sldId id="306" r:id="rId38"/>
    <p:sldId id="307" r:id="rId39"/>
    <p:sldId id="308" r:id="rId40"/>
    <p:sldId id="309" r:id="rId41"/>
    <p:sldId id="310" r:id="rId42"/>
    <p:sldId id="311" r:id="rId43"/>
    <p:sldId id="286" r:id="rId44"/>
    <p:sldId id="288" r:id="rId45"/>
    <p:sldId id="297"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p:scale>
          <a:sx n="80" d="100"/>
          <a:sy n="80" d="100"/>
        </p:scale>
        <p:origin x="1542" y="6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52405"/>
            <a:ext cx="7773293" cy="1470049"/>
          </a:xfrm>
        </p:spPr>
        <p:txBody>
          <a:bodyPr/>
          <a:lstStyle/>
          <a:p>
            <a:r>
              <a:rPr lang="en-US" sz="6000" dirty="0" smtClean="0"/>
              <a:t>Athletics Official </a:t>
            </a:r>
            <a:r>
              <a:rPr lang="en-US" sz="6000" dirty="0"/>
              <a:t>R</a:t>
            </a:r>
            <a:r>
              <a:rPr lang="en-US" sz="6000" dirty="0" smtClean="0"/>
              <a:t>ules</a:t>
            </a:r>
            <a:endParaRPr lang="en-US" sz="6000"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Starts Cont.</a:t>
            </a:r>
            <a:endParaRPr lang="en-US" dirty="0"/>
          </a:p>
        </p:txBody>
      </p:sp>
      <p:sp>
        <p:nvSpPr>
          <p:cNvPr id="3" name="Content Placeholder 2"/>
          <p:cNvSpPr>
            <a:spLocks noGrp="1"/>
          </p:cNvSpPr>
          <p:nvPr>
            <p:ph idx="1"/>
          </p:nvPr>
        </p:nvSpPr>
        <p:spPr>
          <a:xfrm>
            <a:off x="544513" y="1558608"/>
            <a:ext cx="7912100" cy="4464050"/>
          </a:xfrm>
        </p:spPr>
        <p:txBody>
          <a:bodyPr/>
          <a:lstStyle/>
          <a:p>
            <a:pPr marL="342900" indent="-342900">
              <a:buFont typeface="Arial" panose="020B0604020202020204" pitchFamily="34" charset="0"/>
              <a:buChar char="•"/>
            </a:pPr>
            <a:r>
              <a:rPr lang="en-US" sz="2000" dirty="0" smtClean="0"/>
              <a:t>V</a:t>
            </a:r>
            <a:r>
              <a:rPr lang="en-US" dirty="0" smtClean="0"/>
              <a:t>. </a:t>
            </a:r>
            <a:r>
              <a:rPr lang="en-US" sz="2000" dirty="0" smtClean="0"/>
              <a:t>800 </a:t>
            </a:r>
            <a:r>
              <a:rPr lang="en-US" sz="2000" dirty="0"/>
              <a:t>M distance: athlete will run/walk in the lanes through the first turn and break toward lane one at the break line marked after the first turn </a:t>
            </a:r>
          </a:p>
          <a:p>
            <a:pPr marL="342900" indent="-342900">
              <a:buFont typeface="Arial" panose="020B0604020202020204" pitchFamily="34" charset="0"/>
              <a:buChar char="•"/>
            </a:pPr>
            <a:r>
              <a:rPr lang="en-US" sz="2000" dirty="0" smtClean="0"/>
              <a:t>VI. 1500 </a:t>
            </a:r>
            <a:r>
              <a:rPr lang="en-US" sz="2000" dirty="0"/>
              <a:t>M and greater distances: A waterfall start shall be used </a:t>
            </a:r>
          </a:p>
          <a:p>
            <a:pPr marL="342900" indent="-342900">
              <a:buFont typeface="Arial" panose="020B0604020202020204" pitchFamily="34" charset="0"/>
              <a:buChar char="•"/>
            </a:pPr>
            <a:r>
              <a:rPr lang="en-US" sz="2000" dirty="0" smtClean="0"/>
              <a:t>VII. The </a:t>
            </a:r>
            <a:r>
              <a:rPr lang="en-US" sz="2000" dirty="0"/>
              <a:t>starter shall give each competitor a chance to do his/her best by: Giving the competitors ample time to settle down after taking their marks.  Starting the sequence over if any runner is off-balance.  Not holding the runners too long after the set command </a:t>
            </a:r>
          </a:p>
          <a:p>
            <a:pPr marL="342900" indent="-342900">
              <a:buFont typeface="Arial" panose="020B0604020202020204" pitchFamily="34" charset="0"/>
              <a:buChar char="•"/>
            </a:pPr>
            <a:r>
              <a:rPr lang="en-US" sz="2000" dirty="0" smtClean="0"/>
              <a:t>VIII. False </a:t>
            </a:r>
            <a:r>
              <a:rPr lang="en-US" sz="2000" dirty="0"/>
              <a:t>Starts: Only one false start per race shall be allowed without the disqualification of the athlete responsible for the false start.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205699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Lane Violations</a:t>
            </a:r>
            <a:endParaRPr lang="en-US" dirty="0"/>
          </a:p>
        </p:txBody>
      </p:sp>
      <p:sp>
        <p:nvSpPr>
          <p:cNvPr id="3" name="Content Placeholder 2"/>
          <p:cNvSpPr>
            <a:spLocks noGrp="1"/>
          </p:cNvSpPr>
          <p:nvPr>
            <p:ph idx="1"/>
          </p:nvPr>
        </p:nvSpPr>
        <p:spPr>
          <a:xfrm>
            <a:off x="544513" y="1613897"/>
            <a:ext cx="7912100" cy="4464050"/>
          </a:xfrm>
        </p:spPr>
        <p:txBody>
          <a:bodyPr/>
          <a:lstStyle/>
          <a:p>
            <a:pPr marL="342900" indent="-342900">
              <a:buFont typeface="Arial" panose="020B0604020202020204" pitchFamily="34" charset="0"/>
              <a:buChar char="•"/>
            </a:pPr>
            <a:r>
              <a:rPr lang="en-US" sz="2000" dirty="0" smtClean="0"/>
              <a:t>I. In </a:t>
            </a:r>
            <a:r>
              <a:rPr lang="en-US" sz="2000" dirty="0"/>
              <a:t>all races ran/walked in lanes, each competitor shall keep within his allocated lane from start to finish.  </a:t>
            </a:r>
          </a:p>
          <a:p>
            <a:pPr marL="342900" indent="-342900">
              <a:buFont typeface="Arial" panose="020B0604020202020204" pitchFamily="34" charset="0"/>
              <a:buChar char="•"/>
            </a:pPr>
            <a:r>
              <a:rPr lang="en-US" sz="2000" dirty="0" smtClean="0"/>
              <a:t>II. If </a:t>
            </a:r>
            <a:r>
              <a:rPr lang="en-US" sz="2000" dirty="0"/>
              <a:t>a competitor is pushed or forced by another person to run outside his lane, and if no material advantage is gained, the competitor should not be disqualified.  </a:t>
            </a:r>
          </a:p>
          <a:p>
            <a:pPr marL="342900" indent="-342900">
              <a:buFont typeface="Arial" panose="020B0604020202020204" pitchFamily="34" charset="0"/>
              <a:buChar char="•"/>
            </a:pPr>
            <a:r>
              <a:rPr lang="en-US" sz="2000" dirty="0" smtClean="0"/>
              <a:t>III. If </a:t>
            </a:r>
            <a:r>
              <a:rPr lang="en-US" sz="2000" dirty="0"/>
              <a:t>an athlete either: Moves outside his/her lane in the straight or moves outside the outer line of his lane on the bend, with no material advantage thereby being gained, and no other runner is obstructed, then the competitor should not be disqualified.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390352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376714"/>
            <a:ext cx="7902575" cy="1195388"/>
          </a:xfrm>
        </p:spPr>
        <p:txBody>
          <a:bodyPr/>
          <a:lstStyle/>
          <a:p>
            <a:pPr algn="ctr"/>
            <a:r>
              <a:rPr lang="en-US" sz="6000" dirty="0" smtClean="0"/>
              <a:t>Events</a:t>
            </a:r>
            <a:endParaRPr lang="en-US" sz="6000"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89201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Walking Events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a:t>
            </a:r>
            <a:r>
              <a:rPr lang="en-US" dirty="0" smtClean="0"/>
              <a:t> </a:t>
            </a:r>
            <a:r>
              <a:rPr lang="en-US" sz="2000" dirty="0" smtClean="0"/>
              <a:t>Athletes </a:t>
            </a:r>
            <a:r>
              <a:rPr lang="en-US" sz="2000" dirty="0"/>
              <a:t>must have one foot in touch with the ground at all times. In all race walking events, an athlete does not have to have a straight advancing leg while competing. </a:t>
            </a:r>
          </a:p>
          <a:p>
            <a:pPr marL="342900" indent="-342900">
              <a:buFont typeface="Arial" panose="020B0604020202020204" pitchFamily="34" charset="0"/>
              <a:buChar char="•"/>
            </a:pPr>
            <a:r>
              <a:rPr lang="en-US" sz="2000" dirty="0" smtClean="0"/>
              <a:t>II. In </a:t>
            </a:r>
            <a:r>
              <a:rPr lang="en-US" sz="2000" dirty="0"/>
              <a:t>race walking events, up to and including the 400 meters, the competitor shall be disqualified with no prior warning when, in the opinion of two or more officials, a technical violation has been committed that results in an advantage being gained. </a:t>
            </a:r>
          </a:p>
          <a:p>
            <a:pPr marL="342900" indent="-342900">
              <a:buFont typeface="Arial" panose="020B0604020202020204" pitchFamily="34" charset="0"/>
              <a:buChar char="•"/>
            </a:pPr>
            <a:r>
              <a:rPr lang="en-US" sz="2000" dirty="0" smtClean="0"/>
              <a:t>III. Due </a:t>
            </a:r>
            <a:r>
              <a:rPr lang="en-US" sz="2000" dirty="0"/>
              <a:t>to the possibility of very low registration numbers, the following events may be combined and run as open divisions: 800 M Walk.  This means combining males and females and all age groups. Athletes will be awarded separately.</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230899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Walking</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
        <p:nvSpPr>
          <p:cNvPr id="3" name="Content Placeholder 2"/>
          <p:cNvSpPr>
            <a:spLocks noGrp="1"/>
          </p:cNvSpPr>
          <p:nvPr>
            <p:ph idx="1"/>
          </p:nvPr>
        </p:nvSpPr>
        <p:spPr>
          <a:xfrm>
            <a:off x="544513" y="1741488"/>
            <a:ext cx="8063910" cy="4464050"/>
          </a:xfrm>
        </p:spPr>
        <p:txBody>
          <a:bodyPr/>
          <a:lstStyle/>
          <a:p>
            <a:pPr marL="342900" indent="-342900">
              <a:buFont typeface="Arial" panose="020B0604020202020204" pitchFamily="34" charset="0"/>
              <a:buChar char="•"/>
            </a:pPr>
            <a:r>
              <a:rPr lang="en-US" sz="1600" dirty="0" smtClean="0"/>
              <a:t>I.</a:t>
            </a:r>
            <a:r>
              <a:rPr lang="en-US" dirty="0"/>
              <a:t> </a:t>
            </a:r>
            <a:r>
              <a:rPr lang="en-US" sz="1600" dirty="0" smtClean="0"/>
              <a:t>Assisted </a:t>
            </a:r>
            <a:r>
              <a:rPr lang="en-US" sz="1600" dirty="0"/>
              <a:t>Walk: Athletes must provide their own assisted devices. Assisted devices may consist of canes, crutches or walker. </a:t>
            </a:r>
          </a:p>
          <a:p>
            <a:pPr marL="342900" indent="-342900">
              <a:buFont typeface="Arial" panose="020B0604020202020204" pitchFamily="34" charset="0"/>
              <a:buChar char="•"/>
            </a:pPr>
            <a:r>
              <a:rPr lang="en-US" sz="1600" dirty="0" smtClean="0"/>
              <a:t>II. Each </a:t>
            </a:r>
            <a:r>
              <a:rPr lang="en-US" sz="1600" dirty="0"/>
              <a:t>athlete will use two lanes as his/her lane, sufficiently wide enough to allow for assistive devices. Place cones on the start and finish lines, 2.44 meters apart (two track-lanes width) to create four start and four finish gates and four lanes.  Beginning at the start line, place one cone on each lane line at five meter intervals. Cones should be placed in the middle of the lane line. </a:t>
            </a:r>
          </a:p>
          <a:p>
            <a:pPr marL="342900" indent="-342900">
              <a:buFont typeface="Arial" panose="020B0604020202020204" pitchFamily="34" charset="0"/>
              <a:buChar char="•"/>
            </a:pPr>
            <a:r>
              <a:rPr lang="en-US" sz="1600" dirty="0" smtClean="0"/>
              <a:t>III. Athlete </a:t>
            </a:r>
            <a:r>
              <a:rPr lang="en-US" sz="1600" dirty="0"/>
              <a:t>starts behind the start line with a walking aid and walks using a walking aid. Athlete stays in his/her designated lane. Athlete may not receive physical assistance from coaches, officials, or any other volunteer.  Athlete is timed from the smoke of the starter’s gun to when his/her torso reaches the perpendicular plane of the nearer edge of the finish line. </a:t>
            </a:r>
          </a:p>
          <a:p>
            <a:pPr marL="342900" indent="-342900">
              <a:buFont typeface="Arial" panose="020B0604020202020204" pitchFamily="34" charset="0"/>
              <a:buChar char="•"/>
            </a:pPr>
            <a:r>
              <a:rPr lang="en-US" sz="1600" dirty="0" smtClean="0"/>
              <a:t>IV. Unassisted </a:t>
            </a:r>
            <a:r>
              <a:rPr lang="en-US" sz="1600" dirty="0"/>
              <a:t>Walk: Rules are the same as the Assisted Walks, but the athlete will not be permitted to use a walking aid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64505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sz="6000" dirty="0" smtClean="0"/>
              <a:t>Wheelchair Events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15</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smtClean="0"/>
              <a:t>I. Athletes </a:t>
            </a:r>
            <a:r>
              <a:rPr lang="en-US" sz="1600" dirty="0"/>
              <a:t>shall start with all wheels behind the start line. Athlete is timed from the smoke of the starter’s gun to when all front wheels (two or one) of the wheelchair reach the perpendicular plane of the nearer edge of the finish line.  </a:t>
            </a:r>
          </a:p>
          <a:p>
            <a:pPr marL="342900" indent="-342900">
              <a:buFont typeface="Arial" panose="020B0604020202020204" pitchFamily="34" charset="0"/>
              <a:buChar char="•"/>
            </a:pPr>
            <a:r>
              <a:rPr lang="en-US" sz="1600" dirty="0" smtClean="0"/>
              <a:t>II. The </a:t>
            </a:r>
            <a:r>
              <a:rPr lang="en-US" sz="1600" dirty="0"/>
              <a:t>lanes for the wheelchair events shall be made two track-lanes wide. </a:t>
            </a:r>
          </a:p>
          <a:p>
            <a:pPr marL="342900" indent="-342900">
              <a:buFont typeface="Arial" panose="020B0604020202020204" pitchFamily="34" charset="0"/>
              <a:buChar char="•"/>
            </a:pPr>
            <a:r>
              <a:rPr lang="en-US" sz="1600" dirty="0" smtClean="0"/>
              <a:t>III. Motorized </a:t>
            </a:r>
            <a:r>
              <a:rPr lang="en-US" sz="1600" dirty="0"/>
              <a:t>wheelchairs shall not be allowed in regular wheelchair races. </a:t>
            </a:r>
          </a:p>
          <a:p>
            <a:pPr marL="342900" indent="-342900">
              <a:buFont typeface="Arial" panose="020B0604020202020204" pitchFamily="34" charset="0"/>
              <a:buChar char="•"/>
            </a:pPr>
            <a:r>
              <a:rPr lang="en-US" sz="1600" dirty="0" smtClean="0"/>
              <a:t>IV. Only </a:t>
            </a:r>
            <a:r>
              <a:rPr lang="en-US" sz="1600" dirty="0"/>
              <a:t>athletes who ambulate by use of a wheelchair may participate in the events. </a:t>
            </a:r>
          </a:p>
          <a:p>
            <a:pPr marL="342900" indent="-342900">
              <a:buFont typeface="Arial" panose="020B0604020202020204" pitchFamily="34" charset="0"/>
              <a:buChar char="•"/>
            </a:pPr>
            <a:r>
              <a:rPr lang="en-US" sz="1600" dirty="0" smtClean="0"/>
              <a:t>V. Athletes </a:t>
            </a:r>
            <a:r>
              <a:rPr lang="en-US" sz="1600" dirty="0"/>
              <a:t>shall not be pushed, pulled or otherwise assisted during these events. </a:t>
            </a:r>
          </a:p>
          <a:p>
            <a:pPr marL="342900" indent="-342900">
              <a:buFont typeface="Arial" panose="020B0604020202020204" pitchFamily="34" charset="0"/>
              <a:buChar char="•"/>
            </a:pPr>
            <a:r>
              <a:rPr lang="en-US" sz="1600" dirty="0" smtClean="0"/>
              <a:t>VI. Each </a:t>
            </a:r>
            <a:r>
              <a:rPr lang="en-US" sz="1600" dirty="0"/>
              <a:t>competitor must keep in his/her lane from start to finish and may not interfere, obstruct or impede the progress of another competitor. Infractions, at the discretion of the judges, may result in disqualification.</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34509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30/500 M Slalom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err="1" smtClean="0"/>
              <a:t>i</a:t>
            </a:r>
            <a:r>
              <a:rPr lang="en-US" sz="1800" dirty="0" smtClean="0"/>
              <a:t>. Beginning </a:t>
            </a:r>
            <a:r>
              <a:rPr lang="en-US" sz="1800" dirty="0"/>
              <a:t>at the start line, place one cone in each lane at five meter intervals. Cones should be placed in the middle of the lanes.</a:t>
            </a:r>
          </a:p>
          <a:p>
            <a:pPr marL="342900" indent="-342900">
              <a:buFont typeface="Arial" panose="020B0604020202020204" pitchFamily="34" charset="0"/>
              <a:buChar char="•"/>
            </a:pPr>
            <a:r>
              <a:rPr lang="en-US" sz="1800" dirty="0" smtClean="0"/>
              <a:t>ii. Athlete </a:t>
            </a:r>
            <a:r>
              <a:rPr lang="en-US" sz="1800" dirty="0"/>
              <a:t>maneuvers his/her chair through the course, going to the right of the first obstacle and across the finish line without impeding another athlete on the course.  </a:t>
            </a:r>
          </a:p>
          <a:p>
            <a:pPr marL="342900" indent="-342900">
              <a:buFont typeface="Arial" panose="020B0604020202020204" pitchFamily="34" charset="0"/>
              <a:buChar char="•"/>
            </a:pPr>
            <a:r>
              <a:rPr lang="en-US" sz="1800" dirty="0" smtClean="0"/>
              <a:t>iii. Knocking </a:t>
            </a:r>
            <a:r>
              <a:rPr lang="en-US" sz="1800" dirty="0"/>
              <a:t>down a marker constitutes a violation, </a:t>
            </a:r>
            <a:r>
              <a:rPr lang="en-US" sz="1800" dirty="0" smtClean="0"/>
              <a:t>and </a:t>
            </a:r>
            <a:r>
              <a:rPr lang="en-US" sz="1800" dirty="0"/>
              <a:t>a three-second penalty will be assessed. </a:t>
            </a:r>
          </a:p>
          <a:p>
            <a:pPr marL="342900" indent="-342900">
              <a:buFont typeface="Arial" panose="020B0604020202020204" pitchFamily="34" charset="0"/>
              <a:buChar char="•"/>
            </a:pPr>
            <a:endParaRPr lang="en-US" dirty="0" smtClean="0"/>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pic>
        <p:nvPicPr>
          <p:cNvPr id="6" name="Picture 5"/>
          <p:cNvPicPr>
            <a:picLocks noChangeAspect="1"/>
          </p:cNvPicPr>
          <p:nvPr/>
        </p:nvPicPr>
        <p:blipFill>
          <a:blip r:embed="rId2"/>
          <a:stretch>
            <a:fillRect/>
          </a:stretch>
        </p:blipFill>
        <p:spPr>
          <a:xfrm>
            <a:off x="3942206" y="3826406"/>
            <a:ext cx="4365771" cy="2910514"/>
          </a:xfrm>
          <a:prstGeom prst="rect">
            <a:avLst/>
          </a:prstGeom>
        </p:spPr>
      </p:pic>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4x25 M Wheelchair Shuttle Relay</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Four </a:t>
            </a:r>
            <a:r>
              <a:rPr lang="en-US" sz="2000" dirty="0"/>
              <a:t>persons shall make up a team. Each competitor will complete 25 meters of the relay. </a:t>
            </a:r>
          </a:p>
          <a:p>
            <a:pPr marL="342900" indent="-342900">
              <a:buFont typeface="Arial" panose="020B0604020202020204" pitchFamily="34" charset="0"/>
              <a:buChar char="•"/>
            </a:pPr>
            <a:r>
              <a:rPr lang="en-US" sz="2000" dirty="0" smtClean="0"/>
              <a:t>II. The </a:t>
            </a:r>
            <a:r>
              <a:rPr lang="en-US" sz="2000" dirty="0"/>
              <a:t>second, third and fourth competitors of a team may not leave the start line until the leading wheels on the wheelchair of the teammate who precedes him/her crosses a takeoff line 1 meter in front and parallel to the starting line. </a:t>
            </a:r>
          </a:p>
          <a:p>
            <a:pPr marL="342900" indent="-342900">
              <a:buFont typeface="Arial" panose="020B0604020202020204" pitchFamily="34" charset="0"/>
              <a:buChar char="•"/>
            </a:pPr>
            <a:r>
              <a:rPr lang="en-US" sz="2000" dirty="0" smtClean="0"/>
              <a:t>III. The </a:t>
            </a:r>
            <a:r>
              <a:rPr lang="en-US" sz="2000" dirty="0"/>
              <a:t>fourth competitor completes the race when the first two wheels cross the finish line.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Motorized Wheelchair Race Rules</a:t>
            </a:r>
            <a:endParaRPr lang="en-US" dirty="0"/>
          </a:p>
        </p:txBody>
      </p:sp>
      <p:sp>
        <p:nvSpPr>
          <p:cNvPr id="3" name="Content Placeholder 2"/>
          <p:cNvSpPr>
            <a:spLocks noGrp="1"/>
          </p:cNvSpPr>
          <p:nvPr>
            <p:ph idx="1"/>
          </p:nvPr>
        </p:nvSpPr>
        <p:spPr>
          <a:xfrm>
            <a:off x="554038" y="1548983"/>
            <a:ext cx="7912100" cy="4464050"/>
          </a:xfrm>
        </p:spPr>
        <p:txBody>
          <a:bodyPr/>
          <a:lstStyle/>
          <a:p>
            <a:pPr marL="342900" indent="-342900">
              <a:buFont typeface="Arial" panose="020B0604020202020204" pitchFamily="34" charset="0"/>
              <a:buChar char="•"/>
            </a:pPr>
            <a:r>
              <a:rPr lang="en-US" sz="1400" dirty="0" smtClean="0"/>
              <a:t>I.</a:t>
            </a:r>
            <a:r>
              <a:rPr lang="en-US" dirty="0" smtClean="0"/>
              <a:t> </a:t>
            </a:r>
            <a:r>
              <a:rPr lang="en-US" sz="1400" dirty="0" smtClean="0"/>
              <a:t>These </a:t>
            </a:r>
            <a:r>
              <a:rPr lang="en-US" sz="1400" dirty="0"/>
              <a:t>events are restricted to motorized wheelchairs only.  </a:t>
            </a:r>
          </a:p>
          <a:p>
            <a:pPr marL="342900" indent="-342900">
              <a:buFont typeface="Arial" panose="020B0604020202020204" pitchFamily="34" charset="0"/>
              <a:buChar char="•"/>
            </a:pPr>
            <a:r>
              <a:rPr lang="en-US" sz="1400" dirty="0" smtClean="0"/>
              <a:t>II. The </a:t>
            </a:r>
            <a:r>
              <a:rPr lang="en-US" sz="1400" dirty="0"/>
              <a:t>first two wheels on each competitor’s wheelchair will be regarded as the starting and finishing points of all races. </a:t>
            </a:r>
          </a:p>
          <a:p>
            <a:pPr marL="342900" indent="-342900">
              <a:buFont typeface="Arial" panose="020B0604020202020204" pitchFamily="34" charset="0"/>
              <a:buChar char="•"/>
            </a:pPr>
            <a:r>
              <a:rPr lang="en-US" sz="1400" dirty="0" smtClean="0"/>
              <a:t>III. If </a:t>
            </a:r>
            <a:r>
              <a:rPr lang="en-US" sz="1400" dirty="0"/>
              <a:t>a competitor varies from a sequence of obstacles, he/she must, without notice from any official, resume progress at the point prior to the incorrectly passed obstacle before entering the next obstacle and complete the course in its entirety, or be disqualified. In essence, failure to complete the course as designed will result in disqualification.  </a:t>
            </a:r>
          </a:p>
          <a:p>
            <a:pPr marL="342900" indent="-342900">
              <a:buFont typeface="Arial" panose="020B0604020202020204" pitchFamily="34" charset="0"/>
              <a:buChar char="•"/>
            </a:pPr>
            <a:r>
              <a:rPr lang="en-US" sz="1400" dirty="0" smtClean="0"/>
              <a:t>IV. A </a:t>
            </a:r>
            <a:r>
              <a:rPr lang="en-US" sz="1400" dirty="0"/>
              <a:t>competitor will be disqualified if that individual’s coach, or assistants, enter the course boundaries during the running of the obstacle course. Coaches may instruct from outside the marked boundaries of the course.  Judges and officials will not give directional cues. </a:t>
            </a:r>
          </a:p>
          <a:p>
            <a:pPr marL="342900" indent="-342900">
              <a:buFont typeface="Arial" panose="020B0604020202020204" pitchFamily="34" charset="0"/>
              <a:buChar char="•"/>
            </a:pPr>
            <a:r>
              <a:rPr lang="en-US" sz="1400" dirty="0" smtClean="0"/>
              <a:t>V. Athlete </a:t>
            </a:r>
            <a:r>
              <a:rPr lang="en-US" sz="1400" dirty="0"/>
              <a:t>is timed from the smoke of the starter’s gun to when the front wheels of the wheelchair reach the perpendicular plane of the nearer edge of the finish line.</a:t>
            </a:r>
          </a:p>
          <a:p>
            <a:pPr marL="342900" indent="-342900">
              <a:buFont typeface="Arial" panose="020B0604020202020204" pitchFamily="34" charset="0"/>
              <a:buChar char="•"/>
            </a:pPr>
            <a:r>
              <a:rPr lang="en-US" sz="1400" dirty="0" smtClean="0"/>
              <a:t>VI. All </a:t>
            </a:r>
            <a:r>
              <a:rPr lang="en-US" sz="1400" dirty="0"/>
              <a:t>motorized wheelchairs shall be set on a “High Speed” setting.</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a:t>
            </a:r>
            <a:r>
              <a:rPr lang="en-US" dirty="0" smtClean="0"/>
              <a:t>April-June</a:t>
            </a:r>
            <a:endParaRPr lang="en-US" dirty="0" smtClean="0"/>
          </a:p>
          <a:p>
            <a:pPr marL="0" indent="0">
              <a:spcBef>
                <a:spcPts val="844"/>
              </a:spcBef>
              <a:defRPr/>
            </a:pP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a:t>
            </a:r>
            <a:r>
              <a:rPr lang="en-US" dirty="0" smtClean="0"/>
              <a:t>State Summer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30/50M Motorized Wheelchair Slalom</a:t>
            </a:r>
            <a:endParaRPr lang="en-US" sz="3400"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err="1" smtClean="0"/>
              <a:t>i</a:t>
            </a:r>
            <a:r>
              <a:rPr lang="en-US" sz="1800" dirty="0" smtClean="0"/>
              <a:t>. Each </a:t>
            </a:r>
            <a:r>
              <a:rPr lang="en-US" sz="1800" dirty="0"/>
              <a:t>athlete will use two lanes as his/her lane, sufficiently wide enough to allow for wheelchairs. </a:t>
            </a:r>
          </a:p>
          <a:p>
            <a:pPr marL="342900" indent="-342900">
              <a:buFont typeface="Arial" panose="020B0604020202020204" pitchFamily="34" charset="0"/>
              <a:buChar char="•"/>
            </a:pPr>
            <a:r>
              <a:rPr lang="en-US" sz="1800" dirty="0" smtClean="0"/>
              <a:t>ii. Place </a:t>
            </a:r>
            <a:r>
              <a:rPr lang="en-US" sz="1800" dirty="0"/>
              <a:t>the cones on the start and finish lines 2.44 meters apart (two track-lanes width) to create four start and four finish gates and four lanes. Beginning at the start line, place one traffic cone (slalom flagpoles minimum of 1.22 meter) in each lane at 5-meter intervals. Cones should be placed in the middle of the lanes. </a:t>
            </a:r>
          </a:p>
          <a:p>
            <a:pPr marL="342900" indent="-342900">
              <a:buFont typeface="Arial" panose="020B0604020202020204" pitchFamily="34" charset="0"/>
              <a:buChar char="•"/>
            </a:pPr>
            <a:r>
              <a:rPr lang="en-US" sz="1800" dirty="0" smtClean="0"/>
              <a:t>iii. Athlete </a:t>
            </a:r>
            <a:r>
              <a:rPr lang="en-US" sz="1800" dirty="0"/>
              <a:t>maneuvers his/her chair through the course, going to the right of the first obstacle and across the finish line without impeding another athlete on the course. </a:t>
            </a:r>
          </a:p>
          <a:p>
            <a:pPr marL="342900" indent="-342900">
              <a:buFont typeface="Arial" panose="020B0604020202020204" pitchFamily="34" charset="0"/>
              <a:buChar char="•"/>
            </a:pPr>
            <a:r>
              <a:rPr lang="en-US" sz="1800" dirty="0" smtClean="0"/>
              <a:t>iv. Knocking </a:t>
            </a:r>
            <a:r>
              <a:rPr lang="en-US" sz="1800" dirty="0"/>
              <a:t>down a cone constitutes a violation, and a three-second penalty will be assessed. No penalty will be incurred as a result of touching/ moving a cone.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286580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30/50M Motorized Wheelchair Slalom</a:t>
            </a:r>
            <a:endParaRPr lang="en-US" sz="34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pic>
        <p:nvPicPr>
          <p:cNvPr id="6" name="Content Placeholder 5"/>
          <p:cNvPicPr>
            <a:picLocks noGrp="1" noChangeAspect="1"/>
          </p:cNvPicPr>
          <p:nvPr>
            <p:ph idx="1"/>
          </p:nvPr>
        </p:nvPicPr>
        <p:blipFill>
          <a:blip r:embed="rId2"/>
          <a:stretch>
            <a:fillRect/>
          </a:stretch>
        </p:blipFill>
        <p:spPr>
          <a:xfrm>
            <a:off x="1306089" y="1412777"/>
            <a:ext cx="6392307" cy="4254516"/>
          </a:xfrm>
          <a:prstGeom prst="rect">
            <a:avLst/>
          </a:prstGeom>
        </p:spPr>
      </p:pic>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 M Obstacle Race</a:t>
            </a:r>
            <a:endParaRPr lang="en-US" dirty="0"/>
          </a:p>
        </p:txBody>
      </p:sp>
      <p:sp>
        <p:nvSpPr>
          <p:cNvPr id="3" name="Content Placeholder 2"/>
          <p:cNvSpPr>
            <a:spLocks noGrp="1"/>
          </p:cNvSpPr>
          <p:nvPr>
            <p:ph idx="1"/>
          </p:nvPr>
        </p:nvSpPr>
        <p:spPr>
          <a:xfrm>
            <a:off x="544513" y="1512888"/>
            <a:ext cx="7912100" cy="4464050"/>
          </a:xfrm>
        </p:spPr>
        <p:txBody>
          <a:bodyPr/>
          <a:lstStyle/>
          <a:p>
            <a:pPr marL="342900" indent="-342900">
              <a:buFont typeface="Arial" panose="020B0604020202020204" pitchFamily="34" charset="0"/>
              <a:buChar char="•"/>
            </a:pPr>
            <a:r>
              <a:rPr lang="en-US" sz="1600" dirty="0" err="1" smtClean="0"/>
              <a:t>i</a:t>
            </a:r>
            <a:r>
              <a:rPr lang="en-US" sz="1600" dirty="0" smtClean="0"/>
              <a:t>. Mark </a:t>
            </a:r>
            <a:r>
              <a:rPr lang="en-US" sz="1600" dirty="0"/>
              <a:t>one box two meters from the start line and one box two meters from the finish line. Each box should be three meters by three meters wide. </a:t>
            </a:r>
          </a:p>
          <a:p>
            <a:pPr marL="342900" indent="-342900">
              <a:buFont typeface="Arial" panose="020B0604020202020204" pitchFamily="34" charset="0"/>
              <a:buChar char="•"/>
            </a:pPr>
            <a:r>
              <a:rPr lang="en-US" sz="1600" dirty="0" smtClean="0"/>
              <a:t>ii. Place </a:t>
            </a:r>
            <a:r>
              <a:rPr lang="en-US" sz="1600" dirty="0"/>
              <a:t>four cones between the boxes, each three meters apart. </a:t>
            </a:r>
          </a:p>
          <a:p>
            <a:pPr marL="342900" indent="-342900">
              <a:buFont typeface="Arial" panose="020B0604020202020204" pitchFamily="34" charset="0"/>
              <a:buChar char="•"/>
            </a:pPr>
            <a:r>
              <a:rPr lang="en-US" sz="1600" dirty="0" smtClean="0"/>
              <a:t>iii. Athlete </a:t>
            </a:r>
            <a:r>
              <a:rPr lang="en-US" sz="1600" dirty="0"/>
              <a:t>starts facing the course. The athlete completes a 360 degree circle between the starting line and the first cone.  Upon completion, the athlete weaves in and out of four cones set three meters apart, then completes a second 360 degree circle between the fourth cone and the finish line. </a:t>
            </a:r>
          </a:p>
          <a:p>
            <a:pPr marL="342900" indent="-342900">
              <a:buFont typeface="Arial" panose="020B0604020202020204" pitchFamily="34" charset="0"/>
              <a:buChar char="•"/>
            </a:pPr>
            <a:r>
              <a:rPr lang="en-US" sz="1600" dirty="0" smtClean="0"/>
              <a:t>iv. The </a:t>
            </a:r>
            <a:r>
              <a:rPr lang="en-US" sz="1600" dirty="0"/>
              <a:t>box (3 meters x 3 meters) is used only as an indicator for the athlete to complete the 360-degree circle. No points and/or time shall be deducted for touching or going over the lines. The box can be outlined with tape. Knocking down a marker constitutes a violation, and a three-second penalty will be assessed. Competitors who do not make an obvious attempt to go between each pair of markers are subject to disqualification at the discretion of the referee. </a:t>
            </a:r>
          </a:p>
          <a:p>
            <a:pPr marL="342900" indent="-342900">
              <a:buFont typeface="Arial" panose="020B0604020202020204" pitchFamily="34" charset="0"/>
              <a:buChar char="•"/>
            </a:pPr>
            <a:r>
              <a:rPr lang="en-US" sz="1600" dirty="0" smtClean="0"/>
              <a:t>v. No </a:t>
            </a:r>
            <a:r>
              <a:rPr lang="en-US" sz="1600" dirty="0"/>
              <a:t>more than three athletes, on a track at one time, per race</a:t>
            </a:r>
            <a:r>
              <a:rPr lang="en-US" sz="1600" dirty="0" smtClean="0"/>
              <a:t>.</a:t>
            </a:r>
            <a:endParaRPr lang="en-US" sz="16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 M Obstacle Race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23</a:t>
            </a:fld>
            <a:endParaRPr lang="en-US"/>
          </a:p>
        </p:txBody>
      </p:sp>
      <p:pic>
        <p:nvPicPr>
          <p:cNvPr id="6" name="Picture 5"/>
          <p:cNvPicPr>
            <a:picLocks noChangeAspect="1"/>
          </p:cNvPicPr>
          <p:nvPr/>
        </p:nvPicPr>
        <p:blipFill>
          <a:blip r:embed="rId2"/>
          <a:stretch>
            <a:fillRect/>
          </a:stretch>
        </p:blipFill>
        <p:spPr>
          <a:xfrm>
            <a:off x="1111312" y="1684752"/>
            <a:ext cx="6485024" cy="4514087"/>
          </a:xfrm>
          <a:prstGeom prst="rect">
            <a:avLst/>
          </a:prstGeom>
        </p:spPr>
      </p:pic>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Standing Long Jump</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Athletes </a:t>
            </a:r>
            <a:r>
              <a:rPr lang="en-US" sz="2000" dirty="0"/>
              <a:t>will be called to compete and will have three non-consecutive jumps. Chaperones will be instructed where to meet the athletes when they have completed the event. </a:t>
            </a:r>
          </a:p>
          <a:p>
            <a:pPr marL="342900" indent="-342900">
              <a:buFont typeface="Arial" panose="020B0604020202020204" pitchFamily="34" charset="0"/>
              <a:buChar char="•"/>
            </a:pPr>
            <a:r>
              <a:rPr lang="en-US" sz="2000" dirty="0" smtClean="0"/>
              <a:t>II. Competitors </a:t>
            </a:r>
            <a:r>
              <a:rPr lang="en-US" sz="2000" dirty="0"/>
              <a:t>shall start with both feet behind a designated take-off line and on the ground. </a:t>
            </a:r>
          </a:p>
          <a:p>
            <a:pPr marL="342900" indent="-342900">
              <a:buFont typeface="Arial" panose="020B0604020202020204" pitchFamily="34" charset="0"/>
              <a:buChar char="•"/>
            </a:pPr>
            <a:r>
              <a:rPr lang="en-US" sz="2000" dirty="0" smtClean="0"/>
              <a:t>III. When </a:t>
            </a:r>
            <a:r>
              <a:rPr lang="en-US" sz="2000" dirty="0"/>
              <a:t>starting, competitor's toes shall be behind the take-off line. </a:t>
            </a:r>
          </a:p>
          <a:p>
            <a:pPr marL="342900" indent="-342900">
              <a:buFont typeface="Arial" panose="020B0604020202020204" pitchFamily="34" charset="0"/>
              <a:buChar char="•"/>
            </a:pPr>
            <a:r>
              <a:rPr lang="en-US" sz="2000" dirty="0" smtClean="0"/>
              <a:t>IV. A </a:t>
            </a:r>
            <a:r>
              <a:rPr lang="en-US" sz="2000" dirty="0"/>
              <a:t>competitor shall use both feet on the take-off</a:t>
            </a:r>
            <a:r>
              <a:rPr lang="en-US" sz="2000" dirty="0" smtClean="0"/>
              <a:t>.</a:t>
            </a:r>
          </a:p>
          <a:p>
            <a:pPr marL="342900" indent="-342900">
              <a:buFont typeface="Wingdings" panose="05000000000000000000" pitchFamily="2" charset="2"/>
              <a:buChar char="ü"/>
            </a:pPr>
            <a:r>
              <a:rPr lang="en-US" sz="2000" dirty="0" err="1" smtClean="0"/>
              <a:t>i</a:t>
            </a:r>
            <a:r>
              <a:rPr lang="en-US" sz="2000" dirty="0" smtClean="0"/>
              <a:t>. He/she </a:t>
            </a:r>
            <a:r>
              <a:rPr lang="en-US" sz="2000" dirty="0"/>
              <a:t>may rock backward and forward lifting his/her heels and toes alternately, but he/she may not lift either foot clear off the ground. </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24</a:t>
            </a:fld>
            <a:endParaRPr lang="en-US"/>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Standing Long Jump Cont.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smtClean="0"/>
              <a:t>V. The </a:t>
            </a:r>
            <a:r>
              <a:rPr lang="en-US" sz="2400" dirty="0"/>
              <a:t>athlete's best jump will be used for scoring. </a:t>
            </a:r>
          </a:p>
          <a:p>
            <a:pPr marL="342900" indent="-342900">
              <a:buFont typeface="Arial" panose="020B0604020202020204" pitchFamily="34" charset="0"/>
              <a:buChar char="•"/>
            </a:pPr>
            <a:r>
              <a:rPr lang="en-US" sz="2400" dirty="0" smtClean="0"/>
              <a:t>VI. Distance </a:t>
            </a:r>
            <a:r>
              <a:rPr lang="en-US" sz="2400" dirty="0"/>
              <a:t>will be measured from the closest impression on the landing area made by a part of the body--including arms or hands--to the take-off line. </a:t>
            </a:r>
          </a:p>
          <a:p>
            <a:pPr marL="342900" indent="-342900">
              <a:buFont typeface="Arial" panose="020B0604020202020204" pitchFamily="34" charset="0"/>
              <a:buChar char="•"/>
            </a:pPr>
            <a:r>
              <a:rPr lang="en-US" sz="2400" dirty="0" smtClean="0"/>
              <a:t>VII. Measurement </a:t>
            </a:r>
            <a:r>
              <a:rPr lang="en-US" sz="2400" dirty="0"/>
              <a:t>will be taken in centimeters and meters.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spTree>
    <p:extLst>
      <p:ext uri="{BB962C8B-B14F-4D97-AF65-F5344CB8AC3E}">
        <p14:creationId xmlns:p14="http://schemas.microsoft.com/office/powerpoint/2010/main" val="3467603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Long Jump</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smtClean="0"/>
              <a:t>I. In </a:t>
            </a:r>
            <a:r>
              <a:rPr lang="en-US" sz="1800" dirty="0"/>
              <a:t>the long jump, an athlete must be able to jump at least one meter, which is the minimum distance between the toe board and the sand pit. </a:t>
            </a:r>
          </a:p>
          <a:p>
            <a:pPr marL="342900" indent="-342900">
              <a:buFont typeface="Arial" panose="020B0604020202020204" pitchFamily="34" charset="0"/>
              <a:buChar char="•"/>
            </a:pPr>
            <a:r>
              <a:rPr lang="en-US" sz="1800" dirty="0" smtClean="0"/>
              <a:t>II. Each </a:t>
            </a:r>
            <a:r>
              <a:rPr lang="en-US" sz="1800" dirty="0"/>
              <a:t>competitor shall be allowed three non-consecutive jumps. The athlete's best jump will be used for scoring. All three jumps shall be measured and recorded for the purpose of breaking ties. </a:t>
            </a:r>
          </a:p>
          <a:p>
            <a:pPr marL="342900" indent="-342900">
              <a:buFont typeface="Arial" panose="020B0604020202020204" pitchFamily="34" charset="0"/>
              <a:buChar char="•"/>
            </a:pPr>
            <a:r>
              <a:rPr lang="en-US" sz="1800" dirty="0" smtClean="0"/>
              <a:t>III. All </a:t>
            </a:r>
            <a:r>
              <a:rPr lang="en-US" sz="1800" dirty="0"/>
              <a:t>distances will be measured along a perpendicular line from the foul line to the closest impression on the landing area made by any part of the athlete’s body or clothing. </a:t>
            </a:r>
          </a:p>
          <a:p>
            <a:pPr marL="342900" indent="-342900">
              <a:buFont typeface="Arial" panose="020B0604020202020204" pitchFamily="34" charset="0"/>
              <a:buChar char="•"/>
            </a:pPr>
            <a:r>
              <a:rPr lang="en-US" sz="1800" dirty="0" smtClean="0"/>
              <a:t>IV. Measurement </a:t>
            </a:r>
            <a:r>
              <a:rPr lang="en-US" sz="1800" dirty="0"/>
              <a:t>will be taken in centimeters and meters. </a:t>
            </a:r>
          </a:p>
          <a:p>
            <a:pPr marL="342900" indent="-342900">
              <a:buFont typeface="Arial" panose="020B0604020202020204" pitchFamily="34" charset="0"/>
              <a:buChar char="•"/>
            </a:pPr>
            <a:r>
              <a:rPr lang="en-US" sz="1800" dirty="0" smtClean="0"/>
              <a:t>V. Prior </a:t>
            </a:r>
            <a:r>
              <a:rPr lang="en-US" sz="1800" dirty="0"/>
              <a:t>to competition, an athlete may receive assistance from an official to mark their runway starting point.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26</a:t>
            </a:fld>
            <a:endParaRPr lang="en-US"/>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Jump</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smtClean="0"/>
              <a:t>I. The </a:t>
            </a:r>
            <a:r>
              <a:rPr lang="en-US" sz="1800" dirty="0"/>
              <a:t>minimum opening height for all high jump competitions shall be 1m. </a:t>
            </a:r>
          </a:p>
          <a:p>
            <a:pPr marL="342900" indent="-342900">
              <a:buFont typeface="Arial" panose="020B0604020202020204" pitchFamily="34" charset="0"/>
              <a:buChar char="•"/>
            </a:pPr>
            <a:r>
              <a:rPr lang="en-US" sz="1800" dirty="0" smtClean="0"/>
              <a:t>II. Competitors </a:t>
            </a:r>
            <a:r>
              <a:rPr lang="en-US" sz="1800" dirty="0"/>
              <a:t>shall not dive forward over the bar or take off from a two-footed takeoff. </a:t>
            </a:r>
          </a:p>
          <a:p>
            <a:pPr marL="285750" indent="-285750">
              <a:buFont typeface="Wingdings" panose="05000000000000000000" pitchFamily="2" charset="2"/>
              <a:buChar char="ü"/>
            </a:pPr>
            <a:r>
              <a:rPr lang="en-US" sz="1800" dirty="0" smtClean="0"/>
              <a:t>If</a:t>
            </a:r>
            <a:r>
              <a:rPr lang="en-US" sz="1800" dirty="0"/>
              <a:t>, during warm up, any competitor performs a deliberate forward dive or two-foot takeoff, that competitor shall be disqualified from the high jump and receive a participant ribbon. </a:t>
            </a:r>
          </a:p>
          <a:p>
            <a:pPr marL="285750" indent="-285750">
              <a:buFont typeface="Wingdings" panose="05000000000000000000" pitchFamily="2" charset="2"/>
              <a:buChar char="ü"/>
            </a:pPr>
            <a:r>
              <a:rPr lang="en-US" sz="1800" dirty="0" smtClean="0"/>
              <a:t>ii. If</a:t>
            </a:r>
            <a:r>
              <a:rPr lang="en-US" sz="1800" dirty="0"/>
              <a:t>, during competition, any competitor performs a forward dive or two-foot takeoff, that competitor shall cease competition and be given the proper place from the last legally cleared height. </a:t>
            </a:r>
          </a:p>
          <a:p>
            <a:pPr marL="285750" indent="-285750">
              <a:buFont typeface="Wingdings" panose="05000000000000000000" pitchFamily="2" charset="2"/>
              <a:buChar char="ü"/>
            </a:pPr>
            <a:r>
              <a:rPr lang="en-US" sz="1800" dirty="0" smtClean="0"/>
              <a:t>iii. If </a:t>
            </a:r>
            <a:r>
              <a:rPr lang="en-US" sz="1800" dirty="0"/>
              <a:t>this occurs during the pentathlon, the competitor receives the points for the legally cleared height</a:t>
            </a:r>
            <a:r>
              <a:rPr lang="en-US" dirty="0"/>
              <a:t>. </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27</a:t>
            </a:fld>
            <a:endParaRPr lang="en-US"/>
          </a:p>
        </p:txBody>
      </p:sp>
    </p:spTree>
    <p:extLst>
      <p:ext uri="{BB962C8B-B14F-4D97-AF65-F5344CB8AC3E}">
        <p14:creationId xmlns:p14="http://schemas.microsoft.com/office/powerpoint/2010/main" val="3960225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203116"/>
            <a:ext cx="7902575" cy="1105568"/>
          </a:xfrm>
        </p:spPr>
        <p:txBody>
          <a:bodyPr/>
          <a:lstStyle/>
          <a:p>
            <a:pPr algn="ctr"/>
            <a:r>
              <a:rPr lang="en-US" dirty="0" smtClean="0"/>
              <a:t>Field Events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28</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99598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Softball Throw</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Competitors </a:t>
            </a:r>
            <a:r>
              <a:rPr lang="en-US" sz="2000" dirty="0"/>
              <a:t>may use any type of throw. </a:t>
            </a:r>
          </a:p>
          <a:p>
            <a:pPr marL="342900" indent="-342900">
              <a:buFont typeface="Arial" panose="020B0604020202020204" pitchFamily="34" charset="0"/>
              <a:buChar char="•"/>
            </a:pPr>
            <a:r>
              <a:rPr lang="en-US" sz="2000" dirty="0" smtClean="0"/>
              <a:t>II. All </a:t>
            </a:r>
            <a:r>
              <a:rPr lang="en-US" sz="2000" dirty="0"/>
              <a:t>divisions age 12 and up shall use the standard size softball. The 8-11 age divisions may use a smaller “women’s slow pitch” softball. </a:t>
            </a:r>
          </a:p>
          <a:p>
            <a:pPr marL="342900" indent="-342900">
              <a:buFont typeface="Arial" panose="020B0604020202020204" pitchFamily="34" charset="0"/>
              <a:buChar char="•"/>
            </a:pPr>
            <a:r>
              <a:rPr lang="en-US" sz="2000" dirty="0" smtClean="0"/>
              <a:t>III. Each </a:t>
            </a:r>
            <a:r>
              <a:rPr lang="en-US" sz="2000" dirty="0"/>
              <a:t>competitor shall be allowed three nonconsecutive throws. The longest measurement of the three throws will be used for scoring. </a:t>
            </a:r>
          </a:p>
          <a:p>
            <a:pPr marL="342900" indent="-342900">
              <a:buFont typeface="Arial" panose="020B0604020202020204" pitchFamily="34" charset="0"/>
              <a:buChar char="•"/>
            </a:pPr>
            <a:r>
              <a:rPr lang="en-US" sz="2000" dirty="0" smtClean="0"/>
              <a:t>IV. Throws </a:t>
            </a:r>
            <a:r>
              <a:rPr lang="en-US" sz="2000" dirty="0"/>
              <a:t>will be measured from the inner edge of the arced throwing restraining line. Measurement of all throws is required for the purpose of breaking ties.</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29</a:t>
            </a:fld>
            <a:endParaRPr lang="en-US" dirty="0"/>
          </a:p>
        </p:txBody>
      </p:sp>
    </p:spTree>
    <p:extLst>
      <p:ext uri="{BB962C8B-B14F-4D97-AF65-F5344CB8AC3E}">
        <p14:creationId xmlns:p14="http://schemas.microsoft.com/office/powerpoint/2010/main" val="253959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4629526"/>
              </p:ext>
            </p:extLst>
          </p:nvPr>
        </p:nvGraphicFramePr>
        <p:xfrm>
          <a:off x="544513" y="1985555"/>
          <a:ext cx="8288648" cy="2942046"/>
        </p:xfrm>
        <a:graphic>
          <a:graphicData uri="http://schemas.openxmlformats.org/drawingml/2006/table">
            <a:tbl>
              <a:tblPr firstRow="1" firstCol="1" bandRow="1"/>
              <a:tblGrid>
                <a:gridCol w="1596302">
                  <a:extLst>
                    <a:ext uri="{9D8B030D-6E8A-4147-A177-3AD203B41FA5}">
                      <a16:colId xmlns:a16="http://schemas.microsoft.com/office/drawing/2014/main" val="3777665663"/>
                    </a:ext>
                  </a:extLst>
                </a:gridCol>
                <a:gridCol w="2036801">
                  <a:extLst>
                    <a:ext uri="{9D8B030D-6E8A-4147-A177-3AD203B41FA5}">
                      <a16:colId xmlns:a16="http://schemas.microsoft.com/office/drawing/2014/main" val="3447348254"/>
                    </a:ext>
                  </a:extLst>
                </a:gridCol>
                <a:gridCol w="2400516">
                  <a:extLst>
                    <a:ext uri="{9D8B030D-6E8A-4147-A177-3AD203B41FA5}">
                      <a16:colId xmlns:a16="http://schemas.microsoft.com/office/drawing/2014/main" val="1521190752"/>
                    </a:ext>
                  </a:extLst>
                </a:gridCol>
                <a:gridCol w="2255029">
                  <a:extLst>
                    <a:ext uri="{9D8B030D-6E8A-4147-A177-3AD203B41FA5}">
                      <a16:colId xmlns:a16="http://schemas.microsoft.com/office/drawing/2014/main" val="3050436482"/>
                    </a:ext>
                  </a:extLst>
                </a:gridCol>
              </a:tblGrid>
              <a:tr h="210146">
                <a:tc>
                  <a:txBody>
                    <a:bodyPr/>
                    <a:lstStyle/>
                    <a:p>
                      <a:pPr marL="0" marR="0" algn="ctr">
                        <a:lnSpc>
                          <a:spcPts val="13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Running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3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Walking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3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Wheelchair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300"/>
                        </a:lnSpc>
                        <a:spcBef>
                          <a:spcPts val="0"/>
                        </a:spcBef>
                        <a:spcAft>
                          <a:spcPts val="8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Field Events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779006"/>
                  </a:ext>
                </a:extLst>
              </a:tr>
              <a:tr h="2731900">
                <a:tc>
                  <a:txBody>
                    <a:bodyPr/>
                    <a:lstStyle/>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 M Dash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-100 M Dash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-200 M Dash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-400 M Dash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-800 M Run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-1500 M Run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-5000 M Run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-4x100 M Relay</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38100" marR="0" indent="-3810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 x 100 Meter Unified Relay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38100" marR="0" indent="-3810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 x 400 Meter Unified Relay</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-100 M Walk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-200 M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-400 M Walk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-800 M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i="1">
                          <a:effectLst/>
                          <a:latin typeface="Calibri" panose="020F0502020204030204" pitchFamily="34" charset="0"/>
                          <a:ea typeface="Calibri" panose="020F0502020204030204" pitchFamily="34" charset="0"/>
                          <a:cs typeface="Times New Roman" panose="02020603050405020304" pitchFamily="18" charset="0"/>
                        </a:rPr>
                        <a:t>Developmental Walking Events: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 M Assisted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 M Assisted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 M Unassisted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 M Unassisted Walk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400" i="1">
                          <a:effectLst/>
                          <a:latin typeface="Calibri" panose="020F0502020204030204" pitchFamily="34" charset="0"/>
                          <a:ea typeface="Calibri" panose="020F0502020204030204" pitchFamily="34" charset="0"/>
                          <a:cs typeface="Times New Roman" panose="02020603050405020304" pitchFamily="18" charset="0"/>
                        </a:rPr>
                        <a:t>Non Motorized Wheelchair Events: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 M Wheelchair Race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 M Wheelchair Race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 M Slalom Race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 M Slalom Race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334010" marR="0" indent="-5715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-4X25 M Wheelchair  Shuttle Relay Race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300" i="1">
                          <a:effectLst/>
                          <a:latin typeface="Calibri" panose="020F0502020204030204" pitchFamily="34" charset="0"/>
                          <a:ea typeface="Calibri" panose="020F0502020204030204" pitchFamily="34" charset="0"/>
                          <a:cs typeface="Times New Roman" panose="02020603050405020304" pitchFamily="18" charset="0"/>
                        </a:rPr>
                        <a:t> </a:t>
                      </a:r>
                      <a:r>
                        <a:rPr lang="en-US" sz="1400" i="1">
                          <a:effectLst/>
                          <a:latin typeface="Calibri" panose="020F0502020204030204" pitchFamily="34" charset="0"/>
                          <a:ea typeface="Calibri" panose="020F0502020204030204" pitchFamily="34" charset="0"/>
                          <a:cs typeface="Times New Roman" panose="02020603050405020304" pitchFamily="18" charset="0"/>
                        </a:rPr>
                        <a:t>Motorized Wheelchair Events: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 M Obstacle Race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 M Slalom</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p>
                      <a:pPr marL="276860" marR="0">
                        <a:lnSpc>
                          <a:spcPts val="13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 M Slalom</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-Standing Long Jump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-Running Long Jump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-Softball Throw</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-Shot Put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-High Jump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-Mini Javelin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-Pentathlon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-Wheelchair Shot put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9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i="1" dirty="0">
                          <a:effectLst/>
                          <a:latin typeface="Calibri" panose="020F0502020204030204" pitchFamily="34" charset="0"/>
                          <a:ea typeface="Calibri" panose="020F0502020204030204" pitchFamily="34" charset="0"/>
                          <a:cs typeface="Times New Roman" panose="02020603050405020304" pitchFamily="18" charset="0"/>
                        </a:rPr>
                        <a:t>Developmental Field Events: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-Ball Throw (distance)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3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-Frisbee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79927" marR="799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020030"/>
                  </a:ext>
                </a:extLst>
              </a:tr>
            </a:tbl>
          </a:graphicData>
        </a:graphic>
      </p:graphicFrame>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
        <p:nvSpPr>
          <p:cNvPr id="6"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Events Offered: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Softball Throw Cont.</a:t>
            </a:r>
            <a:endParaRPr lang="en-US" dirty="0"/>
          </a:p>
        </p:txBody>
      </p:sp>
      <p:sp>
        <p:nvSpPr>
          <p:cNvPr id="3" name="Content Placeholder 2"/>
          <p:cNvSpPr>
            <a:spLocks noGrp="1"/>
          </p:cNvSpPr>
          <p:nvPr>
            <p:ph idx="1"/>
          </p:nvPr>
        </p:nvSpPr>
        <p:spPr>
          <a:xfrm>
            <a:off x="554038" y="1706679"/>
            <a:ext cx="7912100" cy="4464050"/>
          </a:xfrm>
        </p:spPr>
        <p:txBody>
          <a:bodyPr/>
          <a:lstStyle/>
          <a:p>
            <a:pPr marL="342900" indent="-342900">
              <a:buFont typeface="Arial" panose="020B0604020202020204" pitchFamily="34" charset="0"/>
              <a:buChar char="•"/>
            </a:pPr>
            <a:r>
              <a:rPr lang="en-US" sz="1600" dirty="0" smtClean="0"/>
              <a:t>V. When </a:t>
            </a:r>
            <a:r>
              <a:rPr lang="en-US" sz="1600" dirty="0"/>
              <a:t>measuring the throw, the tape measurement must start from back of box and extend to landing point. Measurement is taken where tape measure crosses front intersecting line to landing point. </a:t>
            </a:r>
          </a:p>
          <a:p>
            <a:pPr marL="342900" indent="-342900">
              <a:buFont typeface="Arial" panose="020B0604020202020204" pitchFamily="34" charset="0"/>
              <a:buChar char="•"/>
            </a:pPr>
            <a:r>
              <a:rPr lang="en-US" sz="1600" dirty="0" smtClean="0"/>
              <a:t>VI. The </a:t>
            </a:r>
            <a:r>
              <a:rPr lang="en-US" sz="1600" dirty="0"/>
              <a:t>throwing area should be set up as follows: </a:t>
            </a:r>
          </a:p>
          <a:p>
            <a:pPr marL="342900" indent="-342900">
              <a:buFont typeface="Arial" panose="020B0604020202020204" pitchFamily="34" charset="0"/>
              <a:buChar char="•"/>
            </a:pPr>
            <a:r>
              <a:rPr lang="en-US" sz="1600" dirty="0" err="1" smtClean="0"/>
              <a:t>i</a:t>
            </a:r>
            <a:r>
              <a:rPr lang="en-US" sz="1600" dirty="0" smtClean="0"/>
              <a:t>. Mark </a:t>
            </a:r>
            <a:r>
              <a:rPr lang="en-US" sz="1600" dirty="0"/>
              <a:t>off two parallel lines that are 2.85 meters in length, with the ends being 2 meters apart. </a:t>
            </a:r>
          </a:p>
          <a:p>
            <a:pPr marL="342900" indent="-342900">
              <a:buFont typeface="Arial" panose="020B0604020202020204" pitchFamily="34" charset="0"/>
              <a:buChar char="•"/>
            </a:pPr>
            <a:r>
              <a:rPr lang="en-US" sz="1600" dirty="0" smtClean="0"/>
              <a:t>ii. At </a:t>
            </a:r>
            <a:r>
              <a:rPr lang="en-US" sz="1600" dirty="0"/>
              <a:t>the back end of the throwing area, place a mark 0.10 in length in the middle of the two end lines. (This is your pull through point for measurement.)</a:t>
            </a:r>
          </a:p>
          <a:p>
            <a:pPr marL="342900" indent="-342900">
              <a:buFont typeface="Arial" panose="020B0604020202020204" pitchFamily="34" charset="0"/>
              <a:buChar char="•"/>
            </a:pPr>
            <a:r>
              <a:rPr lang="en-US" sz="1600" dirty="0" smtClean="0"/>
              <a:t>iii. From </a:t>
            </a:r>
            <a:r>
              <a:rPr lang="en-US" sz="1600" dirty="0"/>
              <a:t>this mark, extend an imaginary parallel line out 3 meters, mark this point, and draw an arc connecting both sidelines, which intersect this point. The ball must land within a sector determined by a 40-degree angle emanating from the center of the back line. </a:t>
            </a:r>
          </a:p>
          <a:p>
            <a:pPr marL="342900" indent="-342900">
              <a:buFont typeface="Arial" panose="020B0604020202020204" pitchFamily="34" charset="0"/>
              <a:buChar char="•"/>
            </a:pPr>
            <a:r>
              <a:rPr lang="en-US" sz="1600" dirty="0" smtClean="0"/>
              <a:t>iv. Extend </a:t>
            </a:r>
            <a:r>
              <a:rPr lang="en-US" sz="1600" dirty="0"/>
              <a:t>two lines out that intersect both points where the arc meets the sidelines.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30</a:t>
            </a:fld>
            <a:endParaRPr lang="en-US"/>
          </a:p>
        </p:txBody>
      </p:sp>
    </p:spTree>
    <p:extLst>
      <p:ext uri="{BB962C8B-B14F-4D97-AF65-F5344CB8AC3E}">
        <p14:creationId xmlns:p14="http://schemas.microsoft.com/office/powerpoint/2010/main" val="473144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Softball Throw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31</a:t>
            </a:fld>
            <a:endParaRPr lang="en-US"/>
          </a:p>
        </p:txBody>
      </p:sp>
      <p:pic>
        <p:nvPicPr>
          <p:cNvPr id="5" name="Picture 4"/>
          <p:cNvPicPr>
            <a:picLocks noChangeAspect="1"/>
          </p:cNvPicPr>
          <p:nvPr/>
        </p:nvPicPr>
        <p:blipFill>
          <a:blip r:embed="rId2"/>
          <a:stretch>
            <a:fillRect/>
          </a:stretch>
        </p:blipFill>
        <p:spPr>
          <a:xfrm>
            <a:off x="2105526" y="1785597"/>
            <a:ext cx="5490810" cy="4068430"/>
          </a:xfrm>
          <a:prstGeom prst="rect">
            <a:avLst/>
          </a:prstGeom>
        </p:spPr>
      </p:pic>
    </p:spTree>
    <p:extLst>
      <p:ext uri="{BB962C8B-B14F-4D97-AF65-F5344CB8AC3E}">
        <p14:creationId xmlns:p14="http://schemas.microsoft.com/office/powerpoint/2010/main" val="872717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Shot Put</a:t>
            </a:r>
            <a:endParaRPr lang="en-US" dirty="0"/>
          </a:p>
        </p:txBody>
      </p:sp>
      <p:sp>
        <p:nvSpPr>
          <p:cNvPr id="3" name="Content Placeholder 2"/>
          <p:cNvSpPr>
            <a:spLocks noGrp="1"/>
          </p:cNvSpPr>
          <p:nvPr>
            <p:ph idx="1"/>
          </p:nvPr>
        </p:nvSpPr>
        <p:spPr>
          <a:xfrm>
            <a:off x="544513" y="1709770"/>
            <a:ext cx="7912100" cy="4464050"/>
          </a:xfrm>
        </p:spPr>
        <p:txBody>
          <a:bodyPr/>
          <a:lstStyle/>
          <a:p>
            <a:pPr marL="342900" indent="-342900">
              <a:buFont typeface="Arial" panose="020B0604020202020204" pitchFamily="34" charset="0"/>
              <a:buChar char="•"/>
            </a:pPr>
            <a:r>
              <a:rPr lang="en-US" sz="1800" dirty="0" smtClean="0"/>
              <a:t>I. The </a:t>
            </a:r>
            <a:r>
              <a:rPr lang="en-US" sz="1800" dirty="0"/>
              <a:t>shot at state events will be outdoor shot puts. The size of the shot used in competition varies according to the divisions as follows, Female athletes, age 8-11 and wheelchair athletes will use 2kg/4.4 lbs. Male athletes, age 8-11 and Female athletes, age 12 and up will use 6.6 lbs. or 3kg. Male athletes, age 12 and up will use 8.8 lbs. or 4kg. </a:t>
            </a:r>
          </a:p>
          <a:p>
            <a:pPr marL="342900" indent="-342900">
              <a:buFont typeface="Arial" panose="020B0604020202020204" pitchFamily="34" charset="0"/>
              <a:buChar char="•"/>
            </a:pPr>
            <a:r>
              <a:rPr lang="en-US" sz="1800" dirty="0" smtClean="0"/>
              <a:t>II. The </a:t>
            </a:r>
            <a:r>
              <a:rPr lang="en-US" sz="1800" dirty="0"/>
              <a:t>use of any mechanical aid shall not be allowed. </a:t>
            </a:r>
          </a:p>
          <a:p>
            <a:pPr marL="342900" indent="-342900">
              <a:buFont typeface="Arial" panose="020B0604020202020204" pitchFamily="34" charset="0"/>
              <a:buChar char="•"/>
            </a:pPr>
            <a:r>
              <a:rPr lang="en-US" sz="1800" dirty="0" smtClean="0"/>
              <a:t>III. For </a:t>
            </a:r>
            <a:r>
              <a:rPr lang="en-US" sz="1800" dirty="0"/>
              <a:t>protective purposes only, the wrist, the hand, or as many as two adjoining fingers may be taped. There shall be no connecting tape between the fingers and the palm, fingers and the back of the hand, wrist and the palm, wrist and the back of the hand, fingers and the wrist, and the front and the back of the hand between fingers.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32</a:t>
            </a:fld>
            <a:endParaRPr lang="en-US"/>
          </a:p>
        </p:txBody>
      </p:sp>
    </p:spTree>
    <p:extLst>
      <p:ext uri="{BB962C8B-B14F-4D97-AF65-F5344CB8AC3E}">
        <p14:creationId xmlns:p14="http://schemas.microsoft.com/office/powerpoint/2010/main" val="1909248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Shot Put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VIII. The </a:t>
            </a:r>
            <a:r>
              <a:rPr lang="en-US" sz="2000" dirty="0"/>
              <a:t>shot shall be put from the shoulder with one hand only. </a:t>
            </a:r>
          </a:p>
          <a:p>
            <a:pPr marL="342900" indent="-342900">
              <a:buFont typeface="Arial" panose="020B0604020202020204" pitchFamily="34" charset="0"/>
              <a:buChar char="•"/>
            </a:pPr>
            <a:r>
              <a:rPr lang="en-US" sz="2000" dirty="0" smtClean="0"/>
              <a:t>IX. At </a:t>
            </a:r>
            <a:r>
              <a:rPr lang="en-US" sz="2000" dirty="0"/>
              <a:t>the time the competitor takes a stance in the ring to commence a put, the Shot shall touch or be in close proximity to the chin, and the hand shall not be dropped below the position during the act of putting. </a:t>
            </a:r>
          </a:p>
          <a:p>
            <a:pPr marL="342900" indent="-342900">
              <a:buFont typeface="Arial" panose="020B0604020202020204" pitchFamily="34" charset="0"/>
              <a:buChar char="•"/>
            </a:pPr>
            <a:r>
              <a:rPr lang="en-US" sz="2000" dirty="0" smtClean="0"/>
              <a:t>X. The </a:t>
            </a:r>
            <a:r>
              <a:rPr lang="en-US" sz="2000" dirty="0"/>
              <a:t>Shot must not at any time be brought behind the line of the shoulders and must not be thrown. </a:t>
            </a:r>
          </a:p>
          <a:p>
            <a:pPr marL="342900" indent="-342900">
              <a:buFont typeface="Arial" panose="020B0604020202020204" pitchFamily="34" charset="0"/>
              <a:buChar char="•"/>
            </a:pPr>
            <a:r>
              <a:rPr lang="en-US" sz="2000" dirty="0" smtClean="0"/>
              <a:t>XI. A </a:t>
            </a:r>
            <a:r>
              <a:rPr lang="en-US" sz="2000" dirty="0"/>
              <a:t>competitor must start from a stationary position inside the circle and must exit the back half of the circle upon the completion of the put.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33</a:t>
            </a:fld>
            <a:endParaRPr lang="en-US"/>
          </a:p>
        </p:txBody>
      </p:sp>
    </p:spTree>
    <p:extLst>
      <p:ext uri="{BB962C8B-B14F-4D97-AF65-F5344CB8AC3E}">
        <p14:creationId xmlns:p14="http://schemas.microsoft.com/office/powerpoint/2010/main" val="2467441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Shot Put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smtClean="0"/>
              <a:t>XII. A </a:t>
            </a:r>
            <a:r>
              <a:rPr lang="en-US" sz="1600" dirty="0"/>
              <a:t>legal put shall be made from within the circle and the athlete, or his/her wheelchair, may not touch the top edge of the toe-board, the line of the circle, or any surface outside of the circle. It is legal to touch the inside of the toe board. </a:t>
            </a:r>
          </a:p>
          <a:p>
            <a:pPr marL="342900" indent="-342900">
              <a:buFont typeface="Arial" panose="020B0604020202020204" pitchFamily="34" charset="0"/>
              <a:buChar char="•"/>
            </a:pPr>
            <a:r>
              <a:rPr lang="en-US" sz="1600" dirty="0" smtClean="0"/>
              <a:t>XIII. The </a:t>
            </a:r>
            <a:r>
              <a:rPr lang="en-US" sz="1600" dirty="0"/>
              <a:t>put shall be declared foul and shall not be measured if, after entering the circle and starting the put, the competitor commits any of the following: </a:t>
            </a:r>
          </a:p>
          <a:p>
            <a:pPr marL="342900" indent="-342900">
              <a:buFont typeface="Arial" panose="020B0604020202020204" pitchFamily="34" charset="0"/>
              <a:buChar char="•"/>
            </a:pPr>
            <a:r>
              <a:rPr lang="en-US" sz="1600" dirty="0" err="1" smtClean="0"/>
              <a:t>i</a:t>
            </a:r>
            <a:r>
              <a:rPr lang="en-US" sz="1600" dirty="0" smtClean="0"/>
              <a:t>. Uses </a:t>
            </a:r>
            <a:r>
              <a:rPr lang="en-US" sz="1600" dirty="0"/>
              <a:t>any method contrary to the definition of a legal put. </a:t>
            </a:r>
          </a:p>
          <a:p>
            <a:pPr marL="342900" indent="-342900">
              <a:buFont typeface="Arial" panose="020B0604020202020204" pitchFamily="34" charset="0"/>
              <a:buChar char="•"/>
            </a:pPr>
            <a:r>
              <a:rPr lang="en-US" sz="1600" dirty="0" smtClean="0"/>
              <a:t>ii. Causes </a:t>
            </a:r>
            <a:r>
              <a:rPr lang="en-US" sz="1600" dirty="0"/>
              <a:t>the shot to fall on or outside the lines marking the putting sections. </a:t>
            </a:r>
          </a:p>
          <a:p>
            <a:pPr marL="342900" indent="-342900">
              <a:buFont typeface="Arial" panose="020B0604020202020204" pitchFamily="34" charset="0"/>
              <a:buChar char="•"/>
            </a:pPr>
            <a:r>
              <a:rPr lang="en-US" sz="1600" dirty="0" smtClean="0"/>
              <a:t>iii. Wears </a:t>
            </a:r>
            <a:r>
              <a:rPr lang="en-US" sz="1600" dirty="0"/>
              <a:t>any illegal device or taping on the putting arm, wrist, hand or fingers. </a:t>
            </a:r>
          </a:p>
          <a:p>
            <a:pPr marL="342900" indent="-342900">
              <a:buFont typeface="Arial" panose="020B0604020202020204" pitchFamily="34" charset="0"/>
              <a:buChar char="•"/>
            </a:pPr>
            <a:r>
              <a:rPr lang="en-US" sz="1600" dirty="0" smtClean="0"/>
              <a:t>iv. Each </a:t>
            </a:r>
            <a:r>
              <a:rPr lang="en-US" sz="1600" dirty="0"/>
              <a:t>competitor shall be allowed three nonconsecutive throws. </a:t>
            </a:r>
          </a:p>
          <a:p>
            <a:pPr marL="342900" indent="-342900">
              <a:buFont typeface="Arial" panose="020B0604020202020204" pitchFamily="34" charset="0"/>
              <a:buChar char="•"/>
            </a:pPr>
            <a:r>
              <a:rPr lang="en-US" sz="1600" dirty="0" smtClean="0"/>
              <a:t>XIV. Measurement </a:t>
            </a:r>
            <a:r>
              <a:rPr lang="en-US" sz="1600" dirty="0"/>
              <a:t>of each throw is required for the purpose of breaking ties. </a:t>
            </a:r>
          </a:p>
          <a:p>
            <a:pPr marL="342900" indent="-342900">
              <a:buFont typeface="Arial" panose="020B0604020202020204" pitchFamily="34" charset="0"/>
              <a:buChar char="•"/>
            </a:pPr>
            <a:r>
              <a:rPr lang="en-US" sz="1600" dirty="0"/>
              <a:t>Shots are available at www.mfathletic.com or 800- 556-7464</a:t>
            </a:r>
            <a:r>
              <a:rPr lang="en-US" dirty="0"/>
              <a: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34</a:t>
            </a:fld>
            <a:endParaRPr lang="en-US"/>
          </a:p>
        </p:txBody>
      </p:sp>
    </p:spTree>
    <p:extLst>
      <p:ext uri="{BB962C8B-B14F-4D97-AF65-F5344CB8AC3E}">
        <p14:creationId xmlns:p14="http://schemas.microsoft.com/office/powerpoint/2010/main" val="1303745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Mini-Javelin</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The </a:t>
            </a:r>
            <a:r>
              <a:rPr lang="en-US" sz="2000" dirty="0"/>
              <a:t>shaft, grip and fins shall be made out of plastic. The tip shall be made of soft rubber with a blunt, rounded end. </a:t>
            </a:r>
          </a:p>
          <a:p>
            <a:pPr marL="342900" indent="-342900">
              <a:buFont typeface="Arial" panose="020B0604020202020204" pitchFamily="34" charset="0"/>
              <a:buChar char="•"/>
            </a:pPr>
            <a:r>
              <a:rPr lang="en-US" sz="2000" dirty="0" smtClean="0"/>
              <a:t>II. Mini-javelin </a:t>
            </a:r>
            <a:r>
              <a:rPr lang="en-US" sz="2000" dirty="0"/>
              <a:t>consists of 4 fins; the fins shall be flat and shall be perpendicular to the surface of the mini-javelin. </a:t>
            </a:r>
          </a:p>
          <a:p>
            <a:pPr marL="342900" indent="-342900">
              <a:buFont typeface="Arial" panose="020B0604020202020204" pitchFamily="34" charset="0"/>
              <a:buChar char="•"/>
            </a:pPr>
            <a:r>
              <a:rPr lang="en-US" sz="2000" dirty="0" smtClean="0"/>
              <a:t>III. The </a:t>
            </a:r>
            <a:r>
              <a:rPr lang="en-US" sz="2000" dirty="0"/>
              <a:t>nominal weights shall be 300g for men and women (8-15 years), 300g for women and 400g for men. </a:t>
            </a:r>
          </a:p>
          <a:p>
            <a:pPr marL="342900" indent="-342900">
              <a:buFont typeface="Arial" panose="020B0604020202020204" pitchFamily="34" charset="0"/>
              <a:buChar char="•"/>
            </a:pPr>
            <a:r>
              <a:rPr lang="en-US" sz="2000" dirty="0" smtClean="0"/>
              <a:t>IV. The </a:t>
            </a:r>
            <a:r>
              <a:rPr lang="en-US" sz="2000" dirty="0"/>
              <a:t>mini-javelin must be held by the grip with one hand only</a:t>
            </a:r>
            <a:r>
              <a:rPr lang="en-US" sz="2000" dirty="0" smtClean="0"/>
              <a:t>.</a:t>
            </a:r>
          </a:p>
          <a:p>
            <a:pPr marL="342900" indent="-342900">
              <a:buFont typeface="Arial" panose="020B0604020202020204" pitchFamily="34" charset="0"/>
              <a:buChar char="•"/>
            </a:pPr>
            <a:r>
              <a:rPr lang="en-US" sz="2000" dirty="0"/>
              <a:t>V. The mini-javelin shall be thrown over the shoulder or upper part of the throwing arm and may be slung or hurled. </a:t>
            </a:r>
          </a:p>
          <a:p>
            <a:pPr marL="342900" indent="-342900">
              <a:buFont typeface="Arial" panose="020B0604020202020204" pitchFamily="34" charset="0"/>
              <a:buChar char="•"/>
            </a:pPr>
            <a:r>
              <a:rPr lang="en-US" sz="2000" dirty="0"/>
              <a:t>VI. The athlete will make three nonconsecutive throws.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35</a:t>
            </a:fld>
            <a:endParaRPr lang="en-US" dirty="0"/>
          </a:p>
        </p:txBody>
      </p:sp>
    </p:spTree>
    <p:extLst>
      <p:ext uri="{BB962C8B-B14F-4D97-AF65-F5344CB8AC3E}">
        <p14:creationId xmlns:p14="http://schemas.microsoft.com/office/powerpoint/2010/main" val="3752752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Mini-Javelin Cont.</a:t>
            </a:r>
            <a:endParaRPr lang="en-US" dirty="0"/>
          </a:p>
        </p:txBody>
      </p:sp>
      <p:sp>
        <p:nvSpPr>
          <p:cNvPr id="3" name="Content Placeholder 2"/>
          <p:cNvSpPr>
            <a:spLocks noGrp="1"/>
          </p:cNvSpPr>
          <p:nvPr>
            <p:ph idx="1"/>
          </p:nvPr>
        </p:nvSpPr>
        <p:spPr>
          <a:xfrm>
            <a:off x="554038" y="1573046"/>
            <a:ext cx="7912100" cy="4464050"/>
          </a:xfrm>
        </p:spPr>
        <p:txBody>
          <a:bodyPr/>
          <a:lstStyle/>
          <a:p>
            <a:pPr marL="342900" indent="-342900">
              <a:buFont typeface="Arial" panose="020B0604020202020204" pitchFamily="34" charset="0"/>
              <a:buChar char="•"/>
            </a:pPr>
            <a:r>
              <a:rPr lang="en-US" sz="1800" dirty="0" smtClean="0"/>
              <a:t>VII. At </a:t>
            </a:r>
            <a:r>
              <a:rPr lang="en-US" sz="1800" dirty="0"/>
              <a:t>no time may the competitor turn completely around so that his/her back is towards the throwing area. </a:t>
            </a:r>
          </a:p>
          <a:p>
            <a:pPr marL="342900" indent="-342900">
              <a:buFont typeface="Arial" panose="020B0604020202020204" pitchFamily="34" charset="0"/>
              <a:buChar char="•"/>
            </a:pPr>
            <a:r>
              <a:rPr lang="en-US" sz="1800" dirty="0" smtClean="0"/>
              <a:t>VIII. It </a:t>
            </a:r>
            <a:r>
              <a:rPr lang="en-US" sz="1800" dirty="0"/>
              <a:t>is counted as a foul if the competitor: </a:t>
            </a:r>
          </a:p>
          <a:p>
            <a:pPr marL="342900" indent="-342900">
              <a:buFont typeface="Arial" panose="020B0604020202020204" pitchFamily="34" charset="0"/>
              <a:buChar char="•"/>
            </a:pPr>
            <a:r>
              <a:rPr lang="en-US" sz="1800" dirty="0" err="1" smtClean="0"/>
              <a:t>i</a:t>
            </a:r>
            <a:r>
              <a:rPr lang="en-US" sz="1800" dirty="0" smtClean="0"/>
              <a:t>. Does </a:t>
            </a:r>
            <a:r>
              <a:rPr lang="en-US" sz="1800" dirty="0"/>
              <a:t>not use the proper throwing technique. </a:t>
            </a:r>
          </a:p>
          <a:p>
            <a:pPr marL="342900" indent="-342900">
              <a:buFont typeface="Arial" panose="020B0604020202020204" pitchFamily="34" charset="0"/>
              <a:buChar char="•"/>
            </a:pPr>
            <a:r>
              <a:rPr lang="en-US" sz="1800" dirty="0" smtClean="0"/>
              <a:t>ii. Does </a:t>
            </a:r>
            <a:r>
              <a:rPr lang="en-US" sz="1800" dirty="0"/>
              <a:t>not throw the mini-javelin so that the point (tip) lands before any other part of the implement </a:t>
            </a:r>
          </a:p>
          <a:p>
            <a:pPr marL="342900" indent="-342900">
              <a:buFont typeface="Arial" panose="020B0604020202020204" pitchFamily="34" charset="0"/>
              <a:buChar char="•"/>
            </a:pPr>
            <a:r>
              <a:rPr lang="en-US" sz="1800" dirty="0" smtClean="0"/>
              <a:t>iii. Does </a:t>
            </a:r>
            <a:r>
              <a:rPr lang="en-US" sz="1800" dirty="0"/>
              <a:t>not throw the mini-javelin so that point (tip) falls completely within the inner edges of the sector lines. </a:t>
            </a:r>
          </a:p>
          <a:p>
            <a:pPr marL="342900" indent="-342900">
              <a:buFont typeface="Arial" panose="020B0604020202020204" pitchFamily="34" charset="0"/>
              <a:buChar char="•"/>
            </a:pPr>
            <a:r>
              <a:rPr lang="en-US" sz="1800" dirty="0" smtClean="0"/>
              <a:t>iv. Where </a:t>
            </a:r>
            <a:r>
              <a:rPr lang="en-US" sz="1800" dirty="0"/>
              <a:t>the competitor touches with any part of the body arc as marked, or any ground beyond the arc or throwing box. </a:t>
            </a:r>
          </a:p>
          <a:p>
            <a:pPr marL="342900" indent="-342900">
              <a:buFont typeface="Arial" panose="020B0604020202020204" pitchFamily="34" charset="0"/>
              <a:buChar char="•"/>
            </a:pPr>
            <a:r>
              <a:rPr lang="en-US" sz="1800" dirty="0" smtClean="0"/>
              <a:t>IX. At </a:t>
            </a:r>
            <a:r>
              <a:rPr lang="en-US" sz="1800" dirty="0"/>
              <a:t>culminating events, if all competitors in a division DQ, the heat will re-throw</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36</a:t>
            </a:fld>
            <a:endParaRPr lang="en-US"/>
          </a:p>
        </p:txBody>
      </p:sp>
    </p:spTree>
    <p:extLst>
      <p:ext uri="{BB962C8B-B14F-4D97-AF65-F5344CB8AC3E}">
        <p14:creationId xmlns:p14="http://schemas.microsoft.com/office/powerpoint/2010/main" val="1951997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Pentathlon</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I. The </a:t>
            </a:r>
            <a:r>
              <a:rPr lang="en-US" dirty="0"/>
              <a:t>five events comprising the pentathlon shall be conducted in the following order: 100 meter dash, long jump, shot put, high jump, and 400 meter dash. </a:t>
            </a:r>
          </a:p>
          <a:p>
            <a:pPr marL="342900" indent="-342900">
              <a:buFont typeface="Arial" panose="020B0604020202020204" pitchFamily="34" charset="0"/>
              <a:buChar char="•"/>
            </a:pPr>
            <a:r>
              <a:rPr lang="en-US" dirty="0" smtClean="0"/>
              <a:t>II. It </a:t>
            </a:r>
            <a:r>
              <a:rPr lang="en-US" dirty="0"/>
              <a:t>is recommended that the pentathlon be conducted in a two-day format with the first three events completed on the first day and the last two events completed on second day.</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37</a:t>
            </a:fld>
            <a:endParaRPr lang="en-US"/>
          </a:p>
        </p:txBody>
      </p:sp>
    </p:spTree>
    <p:extLst>
      <p:ext uri="{BB962C8B-B14F-4D97-AF65-F5344CB8AC3E}">
        <p14:creationId xmlns:p14="http://schemas.microsoft.com/office/powerpoint/2010/main" val="4673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Frisbee Throw for Distance</a:t>
            </a:r>
            <a:br>
              <a:rPr lang="en-US" dirty="0" smtClean="0"/>
            </a:br>
            <a:r>
              <a:rPr lang="en-US" dirty="0" smtClean="0"/>
              <a:t>(Developmental Event)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Athletes </a:t>
            </a:r>
            <a:r>
              <a:rPr lang="en-US" sz="2000" dirty="0"/>
              <a:t>use a Frisbee and throw as far as they can. </a:t>
            </a:r>
          </a:p>
          <a:p>
            <a:pPr marL="342900" indent="-342900">
              <a:buFont typeface="Arial" panose="020B0604020202020204" pitchFamily="34" charset="0"/>
              <a:buChar char="•"/>
            </a:pPr>
            <a:r>
              <a:rPr lang="en-US" sz="2000" dirty="0" smtClean="0"/>
              <a:t>II. Athletes </a:t>
            </a:r>
            <a:r>
              <a:rPr lang="en-US" sz="2000" dirty="0"/>
              <a:t>can use any type of throw.</a:t>
            </a:r>
          </a:p>
          <a:p>
            <a:pPr marL="342900" indent="-342900">
              <a:buFont typeface="Arial" panose="020B0604020202020204" pitchFamily="34" charset="0"/>
              <a:buChar char="•"/>
            </a:pPr>
            <a:r>
              <a:rPr lang="en-US" sz="2000" dirty="0" smtClean="0"/>
              <a:t>III. Athletes </a:t>
            </a:r>
            <a:r>
              <a:rPr lang="en-US" sz="2000" dirty="0"/>
              <a:t>are allowed three consecutive throws. The longest measurement will be used for scoring. </a:t>
            </a:r>
          </a:p>
          <a:p>
            <a:pPr marL="342900" indent="-342900">
              <a:buFont typeface="Arial" panose="020B0604020202020204" pitchFamily="34" charset="0"/>
              <a:buChar char="•"/>
            </a:pPr>
            <a:r>
              <a:rPr lang="en-US" sz="2000" dirty="0" smtClean="0"/>
              <a:t>IV. Throws </a:t>
            </a:r>
            <a:r>
              <a:rPr lang="en-US" sz="2000" dirty="0"/>
              <a:t>will be measured from the inner edge of the arced throwing restraining line. </a:t>
            </a:r>
          </a:p>
          <a:p>
            <a:pPr marL="342900" indent="-342900">
              <a:buFont typeface="Arial" panose="020B0604020202020204" pitchFamily="34" charset="0"/>
              <a:buChar char="•"/>
            </a:pPr>
            <a:r>
              <a:rPr lang="en-US" sz="2000" dirty="0" smtClean="0"/>
              <a:t>V. Measurement </a:t>
            </a:r>
            <a:r>
              <a:rPr lang="en-US" sz="2000" dirty="0"/>
              <a:t>of all throws is required for the purpose of breaking ties. </a:t>
            </a:r>
          </a:p>
          <a:p>
            <a:pPr marL="342900" indent="-342900">
              <a:buFont typeface="Arial" panose="020B0604020202020204" pitchFamily="34" charset="0"/>
              <a:buChar char="•"/>
            </a:pPr>
            <a:r>
              <a:rPr lang="en-US" sz="2000" dirty="0" smtClean="0"/>
              <a:t>VI. The </a:t>
            </a:r>
            <a:r>
              <a:rPr lang="en-US" sz="2000" dirty="0"/>
              <a:t>venue set-up for Frisbee Throw is the same as for Softball Throw</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38</a:t>
            </a:fld>
            <a:endParaRPr lang="en-US"/>
          </a:p>
        </p:txBody>
      </p:sp>
    </p:spTree>
    <p:extLst>
      <p:ext uri="{BB962C8B-B14F-4D97-AF65-F5344CB8AC3E}">
        <p14:creationId xmlns:p14="http://schemas.microsoft.com/office/powerpoint/2010/main" val="1526591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 Throw for Distance</a:t>
            </a:r>
            <a:br>
              <a:rPr lang="en-US" dirty="0" smtClean="0"/>
            </a:br>
            <a:r>
              <a:rPr lang="en-US" dirty="0" smtClean="0"/>
              <a:t>(Developmental Event)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smtClean="0"/>
              <a:t>I. Athletes </a:t>
            </a:r>
            <a:r>
              <a:rPr lang="en-US" sz="2000" dirty="0"/>
              <a:t>use a tennis ball and throw as far as they can. </a:t>
            </a:r>
          </a:p>
          <a:p>
            <a:pPr marL="342900" indent="-342900">
              <a:buFont typeface="Arial" panose="020B0604020202020204" pitchFamily="34" charset="0"/>
              <a:buChar char="•"/>
            </a:pPr>
            <a:r>
              <a:rPr lang="en-US" sz="2000" dirty="0" smtClean="0"/>
              <a:t>II. Athletes </a:t>
            </a:r>
            <a:r>
              <a:rPr lang="en-US" sz="2000" dirty="0"/>
              <a:t>can use any type of throw (See softball throw for venue set-up). </a:t>
            </a:r>
          </a:p>
          <a:p>
            <a:pPr marL="342900" indent="-342900">
              <a:buFont typeface="Arial" panose="020B0604020202020204" pitchFamily="34" charset="0"/>
              <a:buChar char="•"/>
            </a:pPr>
            <a:r>
              <a:rPr lang="en-US" sz="2000" dirty="0" smtClean="0"/>
              <a:t>III. Athletes </a:t>
            </a:r>
            <a:r>
              <a:rPr lang="en-US" sz="2000" dirty="0"/>
              <a:t>are allowed three non-consecutive throws. The longest measurement of the three throws will be used for scoring.</a:t>
            </a:r>
          </a:p>
          <a:p>
            <a:pPr marL="342900" indent="-342900">
              <a:buFont typeface="Arial" panose="020B0604020202020204" pitchFamily="34" charset="0"/>
              <a:buChar char="•"/>
            </a:pPr>
            <a:r>
              <a:rPr lang="en-US" sz="2000" dirty="0" smtClean="0"/>
              <a:t>IV. Throws </a:t>
            </a:r>
            <a:r>
              <a:rPr lang="en-US" sz="2000" dirty="0"/>
              <a:t>will be measured from the inner edge of the arced throwing restraining line.</a:t>
            </a:r>
          </a:p>
          <a:p>
            <a:pPr marL="342900" indent="-342900">
              <a:buFont typeface="Arial" panose="020B0604020202020204" pitchFamily="34" charset="0"/>
              <a:buChar char="•"/>
            </a:pPr>
            <a:r>
              <a:rPr lang="en-US" sz="2000" dirty="0" smtClean="0"/>
              <a:t>V. Measurement </a:t>
            </a:r>
            <a:r>
              <a:rPr lang="en-US" sz="2000" dirty="0"/>
              <a:t>of all throws is required for the purpose of breaking ties.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39</a:t>
            </a:fld>
            <a:endParaRPr lang="en-US"/>
          </a:p>
        </p:txBody>
      </p:sp>
    </p:spTree>
    <p:extLst>
      <p:ext uri="{BB962C8B-B14F-4D97-AF65-F5344CB8AC3E}">
        <p14:creationId xmlns:p14="http://schemas.microsoft.com/office/powerpoint/2010/main" val="825689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Events for Appropriate Ability levels</a:t>
            </a:r>
          </a:p>
        </p:txBody>
      </p:sp>
      <p:sp>
        <p:nvSpPr>
          <p:cNvPr id="3" name="Content Placeholder 2"/>
          <p:cNvSpPr>
            <a:spLocks noGrp="1"/>
          </p:cNvSpPr>
          <p:nvPr>
            <p:ph idx="1"/>
          </p:nvPr>
        </p:nvSpPr>
        <p:spPr>
          <a:xfrm>
            <a:off x="544513" y="1645795"/>
            <a:ext cx="7912100" cy="4464050"/>
          </a:xfrm>
        </p:spPr>
        <p:txBody>
          <a:bodyPr/>
          <a:lstStyle/>
          <a:p>
            <a:r>
              <a:rPr lang="en-US" dirty="0"/>
              <a:t>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pic>
        <p:nvPicPr>
          <p:cNvPr id="5" name="Picture 4"/>
          <p:cNvPicPr>
            <a:picLocks noChangeAspect="1"/>
          </p:cNvPicPr>
          <p:nvPr/>
        </p:nvPicPr>
        <p:blipFill>
          <a:blip r:embed="rId2"/>
          <a:stretch>
            <a:fillRect/>
          </a:stretch>
        </p:blipFill>
        <p:spPr>
          <a:xfrm>
            <a:off x="554038" y="2351314"/>
            <a:ext cx="8428048" cy="2108964"/>
          </a:xfrm>
          <a:prstGeom prst="rect">
            <a:avLst/>
          </a:prstGeom>
        </p:spPr>
      </p:pic>
    </p:spTree>
    <p:extLst>
      <p:ext uri="{BB962C8B-B14F-4D97-AF65-F5344CB8AC3E}">
        <p14:creationId xmlns:p14="http://schemas.microsoft.com/office/powerpoint/2010/main" val="2962143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735412"/>
            <a:ext cx="7773293" cy="1470049"/>
          </a:xfrm>
        </p:spPr>
        <p:txBody>
          <a:bodyPr/>
          <a:lstStyle/>
          <a:p>
            <a:pPr algn="ctr"/>
            <a:r>
              <a:rPr lang="en-US" dirty="0" smtClean="0"/>
              <a:t>Taking Accurate Measures</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40</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46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Accurate Measures</a:t>
            </a:r>
            <a:endParaRPr lang="en-US" dirty="0"/>
          </a:p>
        </p:txBody>
      </p:sp>
      <p:sp>
        <p:nvSpPr>
          <p:cNvPr id="3" name="Content Placeholder 2"/>
          <p:cNvSpPr>
            <a:spLocks noGrp="1"/>
          </p:cNvSpPr>
          <p:nvPr>
            <p:ph idx="1"/>
          </p:nvPr>
        </p:nvSpPr>
        <p:spPr>
          <a:xfrm>
            <a:off x="554038" y="1412777"/>
            <a:ext cx="7912100" cy="4464050"/>
          </a:xfrm>
        </p:spPr>
        <p:txBody>
          <a:bodyPr/>
          <a:lstStyle/>
          <a:p>
            <a:pPr marL="342900" indent="-342900">
              <a:buFont typeface="Arial" panose="020B0604020202020204" pitchFamily="34" charset="0"/>
              <a:buChar char="•"/>
            </a:pPr>
            <a:r>
              <a:rPr lang="en-US" sz="2000" dirty="0"/>
              <a:t>I.	Long jump:</a:t>
            </a:r>
          </a:p>
          <a:p>
            <a:pPr marL="342900" indent="-342900">
              <a:buFont typeface="Arial" panose="020B0604020202020204" pitchFamily="34" charset="0"/>
              <a:buChar char="•"/>
            </a:pPr>
            <a:r>
              <a:rPr lang="en-US" sz="2000" dirty="0" err="1"/>
              <a:t>i</a:t>
            </a:r>
            <a:r>
              <a:rPr lang="en-US" sz="2000" dirty="0"/>
              <a:t>.	All distances will be measured along a perpendicular line from the foul line to the closest impression on the landing area made by any part of the athlete’s body or clothing.</a:t>
            </a:r>
          </a:p>
          <a:p>
            <a:pPr marL="342900" indent="-342900">
              <a:buFont typeface="Arial" panose="020B0604020202020204" pitchFamily="34" charset="0"/>
              <a:buChar char="•"/>
            </a:pPr>
            <a:r>
              <a:rPr lang="en-US" sz="2000" dirty="0"/>
              <a:t>II.	Standing Long jump:</a:t>
            </a:r>
          </a:p>
          <a:p>
            <a:pPr marL="342900" indent="-342900">
              <a:buFont typeface="Arial" panose="020B0604020202020204" pitchFamily="34" charset="0"/>
              <a:buChar char="•"/>
            </a:pPr>
            <a:r>
              <a:rPr lang="en-US" sz="2000" dirty="0"/>
              <a:t>ii.	All distances will be measured along a perpendicular line from the foul line to the closest impression on the landing area made by any part of the athlete’s body or clothing.</a:t>
            </a:r>
          </a:p>
          <a:p>
            <a:pPr marL="342900" indent="-342900">
              <a:buFont typeface="Arial" panose="020B0604020202020204" pitchFamily="34" charset="0"/>
              <a:buChar char="•"/>
            </a:pPr>
            <a:r>
              <a:rPr lang="en-US" sz="2000" dirty="0"/>
              <a:t>III.	Shotput, mini-</a:t>
            </a:r>
            <a:r>
              <a:rPr lang="en-US" sz="2000" dirty="0" err="1"/>
              <a:t>jav</a:t>
            </a:r>
            <a:r>
              <a:rPr lang="en-US" sz="2000" dirty="0"/>
              <a:t>, &amp; ball throw:</a:t>
            </a:r>
          </a:p>
          <a:p>
            <a:pPr marL="342900" indent="-342900">
              <a:buFont typeface="Arial" panose="020B0604020202020204" pitchFamily="34" charset="0"/>
              <a:buChar char="•"/>
            </a:pPr>
            <a:r>
              <a:rPr lang="en-US" sz="2000" dirty="0"/>
              <a:t>iii.	All distances will be measured along a perpendicular line from the foul line to point where the ball/shot/mini-</a:t>
            </a:r>
            <a:r>
              <a:rPr lang="en-US" sz="2000" dirty="0" err="1"/>
              <a:t>jav</a:t>
            </a:r>
            <a:r>
              <a:rPr lang="en-US" sz="2000" dirty="0"/>
              <a:t> first makes contact with the ground, not its final position.</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41</a:t>
            </a:fld>
            <a:endParaRPr lang="en-US" dirty="0"/>
          </a:p>
        </p:txBody>
      </p:sp>
    </p:spTree>
    <p:extLst>
      <p:ext uri="{BB962C8B-B14F-4D97-AF65-F5344CB8AC3E}">
        <p14:creationId xmlns:p14="http://schemas.microsoft.com/office/powerpoint/2010/main" val="105321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42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0" indent="0"/>
            <a:endParaRPr lang="en-US" dirty="0"/>
          </a:p>
          <a:p>
            <a:endParaRPr lang="en-US" dirty="0"/>
          </a:p>
        </p:txBody>
      </p:sp>
      <p:pic>
        <p:nvPicPr>
          <p:cNvPr id="3" name="Picture 2"/>
          <p:cNvPicPr>
            <a:picLocks noChangeAspect="1"/>
          </p:cNvPicPr>
          <p:nvPr/>
        </p:nvPicPr>
        <p:blipFill>
          <a:blip r:embed="rId2"/>
          <a:stretch>
            <a:fillRect/>
          </a:stretch>
        </p:blipFill>
        <p:spPr>
          <a:xfrm>
            <a:off x="800580" y="1643956"/>
            <a:ext cx="7399966" cy="4443335"/>
          </a:xfrm>
          <a:prstGeom prst="rect">
            <a:avLst/>
          </a:prstGeom>
        </p:spPr>
      </p:pic>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1080294"/>
            <a:ext cx="7902575" cy="1195388"/>
          </a:xfrm>
        </p:spPr>
        <p:txBody>
          <a:bodyPr/>
          <a:lstStyle/>
          <a:p>
            <a:pPr algn="ctr"/>
            <a:r>
              <a:rPr lang="en-US" sz="9600" dirty="0" smtClean="0"/>
              <a:t/>
            </a:r>
            <a:br>
              <a:rPr lang="en-US" sz="9600" dirty="0" smtClean="0"/>
            </a:br>
            <a:r>
              <a:rPr lang="en-US" sz="6000" dirty="0" smtClean="0"/>
              <a:t>General Rules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6</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for Athletics</a:t>
            </a:r>
            <a:endParaRPr lang="en-US" dirty="0"/>
          </a:p>
        </p:txBody>
      </p:sp>
      <p:sp>
        <p:nvSpPr>
          <p:cNvPr id="3" name="Content Placeholder 2"/>
          <p:cNvSpPr>
            <a:spLocks noGrp="1"/>
          </p:cNvSpPr>
          <p:nvPr>
            <p:ph idx="1"/>
          </p:nvPr>
        </p:nvSpPr>
        <p:spPr>
          <a:xfrm>
            <a:off x="544513" y="1582000"/>
            <a:ext cx="7763464" cy="4464050"/>
          </a:xfrm>
        </p:spPr>
        <p:txBody>
          <a:bodyPr/>
          <a:lstStyle/>
          <a:p>
            <a:pPr marL="0" indent="0"/>
            <a:r>
              <a:rPr lang="en-US" sz="2000" dirty="0" smtClean="0"/>
              <a:t>1. Due </a:t>
            </a:r>
            <a:r>
              <a:rPr lang="en-US" sz="2000" dirty="0"/>
              <a:t>to the possibility of very low registration numbers, the following events may be combined and run as open divisions: 800 M Run, 1500 M Run, 5000 M Run and 4x100 M Relay. This means combining males and females and all age groups. Athletes will be awarded separately. </a:t>
            </a:r>
          </a:p>
          <a:p>
            <a:pPr marL="0" indent="0"/>
            <a:r>
              <a:rPr lang="en-US" sz="2000" dirty="0" smtClean="0"/>
              <a:t>2. Blind </a:t>
            </a:r>
            <a:r>
              <a:rPr lang="en-US" sz="2000" dirty="0"/>
              <a:t>and Deaf Athletes: A rope or bell may be provided to assist athletes who are visually impaired. A tap start may be used for an athlete who is both deaf and blind. A sighted guide may lead, but not pull or prompt, the athlete in any manner.</a:t>
            </a:r>
          </a:p>
          <a:p>
            <a:pPr marL="0" indent="0"/>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a:t>
            </a:r>
            <a:endParaRPr lang="en-US" dirty="0"/>
          </a:p>
        </p:txBody>
      </p:sp>
      <p:sp>
        <p:nvSpPr>
          <p:cNvPr id="3" name="Content Placeholder 2"/>
          <p:cNvSpPr>
            <a:spLocks noGrp="1"/>
          </p:cNvSpPr>
          <p:nvPr>
            <p:ph idx="1"/>
          </p:nvPr>
        </p:nvSpPr>
        <p:spPr>
          <a:xfrm>
            <a:off x="544513" y="1412777"/>
            <a:ext cx="7621292" cy="4464050"/>
          </a:xfrm>
        </p:spPr>
        <p:txBody>
          <a:bodyPr/>
          <a:lstStyle/>
          <a:p>
            <a:pPr marL="0" indent="0"/>
            <a:r>
              <a:rPr lang="en-US" sz="2000" dirty="0" smtClean="0">
                <a:latin typeface="+mj-lt"/>
              </a:rPr>
              <a:t>I</a:t>
            </a:r>
            <a:r>
              <a:rPr lang="en-US" sz="2000" dirty="0" smtClean="0"/>
              <a:t>. If </a:t>
            </a:r>
            <a:r>
              <a:rPr lang="en-US" sz="2000" dirty="0"/>
              <a:t>an athlete is dropped and no registered alternate is available the entire relay team is dropped. </a:t>
            </a:r>
          </a:p>
          <a:p>
            <a:pPr marL="0" indent="0"/>
            <a:r>
              <a:rPr lang="en-US" sz="2000" dirty="0" smtClean="0"/>
              <a:t>II. 4 </a:t>
            </a:r>
            <a:r>
              <a:rPr lang="en-US" sz="2000" dirty="0"/>
              <a:t>x 400 Meters: A three-turn stagger will be used for the start. The first leg will be run entirely in lanes. The second leg runner will start in his/her lane and will run in their lanes through the first turn as far as the edge of the </a:t>
            </a:r>
            <a:r>
              <a:rPr lang="en-US" sz="2000" dirty="0" err="1"/>
              <a:t>breakline</a:t>
            </a:r>
            <a:r>
              <a:rPr lang="en-US" sz="2000" dirty="0"/>
              <a:t> where athletes may leave their respective lanes. </a:t>
            </a:r>
          </a:p>
          <a:p>
            <a:pPr marL="0" indent="0"/>
            <a:r>
              <a:rPr lang="en-US" sz="2000" dirty="0" smtClean="0"/>
              <a:t>III. In </a:t>
            </a:r>
            <a:r>
              <a:rPr lang="en-US" sz="2000" dirty="0"/>
              <a:t>the 4 x 400 meters relay where not more than four teams are competing, it is recommended that only the first bend of the first lap should be run in lanes. In a given competition, however, all races of 4 x 400 meters relay shall be run only in one of the above mentioned formats.</a:t>
            </a:r>
          </a:p>
          <a:p>
            <a:pPr marL="0" indent="0"/>
            <a:endParaRPr lang="en-US" dirty="0">
              <a:latin typeface="+mj-lt"/>
            </a:endParaRPr>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Starts</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
        <p:nvSpPr>
          <p:cNvPr id="7" name="Content Placeholder 6"/>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sz="2000" dirty="0" smtClean="0"/>
              <a:t>I. Due </a:t>
            </a:r>
            <a:r>
              <a:rPr lang="en-US" sz="2000" dirty="0"/>
              <a:t>to time constraints, starting blocks will not be utilized at State Summer Games. </a:t>
            </a:r>
          </a:p>
          <a:p>
            <a:pPr marL="342900" indent="-342900">
              <a:buFont typeface="Arial" panose="020B0604020202020204" pitchFamily="34" charset="0"/>
              <a:buChar char="•"/>
            </a:pPr>
            <a:r>
              <a:rPr lang="en-US" sz="2000" dirty="0" smtClean="0"/>
              <a:t>II. All </a:t>
            </a:r>
            <a:r>
              <a:rPr lang="en-US" sz="2000" dirty="0"/>
              <a:t>athletes shall start from behind the start line. A runner completes the race when his/her torso reaches the perpendicular plane of the nearer edge of the finish line. </a:t>
            </a:r>
          </a:p>
          <a:p>
            <a:pPr marL="342900" indent="-342900">
              <a:buFont typeface="Arial" panose="020B0604020202020204" pitchFamily="34" charset="0"/>
              <a:buChar char="•"/>
            </a:pPr>
            <a:r>
              <a:rPr lang="en-US" sz="2000" dirty="0" smtClean="0"/>
              <a:t>III. In </a:t>
            </a:r>
            <a:r>
              <a:rPr lang="en-US" sz="2000" dirty="0"/>
              <a:t>competition, the commands of the Starter shall be “on your marks,” “set,” and when all competitors are set, the gun shall be fired. </a:t>
            </a:r>
          </a:p>
          <a:p>
            <a:pPr marL="342900" indent="-342900">
              <a:buFont typeface="Arial" panose="020B0604020202020204" pitchFamily="34" charset="0"/>
              <a:buChar char="•"/>
            </a:pPr>
            <a:r>
              <a:rPr lang="en-US" sz="2000" dirty="0" smtClean="0"/>
              <a:t>IV. In </a:t>
            </a:r>
            <a:r>
              <a:rPr lang="en-US" sz="2000" dirty="0"/>
              <a:t>races 800 M or longer, the command shall be “on your marks” and when all competitors are steady, the gun shall be fired. A competitor shall not touch the ground with his/her hands. </a:t>
            </a:r>
          </a:p>
        </p:txBody>
      </p:sp>
    </p:spTree>
    <p:extLst>
      <p:ext uri="{BB962C8B-B14F-4D97-AF65-F5344CB8AC3E}">
        <p14:creationId xmlns:p14="http://schemas.microsoft.com/office/powerpoint/2010/main" val="370870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551</TotalTime>
  <Words>3748</Words>
  <Application>Microsoft Office PowerPoint</Application>
  <PresentationFormat>On-screen Show (4:3)</PresentationFormat>
  <Paragraphs>264</Paragraphs>
  <Slides>42</Slides>
  <Notes>0</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42</vt:i4>
      </vt:variant>
    </vt:vector>
  </HeadingPairs>
  <TitlesOfParts>
    <vt:vector size="56" baseType="lpstr">
      <vt:lpstr>MS PGothic</vt:lpstr>
      <vt:lpstr>Arial</vt:lpstr>
      <vt:lpstr>Calibri</vt:lpstr>
      <vt:lpstr>Gill Sans</vt:lpstr>
      <vt:lpstr>Helvetica Neue</vt:lpstr>
      <vt:lpstr>Times New Roman</vt:lpstr>
      <vt:lpstr>Ubuntu</vt:lpstr>
      <vt:lpstr>Ubuntu Light</vt:lpstr>
      <vt:lpstr>Wingdings</vt:lpstr>
      <vt:lpstr>ヒラギノ角ゴ ProN W3</vt:lpstr>
      <vt:lpstr>SO_AP_Presentation</vt:lpstr>
      <vt:lpstr>Body White copy</vt:lpstr>
      <vt:lpstr>Blank</vt:lpstr>
      <vt:lpstr>1_Blank</vt:lpstr>
      <vt:lpstr>Athletics Official Rules</vt:lpstr>
      <vt:lpstr>The Basics</vt:lpstr>
      <vt:lpstr>Events Offered</vt:lpstr>
      <vt:lpstr>Recommended Events for Appropriate Ability levels</vt:lpstr>
      <vt:lpstr>Uniform Guidelines and Equipment</vt:lpstr>
      <vt:lpstr> General Rules</vt:lpstr>
      <vt:lpstr>General Rules for Athletics</vt:lpstr>
      <vt:lpstr>Relays</vt:lpstr>
      <vt:lpstr>Starts</vt:lpstr>
      <vt:lpstr>Starts Cont.</vt:lpstr>
      <vt:lpstr>Lane Violations</vt:lpstr>
      <vt:lpstr>Events</vt:lpstr>
      <vt:lpstr>Walking Events</vt:lpstr>
      <vt:lpstr>Developmental Walking</vt:lpstr>
      <vt:lpstr>Wheelchair Events</vt:lpstr>
      <vt:lpstr>General Rules</vt:lpstr>
      <vt:lpstr>30/500 M Slalom</vt:lpstr>
      <vt:lpstr>4x25 M Wheelchair Shuttle Relay</vt:lpstr>
      <vt:lpstr>Motorized Wheelchair Race Rules</vt:lpstr>
      <vt:lpstr>30/50M Motorized Wheelchair Slalom</vt:lpstr>
      <vt:lpstr>30/50M Motorized Wheelchair Slalom</vt:lpstr>
      <vt:lpstr>25 M Obstacle Race</vt:lpstr>
      <vt:lpstr>25 M Obstacle Race </vt:lpstr>
      <vt:lpstr>Standing Long Jump</vt:lpstr>
      <vt:lpstr>Standing Long Jump Cont. </vt:lpstr>
      <vt:lpstr>Running Long Jump</vt:lpstr>
      <vt:lpstr>High Jump</vt:lpstr>
      <vt:lpstr>Field Events</vt:lpstr>
      <vt:lpstr>Softball Throw</vt:lpstr>
      <vt:lpstr>Softball Throw Cont.</vt:lpstr>
      <vt:lpstr>Softball Throw Cont.</vt:lpstr>
      <vt:lpstr>Shot Put</vt:lpstr>
      <vt:lpstr>Shot Put Cont.</vt:lpstr>
      <vt:lpstr>Shot Put Cont.</vt:lpstr>
      <vt:lpstr>Mini-Javelin</vt:lpstr>
      <vt:lpstr>Mini-Javelin Cont.</vt:lpstr>
      <vt:lpstr>Pentathlon</vt:lpstr>
      <vt:lpstr>Frisbee Throw for Distance (Developmental Event)</vt:lpstr>
      <vt:lpstr>Ball Throw for Distance (Developmental Event)</vt:lpstr>
      <vt:lpstr>Taking Accurate Measures</vt:lpstr>
      <vt:lpstr>Taking Accurate Measures</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46</cp:revision>
  <dcterms:created xsi:type="dcterms:W3CDTF">2012-05-09T16:21:13Z</dcterms:created>
  <dcterms:modified xsi:type="dcterms:W3CDTF">2018-12-03T15:57:42Z</dcterms:modified>
</cp:coreProperties>
</file>