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8"/>
  </p:notesMasterIdLst>
  <p:handoutMasterIdLst>
    <p:handoutMasterId r:id="rId29"/>
  </p:handoutMasterIdLst>
  <p:sldIdLst>
    <p:sldId id="256" r:id="rId5"/>
    <p:sldId id="266" r:id="rId6"/>
    <p:sldId id="292" r:id="rId7"/>
    <p:sldId id="267" r:id="rId8"/>
    <p:sldId id="302" r:id="rId9"/>
    <p:sldId id="295" r:id="rId10"/>
    <p:sldId id="303" r:id="rId11"/>
    <p:sldId id="298" r:id="rId12"/>
    <p:sldId id="304" r:id="rId13"/>
    <p:sldId id="305" r:id="rId14"/>
    <p:sldId id="306" r:id="rId15"/>
    <p:sldId id="307" r:id="rId16"/>
    <p:sldId id="308" r:id="rId17"/>
    <p:sldId id="299" r:id="rId18"/>
    <p:sldId id="309" r:id="rId19"/>
    <p:sldId id="310" r:id="rId20"/>
    <p:sldId id="311" r:id="rId21"/>
    <p:sldId id="312" r:id="rId22"/>
    <p:sldId id="313" r:id="rId23"/>
    <p:sldId id="300" r:id="rId24"/>
    <p:sldId id="314" r:id="rId25"/>
    <p:sldId id="301" r:id="rId26"/>
    <p:sldId id="297"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07" autoAdjust="0"/>
    <p:restoredTop sz="94660"/>
  </p:normalViewPr>
  <p:slideViewPr>
    <p:cSldViewPr snapToGrid="0" snapToObjects="1">
      <p:cViewPr varScale="1">
        <p:scale>
          <a:sx n="78" d="100"/>
          <a:sy n="78" d="100"/>
        </p:scale>
        <p:origin x="108" y="77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554037" y="2430782"/>
            <a:ext cx="7773293" cy="1470049"/>
          </a:xfrm>
        </p:spPr>
        <p:txBody>
          <a:bodyPr/>
          <a:lstStyle/>
          <a:p>
            <a:pPr algn="ctr"/>
            <a:r>
              <a:rPr lang="en-US" dirty="0" smtClean="0"/>
              <a:t>   </a:t>
            </a:r>
            <a:r>
              <a:rPr lang="en-US" dirty="0" smtClean="0"/>
              <a:t>Alpine Skiing</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Layout Cont.</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pic>
        <p:nvPicPr>
          <p:cNvPr id="5" name="Content Placeholder 4"/>
          <p:cNvPicPr>
            <a:picLocks noGrp="1" noChangeAspect="1"/>
          </p:cNvPicPr>
          <p:nvPr>
            <p:ph idx="1"/>
          </p:nvPr>
        </p:nvPicPr>
        <p:blipFill>
          <a:blip r:embed="rId2"/>
          <a:stretch>
            <a:fillRect/>
          </a:stretch>
        </p:blipFill>
        <p:spPr>
          <a:xfrm>
            <a:off x="544513" y="1806520"/>
            <a:ext cx="7962139" cy="4270550"/>
          </a:xfrm>
          <a:prstGeom prst="rect">
            <a:avLst/>
          </a:prstGeom>
        </p:spPr>
      </p:pic>
    </p:spTree>
    <p:extLst>
      <p:ext uri="{BB962C8B-B14F-4D97-AF65-F5344CB8AC3E}">
        <p14:creationId xmlns:p14="http://schemas.microsoft.com/office/powerpoint/2010/main" val="3597548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Layout Cont.</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pic>
        <p:nvPicPr>
          <p:cNvPr id="8" name="Content Placeholder 7"/>
          <p:cNvPicPr>
            <a:picLocks noGrp="1" noChangeAspect="1"/>
          </p:cNvPicPr>
          <p:nvPr>
            <p:ph idx="1"/>
          </p:nvPr>
        </p:nvPicPr>
        <p:blipFill>
          <a:blip r:embed="rId2"/>
          <a:stretch>
            <a:fillRect/>
          </a:stretch>
        </p:blipFill>
        <p:spPr>
          <a:xfrm>
            <a:off x="1717589" y="1412777"/>
            <a:ext cx="5216940" cy="4913882"/>
          </a:xfrm>
          <a:prstGeom prst="rect">
            <a:avLst/>
          </a:prstGeom>
        </p:spPr>
      </p:pic>
    </p:spTree>
    <p:extLst>
      <p:ext uri="{BB962C8B-B14F-4D97-AF65-F5344CB8AC3E}">
        <p14:creationId xmlns:p14="http://schemas.microsoft.com/office/powerpoint/2010/main" val="3185204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Layout Cont.</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12</a:t>
            </a:fld>
            <a:endParaRPr lang="en-US"/>
          </a:p>
        </p:txBody>
      </p:sp>
      <p:pic>
        <p:nvPicPr>
          <p:cNvPr id="5" name="Content Placeholder 4"/>
          <p:cNvPicPr>
            <a:picLocks noGrp="1" noChangeAspect="1"/>
          </p:cNvPicPr>
          <p:nvPr>
            <p:ph idx="1"/>
          </p:nvPr>
        </p:nvPicPr>
        <p:blipFill>
          <a:blip r:embed="rId2"/>
          <a:stretch>
            <a:fillRect/>
          </a:stretch>
        </p:blipFill>
        <p:spPr>
          <a:xfrm>
            <a:off x="1590594" y="1801054"/>
            <a:ext cx="4959660" cy="4669760"/>
          </a:xfrm>
          <a:prstGeom prst="rect">
            <a:avLst/>
          </a:prstGeom>
        </p:spPr>
      </p:pic>
    </p:spTree>
    <p:extLst>
      <p:ext uri="{BB962C8B-B14F-4D97-AF65-F5344CB8AC3E}">
        <p14:creationId xmlns:p14="http://schemas.microsoft.com/office/powerpoint/2010/main" val="2491333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138406"/>
            <a:ext cx="7902575" cy="1195388"/>
          </a:xfrm>
        </p:spPr>
        <p:txBody>
          <a:bodyPr/>
          <a:lstStyle/>
          <a:p>
            <a:pPr algn="ctr"/>
            <a:r>
              <a:rPr lang="en-US" dirty="0" smtClean="0"/>
              <a:t>General Rules</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13</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95518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1.	It is mandatory for all athletes to be on snow regardless of snow conditions prior to attending Winter Games. </a:t>
            </a:r>
          </a:p>
          <a:p>
            <a:pPr marL="342900" indent="-342900">
              <a:buFont typeface="Arial" panose="020B0604020202020204" pitchFamily="34" charset="0"/>
              <a:buChar char="•"/>
            </a:pPr>
            <a:r>
              <a:rPr lang="en-US" sz="1800" dirty="0"/>
              <a:t>2.	Each athlete participating at the Games may only compete in one sport.  Each athlete may participate in two events within the chosen sport.  Special attention should be directed to recommended events for the athlete’s ability level.  An athlete can be registered only within one level.  For example, an athlete cannot be in Novice Slalom and Intermediate Super-G. </a:t>
            </a:r>
          </a:p>
          <a:p>
            <a:pPr marL="342900" indent="-342900">
              <a:buFont typeface="Arial" panose="020B0604020202020204" pitchFamily="34" charset="0"/>
              <a:buChar char="•"/>
            </a:pPr>
            <a:r>
              <a:rPr lang="en-US" sz="1800" dirty="0"/>
              <a:t>3.	All athletes must be accompanied by an Intermediate ski coach for safety reasons.  If athletes are found on the hill unsupervised or if they are a safety hazard to others, they will be escorted off the hill.   </a:t>
            </a:r>
          </a:p>
          <a:p>
            <a:pPr marL="342900" indent="-342900">
              <a:buFont typeface="Arial" panose="020B0604020202020204" pitchFamily="34" charset="0"/>
              <a:buChar char="•"/>
            </a:pPr>
            <a:r>
              <a:rPr lang="en-US" sz="1800" dirty="0"/>
              <a:t>4.	Coaches MAY NOT coach on the hill. </a:t>
            </a:r>
            <a:endParaRPr lang="en-US" sz="1800" dirty="0" smtClean="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1922314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5.	A skier must have three (3) pieces of equipment on them when they cross the finish line.  Example: Two skies and one pole.   </a:t>
            </a:r>
          </a:p>
          <a:p>
            <a:pPr marL="342900" indent="-342900">
              <a:buFont typeface="Arial" panose="020B0604020202020204" pitchFamily="34" charset="0"/>
              <a:buChar char="•"/>
            </a:pPr>
            <a:r>
              <a:rPr lang="en-US" sz="1800" dirty="0"/>
              <a:t>6.	Athletes with Down Syndrome who may compete in Alpine Skiing must have an x-ray prior to participation indicating that they don’t have atlantoaxial instability.</a:t>
            </a:r>
          </a:p>
          <a:p>
            <a:pPr marL="342900" indent="-342900">
              <a:buFont typeface="Arial" panose="020B0604020202020204" pitchFamily="34" charset="0"/>
              <a:buChar char="•"/>
            </a:pPr>
            <a:r>
              <a:rPr lang="en-US" sz="1800" dirty="0"/>
              <a:t>7.	Start Areas </a:t>
            </a:r>
          </a:p>
          <a:p>
            <a:pPr marL="342900" indent="-342900">
              <a:buFont typeface="Arial" panose="020B0604020202020204" pitchFamily="34" charset="0"/>
              <a:buChar char="•"/>
            </a:pPr>
            <a:r>
              <a:rPr lang="en-US" sz="1800" dirty="0"/>
              <a:t>I.	All start areas shall be flat, enabling the skiers to stand in the start in either a relaxed or ready position. Care should be given to provide easy access to this area as well as securing the area from the flow of general public skier traffic. </a:t>
            </a:r>
          </a:p>
          <a:p>
            <a:pPr marL="342900" indent="-342900">
              <a:buFont typeface="Arial" panose="020B0604020202020204" pitchFamily="34" charset="0"/>
              <a:buChar char="•"/>
            </a:pPr>
            <a:endParaRPr lang="en-US" sz="1800" dirty="0" smtClean="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spTree>
    <p:extLst>
      <p:ext uri="{BB962C8B-B14F-4D97-AF65-F5344CB8AC3E}">
        <p14:creationId xmlns:p14="http://schemas.microsoft.com/office/powerpoint/2010/main" val="664243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8.	One Minute Rule</a:t>
            </a:r>
          </a:p>
          <a:p>
            <a:pPr marL="342900" indent="-342900">
              <a:buFont typeface="Arial" panose="020B0604020202020204" pitchFamily="34" charset="0"/>
              <a:buChar char="•"/>
            </a:pPr>
            <a:r>
              <a:rPr lang="en-US" sz="1600" dirty="0"/>
              <a:t>I.	During competition, if the competitor moves out of the general direction of the line of the course (fall, miss a gate, lose a ski, etc.) he/she shall have 1 minute from the time of the deviation to re-enter the course. </a:t>
            </a:r>
          </a:p>
          <a:p>
            <a:pPr marL="342900" indent="-342900">
              <a:buFont typeface="Arial" panose="020B0604020202020204" pitchFamily="34" charset="0"/>
              <a:buChar char="•"/>
            </a:pPr>
            <a:r>
              <a:rPr lang="en-US" sz="1600" dirty="0"/>
              <a:t>II.	A competitor who fails to adhere to this 1-minute time limit, or receives assistance of any kind, shall be disqualified. Disqualification shall be determined on the gate card by the Gate Judge assigned to the gate closest to where the infraction occurred. </a:t>
            </a:r>
          </a:p>
          <a:p>
            <a:pPr marL="342900" indent="-342900">
              <a:buFont typeface="Arial" panose="020B0604020202020204" pitchFamily="34" charset="0"/>
              <a:buChar char="•"/>
            </a:pPr>
            <a:r>
              <a:rPr lang="en-US" sz="1600" dirty="0"/>
              <a:t>III.	The Gate Judge is responsible for timing the 1 minute.</a:t>
            </a:r>
          </a:p>
          <a:p>
            <a:pPr marL="342900" indent="-342900">
              <a:buFont typeface="Arial" panose="020B0604020202020204" pitchFamily="34" charset="0"/>
              <a:buChar char="•"/>
            </a:pPr>
            <a:r>
              <a:rPr lang="en-US" sz="1600" dirty="0"/>
              <a:t>9.	Start command </a:t>
            </a:r>
          </a:p>
          <a:p>
            <a:pPr marL="342900" indent="-342900">
              <a:buFont typeface="Arial" panose="020B0604020202020204" pitchFamily="34" charset="0"/>
              <a:buChar char="•"/>
            </a:pPr>
            <a:r>
              <a:rPr lang="en-US" sz="1600" dirty="0"/>
              <a:t>I.	For all Special Olympics alpine events at each ability level, the start command shall be as follows: "5.4.3.2.1. GO!" The timer begins when the skier’s front boot crosses the start line, or when the electric timing wand is activated.</a:t>
            </a:r>
          </a:p>
          <a:p>
            <a:pPr marL="342900" indent="-342900">
              <a:buFont typeface="Arial" panose="020B0604020202020204" pitchFamily="34" charset="0"/>
              <a:buChar char="•"/>
            </a:pPr>
            <a:endParaRPr lang="en-US" sz="1800" dirty="0" smtClean="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1357674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endParaRPr lang="en-US" dirty="0"/>
          </a:p>
        </p:txBody>
      </p:sp>
      <p:sp>
        <p:nvSpPr>
          <p:cNvPr id="3" name="Content Placeholder 2"/>
          <p:cNvSpPr>
            <a:spLocks noGrp="1"/>
          </p:cNvSpPr>
          <p:nvPr>
            <p:ph idx="1"/>
          </p:nvPr>
        </p:nvSpPr>
        <p:spPr>
          <a:xfrm>
            <a:off x="544513" y="1412777"/>
            <a:ext cx="7912100" cy="4300967"/>
          </a:xfrm>
        </p:spPr>
        <p:txBody>
          <a:bodyPr/>
          <a:lstStyle/>
          <a:p>
            <a:pPr marL="342900" indent="-342900">
              <a:buFont typeface="Arial" panose="020B0604020202020204" pitchFamily="34" charset="0"/>
              <a:buChar char="•"/>
            </a:pPr>
            <a:r>
              <a:rPr lang="en-US" sz="1600" dirty="0"/>
              <a:t>3.	Gate Line </a:t>
            </a:r>
          </a:p>
          <a:p>
            <a:pPr marL="342900" indent="-342900">
              <a:buFont typeface="Arial" panose="020B0604020202020204" pitchFamily="34" charset="0"/>
              <a:buChar char="•"/>
            </a:pPr>
            <a:r>
              <a:rPr lang="en-US" sz="1600" dirty="0"/>
              <a:t>I.	The gate line in downhill and giant slalom, where a gate consists of two pairs of poles holding panels between them, is the imaginary shortest line between the two inner poles at ground (snow) level. The gate line in the slalom is the imaginary shortest line between the turning pole and the outside pole at ground (snow) level. </a:t>
            </a:r>
          </a:p>
          <a:p>
            <a:pPr marL="342900" indent="-342900">
              <a:buFont typeface="Arial" panose="020B0604020202020204" pitchFamily="34" charset="0"/>
              <a:buChar char="•"/>
            </a:pPr>
            <a:r>
              <a:rPr lang="en-US" sz="1600" dirty="0"/>
              <a:t>4.	Correct Passage </a:t>
            </a:r>
          </a:p>
          <a:p>
            <a:pPr marL="342900" indent="-342900">
              <a:buFont typeface="Arial" panose="020B0604020202020204" pitchFamily="34" charset="0"/>
              <a:buChar char="•"/>
            </a:pPr>
            <a:r>
              <a:rPr lang="en-US" sz="1600" dirty="0"/>
              <a:t>I.	A gate has been passed correctly when both the competitors’ ski tips and both feet have passed across the gate line. </a:t>
            </a:r>
          </a:p>
          <a:p>
            <a:pPr marL="342900" indent="-342900">
              <a:buFont typeface="Arial" panose="020B0604020202020204" pitchFamily="34" charset="0"/>
              <a:buChar char="•"/>
            </a:pPr>
            <a:r>
              <a:rPr lang="en-US" sz="1600" dirty="0"/>
              <a:t>II.	If a competitor loses a ski without committing a fault (not by straddling a slalom pole), then the tip of the remaining ski and both feet must have passed the gate line. </a:t>
            </a:r>
          </a:p>
          <a:p>
            <a:pPr marL="342900" indent="-342900">
              <a:buFont typeface="Arial" panose="020B0604020202020204" pitchFamily="34" charset="0"/>
              <a:buChar char="•"/>
            </a:pPr>
            <a:r>
              <a:rPr lang="en-US" sz="1600" dirty="0"/>
              <a:t>III.	The start and finish lines are the same as a gate line.  </a:t>
            </a:r>
          </a:p>
          <a:p>
            <a:pPr marL="342900" indent="-342900">
              <a:buFont typeface="Arial" panose="020B0604020202020204" pitchFamily="34" charset="0"/>
              <a:buChar char="•"/>
            </a:pPr>
            <a:r>
              <a:rPr lang="en-US" sz="1600" dirty="0"/>
              <a:t>IV.	In the event that a competitor removes a pole from its vertical position before both the competitors’ ski tips and both feet have passed the gate line, the ski tips and feet must pass the original gate line (marking in the snow). </a:t>
            </a:r>
          </a:p>
          <a:p>
            <a:pPr marL="342900" indent="-342900">
              <a:buFont typeface="Arial" panose="020B0604020202020204" pitchFamily="34" charset="0"/>
              <a:buChar char="•"/>
            </a:pPr>
            <a:endParaRPr lang="en-US" sz="1800" dirty="0" smtClean="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spTree>
    <p:extLst>
      <p:ext uri="{BB962C8B-B14F-4D97-AF65-F5344CB8AC3E}">
        <p14:creationId xmlns:p14="http://schemas.microsoft.com/office/powerpoint/2010/main" val="2472479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endParaRPr lang="en-US" dirty="0"/>
          </a:p>
        </p:txBody>
      </p:sp>
      <p:sp>
        <p:nvSpPr>
          <p:cNvPr id="3" name="Content Placeholder 2"/>
          <p:cNvSpPr>
            <a:spLocks noGrp="1"/>
          </p:cNvSpPr>
          <p:nvPr>
            <p:ph idx="1"/>
          </p:nvPr>
        </p:nvSpPr>
        <p:spPr>
          <a:xfrm>
            <a:off x="544513" y="1412777"/>
            <a:ext cx="7912100" cy="4300967"/>
          </a:xfrm>
        </p:spPr>
        <p:txBody>
          <a:bodyPr/>
          <a:lstStyle/>
          <a:p>
            <a:pPr marL="342900" indent="-342900">
              <a:buFont typeface="Arial" panose="020B0604020202020204" pitchFamily="34" charset="0"/>
              <a:buChar char="•"/>
            </a:pPr>
            <a:r>
              <a:rPr lang="en-US" sz="1800" dirty="0"/>
              <a:t>5.	</a:t>
            </a:r>
            <a:r>
              <a:rPr lang="en-US" sz="1800" dirty="0" err="1"/>
              <a:t>Divisioning</a:t>
            </a:r>
            <a:r>
              <a:rPr lang="en-US" sz="1800" dirty="0"/>
              <a:t> </a:t>
            </a:r>
          </a:p>
          <a:p>
            <a:pPr marL="342900" indent="-342900">
              <a:buFont typeface="Arial" panose="020B0604020202020204" pitchFamily="34" charset="0"/>
              <a:buChar char="•"/>
            </a:pPr>
            <a:r>
              <a:rPr lang="en-US" sz="1800" dirty="0"/>
              <a:t>I.	All coaches are reminded to review the sections in the Official Special Olympics Winter Sports Rules for clarifications of </a:t>
            </a:r>
            <a:r>
              <a:rPr lang="en-US" sz="1800" dirty="0" err="1"/>
              <a:t>divisioning</a:t>
            </a:r>
            <a:r>
              <a:rPr lang="en-US" sz="1800" dirty="0"/>
              <a:t>. </a:t>
            </a:r>
          </a:p>
          <a:p>
            <a:pPr marL="342900" indent="-342900">
              <a:buFont typeface="Arial" panose="020B0604020202020204" pitchFamily="34" charset="0"/>
              <a:buChar char="•"/>
            </a:pPr>
            <a:r>
              <a:rPr lang="en-US" sz="1800" dirty="0"/>
              <a:t>II.	Novice, intermediate and advanced skiers shall have two runs on a modified giant slalom course of their ability level, with the fastest time used to determine their division for competition. If there is time, </a:t>
            </a:r>
            <a:r>
              <a:rPr lang="en-US" sz="1800" dirty="0" err="1"/>
              <a:t>divisioning</a:t>
            </a:r>
            <a:r>
              <a:rPr lang="en-US" sz="1800" dirty="0"/>
              <a:t> time trials may be conducted for each event.</a:t>
            </a:r>
          </a:p>
          <a:p>
            <a:pPr marL="342900" indent="-342900">
              <a:buFont typeface="Arial" panose="020B0604020202020204" pitchFamily="34" charset="0"/>
              <a:buChar char="•"/>
            </a:pPr>
            <a:r>
              <a:rPr lang="en-US" sz="1800" dirty="0"/>
              <a:t>III.	In the first run of competition in each division, the fastest time starts first, the slowest last. </a:t>
            </a:r>
          </a:p>
          <a:p>
            <a:pPr marL="342900" indent="-342900">
              <a:buFont typeface="Arial" panose="020B0604020202020204" pitchFamily="34" charset="0"/>
              <a:buChar char="•"/>
            </a:pPr>
            <a:r>
              <a:rPr lang="en-US" sz="1800" dirty="0"/>
              <a:t>IV.	If an athlete does not perform at the level they are registered for the games officials have the authority to move the athlete to their correct level. </a:t>
            </a:r>
          </a:p>
          <a:p>
            <a:pPr marL="342900" indent="-342900">
              <a:buFont typeface="Arial" panose="020B0604020202020204" pitchFamily="34" charset="0"/>
              <a:buChar char="•"/>
            </a:pPr>
            <a:r>
              <a:rPr lang="en-US" sz="1800" dirty="0"/>
              <a:t>V.	If an athlete performs in an unsafe manner they will be disqualified</a:t>
            </a:r>
          </a:p>
          <a:p>
            <a:pPr marL="342900" indent="-342900">
              <a:buFont typeface="Arial" panose="020B0604020202020204" pitchFamily="34" charset="0"/>
              <a:buChar char="•"/>
            </a:pPr>
            <a:endParaRPr lang="en-US" sz="1800" dirty="0" smtClean="0"/>
          </a:p>
        </p:txBody>
      </p:sp>
      <p:sp>
        <p:nvSpPr>
          <p:cNvPr id="4" name="Slide Number Placeholder 3"/>
          <p:cNvSpPr>
            <a:spLocks noGrp="1"/>
          </p:cNvSpPr>
          <p:nvPr>
            <p:ph type="sldNum" sz="quarter" idx="10"/>
          </p:nvPr>
        </p:nvSpPr>
        <p:spPr/>
        <p:txBody>
          <a:bodyPr/>
          <a:lstStyle/>
          <a:p>
            <a:fld id="{62FADDA2-E13B-F548-856B-05843CC20AFE}" type="slidenum">
              <a:rPr lang="en-US" smtClean="0"/>
              <a:pPr/>
              <a:t>18</a:t>
            </a:fld>
            <a:endParaRPr lang="en-US"/>
          </a:p>
        </p:txBody>
      </p:sp>
    </p:spTree>
    <p:extLst>
      <p:ext uri="{BB962C8B-B14F-4D97-AF65-F5344CB8AC3E}">
        <p14:creationId xmlns:p14="http://schemas.microsoft.com/office/powerpoint/2010/main" val="1824398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2113692"/>
            <a:ext cx="7902575" cy="1195388"/>
          </a:xfrm>
        </p:spPr>
        <p:txBody>
          <a:bodyPr/>
          <a:lstStyle/>
          <a:p>
            <a:pPr algn="ctr"/>
            <a:r>
              <a:rPr lang="en-US" dirty="0" smtClean="0"/>
              <a:t>Event Modifications</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19</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350979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0" indent="0">
              <a:spcBef>
                <a:spcPts val="844"/>
              </a:spcBef>
              <a:defRPr/>
            </a:pPr>
            <a:r>
              <a:rPr lang="en-US" dirty="0" smtClean="0"/>
              <a:t>	</a:t>
            </a:r>
            <a:r>
              <a:rPr lang="en-US" dirty="0" smtClean="0"/>
              <a:t>December- February</a:t>
            </a:r>
            <a:r>
              <a:rPr lang="en-US" dirty="0"/>
              <a:t>	</a:t>
            </a:r>
          </a:p>
          <a:p>
            <a:pPr marL="342900" indent="-342900">
              <a:spcBef>
                <a:spcPts val="844"/>
              </a:spcBef>
              <a:buFont typeface="Arial"/>
              <a:buChar char="•"/>
              <a:defRPr/>
            </a:pPr>
            <a:r>
              <a:rPr lang="en-US" dirty="0"/>
              <a:t>Culminating State Events: </a:t>
            </a:r>
          </a:p>
          <a:p>
            <a:pPr marL="0" indent="0">
              <a:spcBef>
                <a:spcPts val="844"/>
              </a:spcBef>
              <a:defRPr/>
            </a:pPr>
            <a:r>
              <a:rPr lang="en-US" dirty="0" smtClean="0"/>
              <a:t>	State </a:t>
            </a:r>
            <a:r>
              <a:rPr lang="en-US" dirty="0" smtClean="0"/>
              <a:t>Winter</a:t>
            </a:r>
            <a:r>
              <a:rPr lang="en-US" dirty="0" smtClean="0"/>
              <a:t> </a:t>
            </a:r>
            <a:r>
              <a:rPr lang="en-US" dirty="0"/>
              <a:t>Games</a:t>
            </a:r>
          </a:p>
          <a:p>
            <a:pPr marL="342900" indent="-342900">
              <a:spcBef>
                <a:spcPts val="844"/>
              </a:spcBef>
              <a:buFont typeface="Arial"/>
              <a:buChar char="•"/>
              <a:defRPr/>
            </a:pPr>
            <a:endParaRPr lang="en-US" dirty="0"/>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 </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Modifications</a:t>
            </a:r>
            <a:endParaRPr lang="en-US" dirty="0"/>
          </a:p>
        </p:txBody>
      </p:sp>
      <p:sp>
        <p:nvSpPr>
          <p:cNvPr id="3" name="Content Placeholder 2"/>
          <p:cNvSpPr>
            <a:spLocks noGrp="1"/>
          </p:cNvSpPr>
          <p:nvPr>
            <p:ph idx="1"/>
          </p:nvPr>
        </p:nvSpPr>
        <p:spPr/>
        <p:txBody>
          <a:bodyPr/>
          <a:lstStyle/>
          <a:p>
            <a:pPr marL="0" lvl="1" indent="0">
              <a:buNone/>
            </a:pPr>
            <a:r>
              <a:rPr lang="en-US" sz="2800" dirty="0" smtClean="0"/>
              <a:t> </a:t>
            </a:r>
            <a:endParaRPr lang="en-US" sz="2400"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pic>
        <p:nvPicPr>
          <p:cNvPr id="5" name="Picture 4"/>
          <p:cNvPicPr>
            <a:picLocks noChangeAspect="1"/>
          </p:cNvPicPr>
          <p:nvPr/>
        </p:nvPicPr>
        <p:blipFill>
          <a:blip r:embed="rId2"/>
          <a:stretch>
            <a:fillRect/>
          </a:stretch>
        </p:blipFill>
        <p:spPr>
          <a:xfrm>
            <a:off x="315617" y="1626159"/>
            <a:ext cx="8369892" cy="4579379"/>
          </a:xfrm>
          <a:prstGeom prst="rect">
            <a:avLst/>
          </a:prstGeom>
        </p:spPr>
      </p:pic>
    </p:spTree>
    <p:extLst>
      <p:ext uri="{BB962C8B-B14F-4D97-AF65-F5344CB8AC3E}">
        <p14:creationId xmlns:p14="http://schemas.microsoft.com/office/powerpoint/2010/main" val="373794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150" y="1878914"/>
            <a:ext cx="7902575" cy="1195388"/>
          </a:xfrm>
        </p:spPr>
        <p:txBody>
          <a:bodyPr/>
          <a:lstStyle/>
          <a:p>
            <a:pPr algn="ctr"/>
            <a:r>
              <a:rPr lang="en-US" dirty="0" smtClean="0"/>
              <a:t>Unified Alpine Skiing Rules</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21</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1133789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Alpine Skiin</a:t>
            </a:r>
            <a:r>
              <a:rPr lang="en-US" dirty="0" smtClean="0"/>
              <a:t>g Rules</a:t>
            </a:r>
            <a:endParaRPr lang="en-US" dirty="0"/>
          </a:p>
        </p:txBody>
      </p:sp>
      <p:pic>
        <p:nvPicPr>
          <p:cNvPr id="5" name="Content Placeholder 4"/>
          <p:cNvPicPr>
            <a:picLocks noGrp="1" noChangeAspect="1"/>
          </p:cNvPicPr>
          <p:nvPr>
            <p:ph idx="1"/>
          </p:nvPr>
        </p:nvPicPr>
        <p:blipFill>
          <a:blip r:embed="rId2"/>
          <a:stretch>
            <a:fillRect/>
          </a:stretch>
        </p:blipFill>
        <p:spPr>
          <a:xfrm>
            <a:off x="265354" y="1964724"/>
            <a:ext cx="8457325" cy="3688329"/>
          </a:xfrm>
          <a:prstGeom prst="rect">
            <a:avLst/>
          </a:prstGeom>
        </p:spPr>
      </p:pic>
      <p:sp>
        <p:nvSpPr>
          <p:cNvPr id="4" name="Slide Number Placeholder 3"/>
          <p:cNvSpPr>
            <a:spLocks noGrp="1"/>
          </p:cNvSpPr>
          <p:nvPr>
            <p:ph type="sldNum" sz="quarter" idx="10"/>
          </p:nvPr>
        </p:nvSpPr>
        <p:spPr/>
        <p:txBody>
          <a:bodyPr/>
          <a:lstStyle/>
          <a:p>
            <a:fld id="{62FADDA2-E13B-F548-856B-05843CC20AFE}" type="slidenum">
              <a:rPr lang="en-US" smtClean="0"/>
              <a:pPr/>
              <a:t>22</a:t>
            </a:fld>
            <a:endParaRPr lang="en-US"/>
          </a:p>
        </p:txBody>
      </p:sp>
    </p:spTree>
    <p:extLst>
      <p:ext uri="{BB962C8B-B14F-4D97-AF65-F5344CB8AC3E}">
        <p14:creationId xmlns:p14="http://schemas.microsoft.com/office/powerpoint/2010/main" val="2051940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2190" y="2056695"/>
            <a:ext cx="7773293" cy="1470049"/>
          </a:xfrm>
        </p:spPr>
        <p:txBody>
          <a:bodyPr/>
          <a:lstStyle/>
          <a:p>
            <a:pPr algn="ctr"/>
            <a:r>
              <a:rPr lang="en-US" dirty="0" smtClean="0"/>
              <a:t>Thank you!</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23</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55822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pic>
        <p:nvPicPr>
          <p:cNvPr id="6" name="Content Placeholder 5"/>
          <p:cNvPicPr>
            <a:picLocks noGrp="1" noChangeAspect="1"/>
          </p:cNvPicPr>
          <p:nvPr>
            <p:ph idx="1"/>
          </p:nvPr>
        </p:nvPicPr>
        <p:blipFill>
          <a:blip r:embed="rId2"/>
          <a:stretch>
            <a:fillRect/>
          </a:stretch>
        </p:blipFill>
        <p:spPr>
          <a:xfrm>
            <a:off x="544513" y="1761066"/>
            <a:ext cx="10068547" cy="1892183"/>
          </a:xfrm>
          <a:prstGeom prst="rect">
            <a:avLst/>
          </a:prstGeom>
        </p:spPr>
      </p:pic>
      <p:sp>
        <p:nvSpPr>
          <p:cNvPr id="4" name="Slide Number Placeholder 3"/>
          <p:cNvSpPr>
            <a:spLocks noGrp="1"/>
          </p:cNvSpPr>
          <p:nvPr>
            <p:ph type="sldNum" sz="quarter" idx="10"/>
          </p:nvPr>
        </p:nvSpPr>
        <p:spPr/>
        <p:txBody>
          <a:bodyPr/>
          <a:lstStyle/>
          <a:p>
            <a:fld id="{62FADDA2-E13B-F548-856B-05843CC20AFE}" type="slidenum">
              <a:rPr lang="en-US" smtClean="0"/>
              <a:pPr/>
              <a:t>3</a:t>
            </a:fld>
            <a:endParaRPr lang="en-US"/>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Recommended Events</a:t>
            </a: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pic>
        <p:nvPicPr>
          <p:cNvPr id="6" name="Content Placeholder 5"/>
          <p:cNvPicPr>
            <a:picLocks noGrp="1" noChangeAspect="1"/>
          </p:cNvPicPr>
          <p:nvPr>
            <p:ph idx="1"/>
          </p:nvPr>
        </p:nvPicPr>
        <p:blipFill>
          <a:blip r:embed="rId2"/>
          <a:stretch>
            <a:fillRect/>
          </a:stretch>
        </p:blipFill>
        <p:spPr>
          <a:xfrm>
            <a:off x="374193" y="2014152"/>
            <a:ext cx="8371942" cy="3421424"/>
          </a:xfrm>
          <a:prstGeom prst="rect">
            <a:avLst/>
          </a:prstGeom>
        </p:spPr>
      </p:pic>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484" y="2348471"/>
            <a:ext cx="7902575" cy="1195388"/>
          </a:xfrm>
        </p:spPr>
        <p:txBody>
          <a:bodyPr/>
          <a:lstStyle/>
          <a:p>
            <a:pPr algn="ctr"/>
            <a:r>
              <a:rPr lang="en-US" dirty="0" smtClean="0"/>
              <a:t>Uniform &amp; Equipment</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5</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285693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 and </a:t>
            </a:r>
            <a:r>
              <a:rPr lang="en-US" dirty="0" smtClean="0"/>
              <a:t>Equipment</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pic>
        <p:nvPicPr>
          <p:cNvPr id="5" name="Picture 4"/>
          <p:cNvPicPr>
            <a:picLocks noChangeAspect="1"/>
          </p:cNvPicPr>
          <p:nvPr/>
        </p:nvPicPr>
        <p:blipFill>
          <a:blip r:embed="rId2"/>
          <a:stretch>
            <a:fillRect/>
          </a:stretch>
        </p:blipFill>
        <p:spPr>
          <a:xfrm>
            <a:off x="393400" y="2063579"/>
            <a:ext cx="8339018" cy="3732944"/>
          </a:xfrm>
          <a:prstGeom prst="rect">
            <a:avLst/>
          </a:prstGeom>
        </p:spPr>
      </p:pic>
    </p:spTree>
    <p:extLst>
      <p:ext uri="{BB962C8B-B14F-4D97-AF65-F5344CB8AC3E}">
        <p14:creationId xmlns:p14="http://schemas.microsoft.com/office/powerpoint/2010/main" val="410504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1915983"/>
            <a:ext cx="7902575" cy="1195388"/>
          </a:xfrm>
        </p:spPr>
        <p:txBody>
          <a:bodyPr/>
          <a:lstStyle/>
          <a:p>
            <a:pPr algn="ctr"/>
            <a:r>
              <a:rPr lang="en-US" dirty="0" smtClean="0"/>
              <a:t>Course Layout</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7</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1695219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Layout</a:t>
            </a:r>
            <a:endParaRPr lang="en-US" dirty="0"/>
          </a:p>
        </p:txBody>
      </p:sp>
      <p:pic>
        <p:nvPicPr>
          <p:cNvPr id="5" name="Content Placeholder 4"/>
          <p:cNvPicPr>
            <a:picLocks noGrp="1" noChangeAspect="1"/>
          </p:cNvPicPr>
          <p:nvPr>
            <p:ph idx="1"/>
          </p:nvPr>
        </p:nvPicPr>
        <p:blipFill>
          <a:blip r:embed="rId2"/>
          <a:stretch>
            <a:fillRect/>
          </a:stretch>
        </p:blipFill>
        <p:spPr>
          <a:xfrm>
            <a:off x="198523" y="1886160"/>
            <a:ext cx="8291384" cy="2055635"/>
          </a:xfrm>
          <a:prstGeom prst="rect">
            <a:avLst/>
          </a:prstGeom>
        </p:spPr>
      </p:pic>
      <p:sp>
        <p:nvSpPr>
          <p:cNvPr id="4" name="Slide Number Placeholder 3"/>
          <p:cNvSpPr>
            <a:spLocks noGrp="1"/>
          </p:cNvSpPr>
          <p:nvPr>
            <p:ph type="sldNum" sz="quarter" idx="10"/>
          </p:nvPr>
        </p:nvSpPr>
        <p:spPr/>
        <p:txBody>
          <a:bodyPr/>
          <a:lstStyle/>
          <a:p>
            <a:fld id="{62FADDA2-E13B-F548-856B-05843CC20AFE}" type="slidenum">
              <a:rPr lang="en-US" smtClean="0"/>
              <a:pPr/>
              <a:t>8</a:t>
            </a:fld>
            <a:endParaRPr lang="en-US"/>
          </a:p>
        </p:txBody>
      </p:sp>
    </p:spTree>
    <p:extLst>
      <p:ext uri="{BB962C8B-B14F-4D97-AF65-F5344CB8AC3E}">
        <p14:creationId xmlns:p14="http://schemas.microsoft.com/office/powerpoint/2010/main" val="2975066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Layout Cont.</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pic>
        <p:nvPicPr>
          <p:cNvPr id="6" name="Content Placeholder 5"/>
          <p:cNvPicPr>
            <a:picLocks noGrp="1" noChangeAspect="1"/>
          </p:cNvPicPr>
          <p:nvPr>
            <p:ph idx="1"/>
          </p:nvPr>
        </p:nvPicPr>
        <p:blipFill>
          <a:blip r:embed="rId2"/>
          <a:stretch>
            <a:fillRect/>
          </a:stretch>
        </p:blipFill>
        <p:spPr>
          <a:xfrm>
            <a:off x="1754659" y="1786189"/>
            <a:ext cx="5152933" cy="4778287"/>
          </a:xfrm>
          <a:prstGeom prst="rect">
            <a:avLst/>
          </a:prstGeom>
        </p:spPr>
      </p:pic>
    </p:spTree>
    <p:extLst>
      <p:ext uri="{BB962C8B-B14F-4D97-AF65-F5344CB8AC3E}">
        <p14:creationId xmlns:p14="http://schemas.microsoft.com/office/powerpoint/2010/main" val="3424070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535</TotalTime>
  <Words>110</Words>
  <Application>Microsoft Office PowerPoint</Application>
  <PresentationFormat>On-screen Show (4:3)</PresentationFormat>
  <Paragraphs>79</Paragraphs>
  <Slides>23</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23</vt:i4>
      </vt:variant>
    </vt:vector>
  </HeadingPairs>
  <TitlesOfParts>
    <vt:vector size="35"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   Alpine Skiing</vt:lpstr>
      <vt:lpstr>The Basics</vt:lpstr>
      <vt:lpstr>Events Offered</vt:lpstr>
      <vt:lpstr>Recommended Events</vt:lpstr>
      <vt:lpstr>Uniform &amp; Equipment</vt:lpstr>
      <vt:lpstr>Uniform Guideline and Equipment</vt:lpstr>
      <vt:lpstr>Course Layout</vt:lpstr>
      <vt:lpstr>Course Layout</vt:lpstr>
      <vt:lpstr>Course Layout Cont.</vt:lpstr>
      <vt:lpstr>Course Layout Cont.</vt:lpstr>
      <vt:lpstr>Course Layout Cont.</vt:lpstr>
      <vt:lpstr>Course Layout Cont.</vt:lpstr>
      <vt:lpstr>General Rules</vt:lpstr>
      <vt:lpstr>General Rules</vt:lpstr>
      <vt:lpstr>General Rules Cont.</vt:lpstr>
      <vt:lpstr>General Rules Cont.</vt:lpstr>
      <vt:lpstr>General Rules Cont.</vt:lpstr>
      <vt:lpstr>General Rules Cont.</vt:lpstr>
      <vt:lpstr>Event Modifications</vt:lpstr>
      <vt:lpstr>Event Modifications</vt:lpstr>
      <vt:lpstr>Unified Alpine Skiing Rules</vt:lpstr>
      <vt:lpstr>Unified Alpine Skiing Rules</vt:lpstr>
      <vt:lpstr>Thank you!</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66</cp:revision>
  <dcterms:created xsi:type="dcterms:W3CDTF">2012-05-09T16:21:13Z</dcterms:created>
  <dcterms:modified xsi:type="dcterms:W3CDTF">2018-12-05T15:45:49Z</dcterms:modified>
</cp:coreProperties>
</file>