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1"/>
    <p:sldMasterId id="2147483723" r:id="rId2"/>
    <p:sldMasterId id="2147483732" r:id="rId3"/>
    <p:sldMasterId id="2147483753" r:id="rId4"/>
  </p:sldMasterIdLst>
  <p:notesMasterIdLst>
    <p:notesMasterId r:id="rId36"/>
  </p:notesMasterIdLst>
  <p:handoutMasterIdLst>
    <p:handoutMasterId r:id="rId37"/>
  </p:handoutMasterIdLst>
  <p:sldIdLst>
    <p:sldId id="273" r:id="rId5"/>
    <p:sldId id="288" r:id="rId6"/>
    <p:sldId id="275" r:id="rId7"/>
    <p:sldId id="277" r:id="rId8"/>
    <p:sldId id="290" r:id="rId9"/>
    <p:sldId id="289" r:id="rId10"/>
    <p:sldId id="287" r:id="rId11"/>
    <p:sldId id="291" r:id="rId12"/>
    <p:sldId id="292" r:id="rId13"/>
    <p:sldId id="293" r:id="rId14"/>
    <p:sldId id="294" r:id="rId15"/>
    <p:sldId id="278" r:id="rId16"/>
    <p:sldId id="297" r:id="rId17"/>
    <p:sldId id="295" r:id="rId18"/>
    <p:sldId id="298" r:id="rId19"/>
    <p:sldId id="299" r:id="rId20"/>
    <p:sldId id="300" r:id="rId21"/>
    <p:sldId id="301" r:id="rId22"/>
    <p:sldId id="302" r:id="rId23"/>
    <p:sldId id="303" r:id="rId24"/>
    <p:sldId id="306" r:id="rId25"/>
    <p:sldId id="307" r:id="rId26"/>
    <p:sldId id="304" r:id="rId27"/>
    <p:sldId id="305" r:id="rId28"/>
    <p:sldId id="285" r:id="rId29"/>
    <p:sldId id="284" r:id="rId30"/>
    <p:sldId id="283" r:id="rId31"/>
    <p:sldId id="310" r:id="rId32"/>
    <p:sldId id="309" r:id="rId33"/>
    <p:sldId id="308" r:id="rId34"/>
    <p:sldId id="28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421"/>
    <a:srgbClr val="2E3333"/>
    <a:srgbClr val="1A1A16"/>
    <a:srgbClr val="1A1A10"/>
    <a:srgbClr val="16151E"/>
    <a:srgbClr val="292511"/>
    <a:srgbClr val="000000"/>
    <a:srgbClr val="FF5517"/>
    <a:srgbClr val="FF7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5116" autoAdjust="0"/>
  </p:normalViewPr>
  <p:slideViewPr>
    <p:cSldViewPr snapToGrid="0" snapToObjects="1">
      <p:cViewPr varScale="1">
        <p:scale>
          <a:sx n="110" d="100"/>
          <a:sy n="110" d="100"/>
        </p:scale>
        <p:origin x="54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-323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70A94-535E-A242-8751-E65D819C19D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42F98-C731-A94C-AA10-6D9C96A0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0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25BBB-A885-FB47-A586-C46B257BEE92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B4B2F-0019-C942-9AE2-8EB4A0794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320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1150622"/>
            <a:ext cx="7773293" cy="1470049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703" y="2973325"/>
            <a:ext cx="6400354" cy="1752451"/>
          </a:xfrm>
        </p:spPr>
        <p:txBody>
          <a:bodyPr/>
          <a:lstStyle>
            <a:lvl1pPr marL="0" indent="0" algn="l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ga-IE"/>
              <a:t>Click to edit Master subtitle style</a:t>
            </a:r>
            <a:endParaRPr lang="en-US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5435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>
                <a:solidFill>
                  <a:srgbClr val="2E3333"/>
                </a:solidFill>
              </a:rPr>
              <a:t> /  </a:t>
            </a:r>
            <a:r>
              <a:rPr lang="en-US" dirty="0">
                <a:solidFill>
                  <a:srgbClr val="2E3333"/>
                </a:solidFill>
                <a:latin typeface="Ubuntu"/>
                <a:cs typeface="Ubuntu"/>
              </a:rPr>
              <a:t>Special Olympics Michigan</a:t>
            </a:r>
          </a:p>
        </p:txBody>
      </p:sp>
    </p:spTree>
    <p:extLst>
      <p:ext uri="{BB962C8B-B14F-4D97-AF65-F5344CB8AC3E}">
        <p14:creationId xmlns:p14="http://schemas.microsoft.com/office/powerpoint/2010/main" val="38094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FADDA2-E13B-F548-856B-05843CC20AFE}" type="slidenum">
              <a:rPr lang="en-US" smtClean="0"/>
              <a:pPr/>
              <a:t>‹#›</a:t>
            </a:fld>
            <a:r>
              <a:rPr lang="en-US" dirty="0"/>
              <a:t> Special Olympics Michigan</a:t>
            </a:r>
          </a:p>
        </p:txBody>
      </p:sp>
    </p:spTree>
    <p:extLst>
      <p:ext uri="{BB962C8B-B14F-4D97-AF65-F5344CB8AC3E}">
        <p14:creationId xmlns:p14="http://schemas.microsoft.com/office/powerpoint/2010/main" val="245064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711" y="1741289"/>
            <a:ext cx="3902273" cy="44648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141" y="1741289"/>
            <a:ext cx="3902273" cy="4464844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259849-736F-2C48-9F66-0F7642C7CEF8}" type="slidenum">
              <a:rPr lang="en-US" smtClean="0"/>
              <a:pPr/>
              <a:t>‹#›</a:t>
            </a:fld>
            <a:r>
              <a:rPr lang="en-US" dirty="0"/>
              <a:t> / Special Olympics Michigan</a:t>
            </a:r>
          </a:p>
        </p:txBody>
      </p:sp>
    </p:spTree>
    <p:extLst>
      <p:ext uri="{BB962C8B-B14F-4D97-AF65-F5344CB8AC3E}">
        <p14:creationId xmlns:p14="http://schemas.microsoft.com/office/powerpoint/2010/main" val="28349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>
                <a:solidFill>
                  <a:srgbClr val="2E3333"/>
                </a:solidFill>
              </a:rPr>
              <a:t> /  </a:t>
            </a:r>
            <a:r>
              <a:rPr lang="en-US" dirty="0">
                <a:solidFill>
                  <a:srgbClr val="2E3333"/>
                </a:solidFill>
                <a:latin typeface="Ubuntu"/>
                <a:cs typeface="Ubuntu"/>
              </a:rPr>
              <a:t>Special Olympics Michigan</a:t>
            </a:r>
          </a:p>
        </p:txBody>
      </p:sp>
    </p:spTree>
    <p:extLst>
      <p:ext uri="{BB962C8B-B14F-4D97-AF65-F5344CB8AC3E}">
        <p14:creationId xmlns:p14="http://schemas.microsoft.com/office/powerpoint/2010/main" val="114778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>
                <a:solidFill>
                  <a:srgbClr val="2E3333"/>
                </a:solidFill>
              </a:rPr>
              <a:t> /  </a:t>
            </a:r>
            <a:r>
              <a:rPr lang="en-US" dirty="0">
                <a:solidFill>
                  <a:srgbClr val="2E3333"/>
                </a:solidFill>
                <a:latin typeface="Ubuntu"/>
                <a:cs typeface="Ubuntu"/>
              </a:rPr>
              <a:t>Special Olympics Michigan </a:t>
            </a:r>
          </a:p>
        </p:txBody>
      </p:sp>
    </p:spTree>
    <p:extLst>
      <p:ext uri="{BB962C8B-B14F-4D97-AF65-F5344CB8AC3E}">
        <p14:creationId xmlns:p14="http://schemas.microsoft.com/office/powerpoint/2010/main" val="422624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>
                <a:solidFill>
                  <a:srgbClr val="2E3333"/>
                </a:solidFill>
              </a:rPr>
              <a:t> /  </a:t>
            </a:r>
            <a:r>
              <a:rPr lang="en-US" dirty="0">
                <a:solidFill>
                  <a:srgbClr val="2E3333"/>
                </a:solidFill>
                <a:latin typeface="Ubuntu"/>
                <a:cs typeface="Ubuntu"/>
              </a:rPr>
              <a:t>Special Olympics Michigan</a:t>
            </a:r>
          </a:p>
        </p:txBody>
      </p:sp>
    </p:spTree>
    <p:extLst>
      <p:ext uri="{BB962C8B-B14F-4D97-AF65-F5344CB8AC3E}">
        <p14:creationId xmlns:p14="http://schemas.microsoft.com/office/powerpoint/2010/main" val="350957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826519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1910081"/>
            <a:ext cx="5111130" cy="421568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910081"/>
            <a:ext cx="3008189" cy="4215684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>
                <a:solidFill>
                  <a:srgbClr val="2E3333"/>
                </a:solidFill>
              </a:rPr>
              <a:t> /  </a:t>
            </a:r>
            <a:r>
              <a:rPr lang="en-US" dirty="0">
                <a:solidFill>
                  <a:srgbClr val="2E3333"/>
                </a:solidFill>
                <a:latin typeface="Ubuntu"/>
                <a:cs typeface="Ubuntu"/>
              </a:rPr>
              <a:t>Special Olympics Michigan</a:t>
            </a:r>
          </a:p>
        </p:txBody>
      </p:sp>
    </p:spTree>
    <p:extLst>
      <p:ext uri="{BB962C8B-B14F-4D97-AF65-F5344CB8AC3E}">
        <p14:creationId xmlns:p14="http://schemas.microsoft.com/office/powerpoint/2010/main" val="2239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8F6C85-62F1-2E45-BAF4-9247EEFC73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6917" y="221921"/>
            <a:ext cx="8791061" cy="6436217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ga-IE" noProof="0">
                <a:sym typeface="Ubuntu" charset="0"/>
              </a:rPr>
              <a:t>Drag picture to placeholder or click icon to add</a:t>
            </a:r>
            <a:endParaRPr lang="en-US" noProof="0">
              <a:sym typeface="Ubuntu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743" y="5084341"/>
            <a:ext cx="6875132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0743" y="5757637"/>
            <a:ext cx="6891759" cy="616450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20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>
                <a:latin typeface="Ubuntu"/>
                <a:cs typeface="Ubuntu"/>
              </a:defRPr>
            </a:lvl1pPr>
          </a:lstStyle>
          <a:p>
            <a:r>
              <a:rPr lang="ga-I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>
                <a:latin typeface="Ubuntu"/>
                <a:cs typeface="Ubuntu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7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  <a:prstGeom prst="rect">
            <a:avLst/>
          </a:prstGeom>
        </p:spPr>
        <p:txBody>
          <a:bodyPr vert="horz" lIns="64291" tIns="32146" rIns="64291" bIns="32146"/>
          <a:lstStyle>
            <a:lvl1pPr>
              <a:defRPr>
                <a:latin typeface="Ubuntu"/>
                <a:cs typeface="Ubuntu"/>
              </a:defRPr>
            </a:lvl1pPr>
          </a:lstStyle>
          <a:p>
            <a:r>
              <a:rPr lang="ga-I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  <a:prstGeom prst="rect">
            <a:avLst/>
          </a:prstGeom>
        </p:spPr>
        <p:txBody>
          <a:bodyPr vert="horz" lIns="64291" tIns="32146" rIns="64291" bIns="32146"/>
          <a:lstStyle>
            <a:lvl1pPr marL="0" indent="0" algn="ctr">
              <a:buNone/>
              <a:defRPr>
                <a:latin typeface="Ubuntu"/>
                <a:cs typeface="Ubuntu"/>
              </a:defRPr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7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958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2600179"/>
            <a:ext cx="7772176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1099991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8790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4711" y="2375297"/>
            <a:ext cx="3902273" cy="185737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4141" y="2375297"/>
            <a:ext cx="3902273" cy="1857375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1254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2246177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885765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2267025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906613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4071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092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/ </a:t>
            </a:r>
            <a:r>
              <a:rPr lang="en-US" b="1">
                <a:latin typeface="Helvetica Neue"/>
                <a:cs typeface="Helvetica Neue"/>
              </a:rPr>
              <a:t>storyful.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0435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3253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r>
              <a:rPr lang="ga-IE" noProof="0">
                <a:sym typeface="Ubuntu Light" charset="0"/>
              </a:rPr>
              <a:t>Drag picture to placeholder or click icon to add</a:t>
            </a:r>
            <a:endParaRPr lang="en-US" noProof="0">
              <a:sym typeface="Ubuntu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103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2374900"/>
            <a:ext cx="79121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>
                <a:sym typeface="Ubuntu Light" charset="0"/>
              </a:rPr>
              <a:t>Click to edit Master text styles</a:t>
            </a:r>
          </a:p>
          <a:p>
            <a:pPr lvl="1"/>
            <a:r>
              <a:rPr lang="ga-IE">
                <a:sym typeface="Ubuntu Light" charset="0"/>
              </a:rPr>
              <a:t>Second level</a:t>
            </a:r>
          </a:p>
          <a:p>
            <a:pPr lvl="2"/>
            <a:r>
              <a:rPr lang="ga-IE">
                <a:sym typeface="Ubuntu Light" charset="0"/>
              </a:rPr>
              <a:t>Third level</a:t>
            </a:r>
          </a:p>
          <a:p>
            <a:pPr lvl="3"/>
            <a:r>
              <a:rPr lang="ga-IE">
                <a:sym typeface="Ubuntu Light" charset="0"/>
              </a:rPr>
              <a:t>Fourth level</a:t>
            </a:r>
          </a:p>
          <a:p>
            <a:pPr lvl="4"/>
            <a:r>
              <a:rPr lang="ga-IE">
                <a:sym typeface="Ubuntu Light" charset="0"/>
              </a:rPr>
              <a:t>Fifth level</a:t>
            </a:r>
            <a:endParaRPr lang="en-US" dirty="0">
              <a:sym typeface="Ubuntu Light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4513" y="482600"/>
            <a:ext cx="7902575" cy="119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>
                <a:sym typeface="Ubuntu Light" charset="0"/>
              </a:rPr>
              <a:t>Click to edit Master title style</a:t>
            </a:r>
            <a:endParaRPr lang="en-US" dirty="0">
              <a:sym typeface="Ubuntu Light" charset="0"/>
            </a:endParaRPr>
          </a:p>
        </p:txBody>
      </p:sp>
      <p:sp>
        <p:nvSpPr>
          <p:cNvPr id="102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37" y="6446156"/>
            <a:ext cx="3630637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 spc="20">
                <a:solidFill>
                  <a:schemeClr val="tx1"/>
                </a:solidFill>
                <a:latin typeface="Ubuntu" charset="0"/>
                <a:ea typeface="MS PGothic" charset="0"/>
                <a:cs typeface="MS PGothic" charset="0"/>
                <a:sym typeface="Ubuntu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>
              <a:latin typeface="Ubuntu"/>
              <a:cs typeface="Ubuntu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78000" y="5749806"/>
            <a:ext cx="34970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100" b="0" i="1" kern="1200" spc="-100" dirty="0">
                <a:solidFill>
                  <a:srgbClr val="4F5146"/>
                </a:solidFill>
                <a:latin typeface="Ubuntu"/>
              </a:rPr>
              <a:t>Michigan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900" spc="-100">
          <a:solidFill>
            <a:srgbClr val="FFFFFF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5900">
          <a:solidFill>
            <a:srgbClr val="FFFFFF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239713" indent="-23971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1pPr>
      <a:lvl2pPr marL="522288" indent="-200025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2pPr>
      <a:lvl3pPr marL="803275" indent="-160338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3pPr>
      <a:lvl4pPr marL="1123950" indent="-160338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4pPr>
      <a:lvl5pPr marL="1446213" indent="-160338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 spc="-5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5pPr>
      <a:lvl6pPr marL="321457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6pPr>
      <a:lvl7pPr marL="642915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7pPr>
      <a:lvl8pPr marL="964372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8pPr>
      <a:lvl9pPr marL="1285829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defRPr sz="2500">
          <a:solidFill>
            <a:srgbClr val="FEFDD5"/>
          </a:solidFill>
          <a:latin typeface="+mn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4513" y="1741488"/>
            <a:ext cx="79121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>
                <a:sym typeface="Ubuntu" charset="0"/>
              </a:rPr>
              <a:t>Click to edit Master text styles</a:t>
            </a:r>
          </a:p>
          <a:p>
            <a:pPr lvl="1"/>
            <a:r>
              <a:rPr lang="ga-IE">
                <a:sym typeface="Ubuntu" charset="0"/>
              </a:rPr>
              <a:t>Second level</a:t>
            </a:r>
          </a:p>
          <a:p>
            <a:pPr lvl="2"/>
            <a:r>
              <a:rPr lang="ga-IE">
                <a:sym typeface="Ubuntu" charset="0"/>
              </a:rPr>
              <a:t>Third level</a:t>
            </a:r>
          </a:p>
          <a:p>
            <a:pPr lvl="3"/>
            <a:r>
              <a:rPr lang="ga-IE">
                <a:sym typeface="Ubuntu" charset="0"/>
              </a:rPr>
              <a:t>Fourth level</a:t>
            </a:r>
          </a:p>
          <a:p>
            <a:pPr lvl="4"/>
            <a:r>
              <a:rPr lang="ga-IE">
                <a:sym typeface="Ubuntu" charset="0"/>
              </a:rPr>
              <a:t>Fifth level</a:t>
            </a:r>
            <a:endParaRPr lang="en-US" dirty="0">
              <a:sym typeface="Ubuntu Light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44513" y="366713"/>
            <a:ext cx="7051823" cy="104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5717" tIns="35717" rIns="35717" bIns="3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ga-IE">
                <a:sym typeface="Ubuntu Light" charset="0"/>
              </a:rPr>
              <a:t>Click to edit Master title style</a:t>
            </a:r>
            <a:endParaRPr lang="en-US" dirty="0">
              <a:sym typeface="Ubuntu Light" charset="0"/>
            </a:endParaRPr>
          </a:p>
        </p:txBody>
      </p:sp>
      <p:sp>
        <p:nvSpPr>
          <p:cNvPr id="205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54038" y="6470814"/>
            <a:ext cx="3498781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>
                <a:solidFill>
                  <a:schemeClr val="tx1"/>
                </a:solidFill>
                <a:latin typeface="Ubuntu" charset="0"/>
                <a:ea typeface="MS PGothic" charset="0"/>
                <a:cs typeface="MS PGothic" charset="0"/>
                <a:sym typeface="Ubuntu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‹#›</a:t>
            </a:fld>
            <a:r>
              <a:rPr lang="en-US" dirty="0">
                <a:solidFill>
                  <a:srgbClr val="2E3333"/>
                </a:solidFill>
              </a:rPr>
              <a:t> /  </a:t>
            </a:r>
            <a:r>
              <a:rPr lang="en-US" dirty="0">
                <a:solidFill>
                  <a:srgbClr val="2E3333"/>
                </a:solidFill>
                <a:latin typeface="Ubuntu"/>
                <a:cs typeface="Ubuntu"/>
              </a:rPr>
              <a:t>Special Olympics Michigan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600" spc="-100">
          <a:solidFill>
            <a:schemeClr val="tx1"/>
          </a:solidFill>
          <a:latin typeface="+mj-lt"/>
          <a:ea typeface="+mj-ea"/>
          <a:cs typeface="+mj-cs"/>
          <a:sym typeface="Ubuntu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Ubuntu Light" charset="0"/>
          <a:ea typeface="ヒラギノ角ゴ ProN W3" charset="0"/>
          <a:cs typeface="ヒラギノ角ゴ ProN W3" charset="0"/>
          <a:sym typeface="Ubuntu Light" charset="0"/>
        </a:defRPr>
      </a:lvl9pPr>
    </p:titleStyle>
    <p:bodyStyle>
      <a:lvl1pPr marL="239713" indent="-239713" algn="l" rtl="0" eaLnBrk="1" fontAlgn="base" hangingPunct="1">
        <a:lnSpc>
          <a:spcPct val="110000"/>
        </a:lnSpc>
        <a:spcBef>
          <a:spcPts val="85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  <a:sym typeface="Ubuntu" charset="0"/>
        </a:defRPr>
      </a:lvl1pPr>
      <a:lvl2pPr marL="284163" indent="-284163" algn="l" rtl="0" eaLnBrk="1" fontAlgn="base" hangingPunct="1">
        <a:lnSpc>
          <a:spcPct val="110000"/>
        </a:lnSpc>
        <a:spcBef>
          <a:spcPts val="85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25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2pPr>
      <a:lvl3pPr marL="534988" indent="-28416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3pPr>
      <a:lvl4pPr marL="534988" indent="-28416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4pPr>
      <a:lvl5pPr marL="534988" indent="-284163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5pPr>
      <a:lvl6pPr marL="857220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6pPr>
      <a:lvl7pPr marL="1178677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7pPr>
      <a:lvl8pPr marL="1500134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8pPr>
      <a:lvl9pPr marL="1821591" indent="-285740" algn="l" rtl="0" eaLnBrk="1" fontAlgn="base" hangingPunct="1">
        <a:lnSpc>
          <a:spcPct val="140000"/>
        </a:lnSpc>
        <a:spcBef>
          <a:spcPct val="0"/>
        </a:spcBef>
        <a:spcAft>
          <a:spcPct val="0"/>
        </a:spcAft>
        <a:buClr>
          <a:srgbClr val="4F5146"/>
        </a:buClr>
        <a:buSzPct val="80000"/>
        <a:buFont typeface="Ubuntu Light" charset="0"/>
        <a:buChar char="‣"/>
        <a:defRPr sz="1700">
          <a:solidFill>
            <a:srgbClr val="4F5146"/>
          </a:solidFill>
          <a:latin typeface="+mj-lt"/>
          <a:ea typeface="+mn-ea"/>
          <a:cs typeface="+mn-cs"/>
          <a:sym typeface="Ubuntu Light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23888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6625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9363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2100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4838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6625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8082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540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997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21457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eaLnBrk="1" fontAlgn="base" hangingPunct="1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23888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936625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9363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562100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74838" indent="-401638" algn="l" rtl="0" eaLnBrk="1" fontAlgn="base" hangingPunct="1">
        <a:spcBef>
          <a:spcPts val="1688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196625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518082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839540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160997" indent="-401822" algn="l" rtl="0" eaLnBrk="1" fontAlgn="base" hangingPunct="1">
        <a:spcBef>
          <a:spcPts val="1687"/>
        </a:spcBef>
        <a:spcAft>
          <a:spcPct val="0"/>
        </a:spcAft>
        <a:buSzPct val="171000"/>
        <a:buFont typeface="Gill Sans" charset="0"/>
        <a:buChar char="•"/>
        <a:defRPr sz="30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88F72-1EA4-FE40-A5CA-BD0111E6622B}" type="slidenum">
              <a:rPr lang="en-US" smtClean="0"/>
              <a:pPr/>
              <a:t>1</a:t>
            </a:fld>
            <a:r>
              <a:rPr lang="en-US"/>
              <a:t> 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0F76597D-25BE-FF7B-6A24-FD7339A3F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037" y="2148150"/>
            <a:ext cx="7773293" cy="1470049"/>
          </a:xfrm>
        </p:spPr>
        <p:txBody>
          <a:bodyPr/>
          <a:lstStyle/>
          <a:p>
            <a:pPr algn="ctr"/>
            <a:r>
              <a:rPr lang="en-US" dirty="0"/>
              <a:t>Soccer Official Rules</a:t>
            </a:r>
          </a:p>
        </p:txBody>
      </p:sp>
    </p:spTree>
    <p:extLst>
      <p:ext uri="{BB962C8B-B14F-4D97-AF65-F5344CB8AC3E}">
        <p14:creationId xmlns:p14="http://schemas.microsoft.com/office/powerpoint/2010/main" val="33821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463" y="433388"/>
            <a:ext cx="6776979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&amp; Equipment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600200"/>
            <a:ext cx="8104188" cy="4605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7/Side Field: </a:t>
            </a:r>
            <a:r>
              <a:rPr lang="en-US" dirty="0"/>
              <a:t> 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Field Size: Can range from a maximum of 70 meters long by 50 meters wide to a minimum of 50 meters long by 35 meters wide. 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Goals Size: 5M x 2M (Roughly 16 ft x 6 ft)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Goal Area: 8M x 20M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Penalty Mark: 7M </a:t>
            </a:r>
          </a:p>
        </p:txBody>
      </p:sp>
    </p:spTree>
    <p:extLst>
      <p:ext uri="{BB962C8B-B14F-4D97-AF65-F5344CB8AC3E}">
        <p14:creationId xmlns:p14="http://schemas.microsoft.com/office/powerpoint/2010/main" val="161939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463" y="433388"/>
            <a:ext cx="6776979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&amp; Equipment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600200"/>
            <a:ext cx="8104188" cy="4605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11/Side Field: </a:t>
            </a:r>
            <a:r>
              <a:rPr lang="en-US" dirty="0"/>
              <a:t> 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Field Size: Can range from a maximum of 120 meters long by 90 meters wide to a minimum of 90 meters long by 45 meters wide. 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Goals Size: 7.32M x 2.44M (Roughly 24 ft x 8 ft)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Goal Area: 16.5M x 40.2M (roughly 44 yd x 18 yd)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Penalty Mark: 11M </a:t>
            </a:r>
          </a:p>
        </p:txBody>
      </p:sp>
    </p:spTree>
    <p:extLst>
      <p:ext uri="{BB962C8B-B14F-4D97-AF65-F5344CB8AC3E}">
        <p14:creationId xmlns:p14="http://schemas.microsoft.com/office/powerpoint/2010/main" val="59329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38" y="461963"/>
            <a:ext cx="6741819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5/Side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1"/>
            <a:ext cx="8686800" cy="48196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Match Length: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Two 15-Minute halves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5-Minute halftime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Tie Match: If during tournament play a match is tied at the end of regulation the match will proceed directly to penalty kicks.  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No extra time or injury time is added to the end of matches.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38" y="461963"/>
            <a:ext cx="6741819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5/Side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1"/>
            <a:ext cx="8686800" cy="481965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Any ball off the defense and over the goal line (end line) results in a corner kick for the offense.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Any ball off the offense and over the goal line (end line) results in a goalkeeper throw-in. 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While throwing the ball in play the goalkeeper must not leave the goal area.  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throw must leave the goal area and not be touched by another player within this area.</a:t>
            </a:r>
          </a:p>
          <a:p>
            <a:pPr marL="638175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Penalty for this is a re-throw by the goalkeeper.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throw must bounce, or be touched, before crossing the midfield line. </a:t>
            </a:r>
          </a:p>
          <a:p>
            <a:pPr marL="638175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Penalty for this is a free kick from mid-field awarded to the defense.  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6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38" y="461963"/>
            <a:ext cx="6741819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5/Side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1"/>
            <a:ext cx="8686800" cy="481965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Goalkeepers may not catch a ball kicked to them by their teammates, they must play this ball with their feet.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balls over the sideline shall result in a kick-in.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is no offsides.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Substitute players and coaches are to remain seated in the bench area at all times unless making a substitution. 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Coaches are not allowed around the perimeter of the field; Must stay in the coaches' box.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Only one coach may stand and communicate with his/her players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1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38" y="461963"/>
            <a:ext cx="6741819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7/Side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1"/>
            <a:ext cx="8686800" cy="48196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Match Length: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Two 17-Minute halves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5-Minute halftime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Tie Match: If during tournament play a match is tied at the end of regulation the match will proceed directly to penalty kicks.  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No extra time or injury time is added to the end of matches.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64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38" y="461963"/>
            <a:ext cx="6741819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7/Side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1"/>
            <a:ext cx="8686800" cy="481965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Any ball off the defense and over the goal line (end line) results in a corner kick for the offense.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Any ball off the offense and over the goal line (end line) results in a goalkeeper throw-in. 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While throwing the ball in play the goalkeeper must not leave the goal area.  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throw must leave the goal area and not be touched by another player within this area.</a:t>
            </a:r>
          </a:p>
          <a:p>
            <a:pPr marL="638175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Penalty for this is a re-throw by the goalkeeper.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The throw must bounce, or be touched, before crossing the midfield line. </a:t>
            </a:r>
          </a:p>
          <a:p>
            <a:pPr marL="638175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Penalty for this is a free kick from mid-field awarded to the defense.  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0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38" y="461963"/>
            <a:ext cx="6741819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7/Side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1"/>
            <a:ext cx="8686800" cy="481965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Goalkeepers may not catch a ball kicked to them by their teammates, they must play this ball with their feet.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balls over the sideline shall result in a kick-in.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is no offsides.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Substitute players and coaches are to remain seated in the bench area at all times unless making a substitution. 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Coaches are not allowed around the perimeter of the field; Must stay in the coaches' box.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Only one coach may stand and communicate with his/her players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2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38" y="461963"/>
            <a:ext cx="6741819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11/Side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1"/>
            <a:ext cx="8686800" cy="481965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Match Length: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Two 30-Minute halves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10-Minute halftime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Tie Match: If during tournament play a match is tied at the end of regulation the match will proceed to extra time.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Two extra 5-minute periods will be played, with no break between.  This will be ‘sudden death’ with the first goal winning the match.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If the match is still tied, the teams will move to penalty kicks.   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No injury time is added to the end of matches.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2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38" y="461963"/>
            <a:ext cx="6741819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11/Side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1"/>
            <a:ext cx="8686800" cy="48196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Any ball off the defense and over the goal line (end line) results in a corner kick for the offense.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Any ball off the offense and over the goal line (end line) results in a goal kick for the goalkeeper.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Goalkeepers may not catch a ball kicked to them by their teammates, they must play this ball with their feet.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balls over the sideline shall result in a throw-in.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During a throw in the athlete must throw the ball in according to the rules – over the head with feet not leaving the ground.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7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590675"/>
            <a:ext cx="7989888" cy="461486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Team Competition</a:t>
            </a:r>
          </a:p>
          <a:p>
            <a:pPr marL="638175" lvl="2" indent="-342900">
              <a:buFont typeface="Arial" pitchFamily="34" charset="0"/>
              <a:buChar char="•"/>
            </a:pPr>
            <a:r>
              <a:rPr lang="en-US" dirty="0"/>
              <a:t>11-A-Side</a:t>
            </a:r>
          </a:p>
          <a:p>
            <a:pPr marL="638175" lvl="2" indent="-342900">
              <a:buFont typeface="Arial" pitchFamily="34" charset="0"/>
              <a:buChar char="•"/>
            </a:pPr>
            <a:r>
              <a:rPr lang="en-US" dirty="0"/>
              <a:t>7-A-Side</a:t>
            </a:r>
          </a:p>
          <a:p>
            <a:pPr marL="638175" lvl="2" indent="-342900">
              <a:buFont typeface="Arial" pitchFamily="34" charset="0"/>
              <a:buChar char="•"/>
            </a:pPr>
            <a:r>
              <a:rPr lang="en-US" dirty="0"/>
              <a:t>5-A-Side</a:t>
            </a:r>
          </a:p>
          <a:p>
            <a:pPr marL="295275" lvl="2" indent="0">
              <a:buNone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Unified Team Competition</a:t>
            </a:r>
          </a:p>
          <a:p>
            <a:pPr marL="638175" lvl="2" indent="-342900">
              <a:buFont typeface="Arial" pitchFamily="34" charset="0"/>
              <a:buChar char="•"/>
            </a:pPr>
            <a:r>
              <a:rPr lang="en-US" dirty="0"/>
              <a:t>11-A-Side</a:t>
            </a:r>
          </a:p>
          <a:p>
            <a:pPr marL="638175" lvl="2" indent="-342900">
              <a:buFont typeface="Arial" pitchFamily="34" charset="0"/>
              <a:buChar char="•"/>
            </a:pPr>
            <a:r>
              <a:rPr lang="en-US" dirty="0"/>
              <a:t>7-A-Side</a:t>
            </a:r>
          </a:p>
          <a:p>
            <a:pPr marL="638175" lvl="2" indent="-342900">
              <a:buFont typeface="Arial" pitchFamily="34" charset="0"/>
              <a:buChar char="•"/>
            </a:pPr>
            <a:r>
              <a:rPr lang="en-US" dirty="0"/>
              <a:t>5-A-Side</a:t>
            </a:r>
          </a:p>
          <a:p>
            <a:pPr marL="295275" lvl="2" indent="0">
              <a:buNone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Individual Skills Contest</a:t>
            </a:r>
          </a:p>
          <a:p>
            <a:pPr marL="638175" lvl="2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00648" y="462965"/>
            <a:ext cx="6822515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 Offered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90" y="1590675"/>
            <a:ext cx="3522823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38" y="461963"/>
            <a:ext cx="6741819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11/Side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1"/>
            <a:ext cx="8686800" cy="48196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Substitute players and coaches are to remain seated in the bench area at all times unless making a substitution.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Coaches are not allowed around the perimeter of the field; Must stay in the coaches' box.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Only one coach may stand and communicate with his/her players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Teams are allowed to use all substitutions named on the roster.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Athletes may not re-enter the game after being substituted out. 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09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38" y="461963"/>
            <a:ext cx="6741819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Penalty Kicks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1"/>
            <a:ext cx="8686800" cy="4819650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</a:rPr>
              <a:t>If a match is tied at the end of regulation play a penalty kicks will be taken. 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</a:rPr>
              <a:t>Five penalty </a:t>
            </a:r>
            <a:r>
              <a:rPr lang="en-US" dirty="0">
                <a:ea typeface="Calibri" panose="020F0502020204030204" pitchFamily="34" charset="0"/>
              </a:rPr>
              <a:t>kicks</a:t>
            </a:r>
            <a:r>
              <a:rPr lang="en-US" dirty="0">
                <a:effectLst/>
                <a:ea typeface="Calibri" panose="020F0502020204030204" pitchFamily="34" charset="0"/>
              </a:rPr>
              <a:t> will be taken by each team with the team scoring the most goals declared the winner. </a:t>
            </a:r>
          </a:p>
          <a:p>
            <a:pPr marL="38735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</a:rPr>
              <a:t>The referee chooses the goal and tosses a coin the winning captain decides the first or second kick. </a:t>
            </a:r>
          </a:p>
          <a:p>
            <a:pPr marL="38735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</a:rPr>
              <a:t>Five players are selected from each team. </a:t>
            </a:r>
          </a:p>
          <a:p>
            <a:pPr marL="638175" lvl="2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+mn-lt"/>
                <a:ea typeface="Calibri" panose="020F0502020204030204" pitchFamily="34" charset="0"/>
              </a:rPr>
              <a:t>In Unified matches, kicks must be alternated between athletes and Unified Partners, with an athlete taking the first kick.</a:t>
            </a:r>
            <a:endParaRPr lang="en-US" dirty="0">
              <a:effectLst/>
              <a:latin typeface="+mn-lt"/>
              <a:ea typeface="Calibri" panose="020F0502020204030204" pitchFamily="34" charset="0"/>
            </a:endParaRPr>
          </a:p>
          <a:p>
            <a:pPr marL="38735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</a:rPr>
              <a:t>Kicks are made at the penalty mark. </a:t>
            </a:r>
          </a:p>
          <a:p>
            <a:pPr marL="38735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</a:rPr>
              <a:t>The kicks are taken alternately by the teams. </a:t>
            </a:r>
          </a:p>
          <a:p>
            <a:pPr marL="38735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</a:rPr>
              <a:t>The highest score after five penalty kicks is declared the winner. </a:t>
            </a:r>
          </a:p>
          <a:p>
            <a:pPr marL="38735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 dirty="0">
              <a:effectLst/>
              <a:ea typeface="Calibri" panose="020F0502020204030204" pitchFamily="34" charset="0"/>
            </a:endParaRP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1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38" y="461963"/>
            <a:ext cx="6741819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Penalty Kicks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1"/>
            <a:ext cx="8686800" cy="4819650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Only players on the field at the end of regulation may be involved in the initial penalty kick order of 5 players, this includes the goalkeeper. </a:t>
            </a:r>
          </a:p>
          <a:p>
            <a:pPr marL="38735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</a:rPr>
              <a:t>Goalkeepers may be one of </a:t>
            </a:r>
            <a:r>
              <a:rPr lang="en-US" dirty="0">
                <a:ea typeface="Calibri" panose="020F0502020204030204" pitchFamily="34" charset="0"/>
              </a:rPr>
              <a:t>the first 5 players to take a kick for each team. 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</a:rPr>
              <a:t>If the game is still tied after the initial 5 </a:t>
            </a:r>
            <a:r>
              <a:rPr lang="en-US" dirty="0">
                <a:ea typeface="Calibri" panose="020F0502020204030204" pitchFamily="34" charset="0"/>
              </a:rPr>
              <a:t>kicks</a:t>
            </a:r>
            <a:r>
              <a:rPr lang="en-US" dirty="0">
                <a:effectLst/>
                <a:ea typeface="Calibri" panose="020F0502020204030204" pitchFamily="34" charset="0"/>
              </a:rPr>
              <a:t>, individual alternate penalty kicks will be taken until one team scores and the other does not, and a winner is declared.</a:t>
            </a:r>
          </a:p>
          <a:p>
            <a:pPr marL="38735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</a:rPr>
              <a:t>Players may not take a second kick until the all the members of the team have taken their first kick 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90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38" y="461963"/>
            <a:ext cx="6741819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Yellow/Red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1"/>
            <a:ext cx="8686800" cy="481965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Yellow cards are handed out by the official for fouls and </a:t>
            </a:r>
            <a:r>
              <a:rPr lang="en-US" b="0" i="0" dirty="0">
                <a:solidFill>
                  <a:srgbClr val="202122"/>
                </a:solidFill>
                <a:effectLst/>
              </a:rPr>
              <a:t>indicate a caution given to a player regarding their conduct, or dangerous plays.  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</a:rPr>
              <a:t>Two yellow cards equal one red card.</a:t>
            </a:r>
            <a:endParaRPr lang="en-US" b="0" i="0" dirty="0">
              <a:solidFill>
                <a:srgbClr val="202122"/>
              </a:solidFill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</a:rPr>
              <a:t>Red cards are handed out by the official for fouls.  These </a:t>
            </a:r>
            <a:r>
              <a:rPr lang="en-US" b="0" i="0" dirty="0">
                <a:solidFill>
                  <a:srgbClr val="202122"/>
                </a:solidFill>
                <a:effectLst/>
              </a:rPr>
              <a:t>indicate a serious offence and result in a player being permanently suspended from the game.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2"/>
                </a:solidFill>
              </a:rPr>
              <a:t>Players may not re-enter the game after receiving a red card, or two yellow cards.</a:t>
            </a:r>
            <a:endParaRPr lang="en-US" dirty="0"/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6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938" y="461963"/>
            <a:ext cx="6741819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Yellow/Red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1"/>
            <a:ext cx="8686800" cy="4819650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</a:rPr>
              <a:t>In 5/Side and 7/Side matches If a player is expelled from the</a:t>
            </a:r>
            <a:r>
              <a:rPr lang="en-US" dirty="0">
                <a:ea typeface="Calibri" panose="020F0502020204030204" pitchFamily="34" charset="0"/>
              </a:rPr>
              <a:t> game,</a:t>
            </a:r>
            <a:r>
              <a:rPr lang="en-US" dirty="0">
                <a:effectLst/>
                <a:ea typeface="Calibri" panose="020F0502020204030204" pitchFamily="34" charset="0"/>
              </a:rPr>
              <a:t> they may not re-enter the game. His/her team must play a player down for two minutes. 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</a:rPr>
              <a:t>Keeping check of the two minutes shall be the task of the referee and the timing is up to his sole discretion.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+mn-lt"/>
                <a:ea typeface="Calibri" panose="020F0502020204030204" pitchFamily="34" charset="0"/>
              </a:rPr>
              <a:t>The player who enters the game as a substitute after two minutes may only do so with the consent of the referee and when the ball is out of bounds.</a:t>
            </a: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a typeface="Calibri" panose="020F0502020204030204" pitchFamily="34" charset="0"/>
              </a:rPr>
              <a:t>In 11/Side matches 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if a player is expelled from the game, they may not re-enter the game. His/her team must play a player down for the rest of the game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effectLst/>
                <a:ea typeface="Calibri" panose="020F0502020204030204" pitchFamily="34" charset="0"/>
              </a:rPr>
              <a:t>Match will re-start on the referee’s w</a:t>
            </a:r>
            <a:r>
              <a:rPr lang="en-US" dirty="0">
                <a:ea typeface="Calibri" panose="020F0502020204030204" pitchFamily="34" charset="0"/>
              </a:rPr>
              <a:t>histle after both a yellow and red card.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9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477936"/>
            <a:ext cx="6761895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Kicks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600201"/>
            <a:ext cx="7989888" cy="580072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Free Kick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Direct Free Kick: May score a goal from a direct kick.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Indirect Free Kick: Must be touched by an offensive or defensive player before entering the goal.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Penalty Kick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A Direct Free Kick awarded  for a foul occurring in the penalty area. </a:t>
            </a:r>
          </a:p>
        </p:txBody>
      </p:sp>
    </p:spTree>
    <p:extLst>
      <p:ext uri="{BB962C8B-B14F-4D97-AF65-F5344CB8AC3E}">
        <p14:creationId xmlns:p14="http://schemas.microsoft.com/office/powerpoint/2010/main" val="280326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Major Fouls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52578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Fouls result in an indirect free kick, direct free kick or penalty kick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Kicking another person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Tripping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Jumping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Charging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Striking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Holding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Pushing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Directing or stopping the ball using hands or arms</a:t>
            </a:r>
          </a:p>
        </p:txBody>
      </p:sp>
      <p:pic>
        <p:nvPicPr>
          <p:cNvPr id="2051" name="Picture 3" descr="\\Somi-refe\event-pictures\Soccer &amp; Cycling\2011\Soccer\IMG_8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667000"/>
            <a:ext cx="3886200" cy="259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778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490538"/>
            <a:ext cx="6814649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Skills Contest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609725"/>
            <a:ext cx="7989888" cy="50164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individual Skills Contest is designed for lower ability, or new, athletes who have not yet developed the skills necessary to participate meaningfully in team competitions, and </a:t>
            </a:r>
            <a:r>
              <a:rPr lang="en-US" dirty="0" err="1"/>
              <a:t>atheltes</a:t>
            </a:r>
            <a:r>
              <a:rPr lang="en-US" dirty="0"/>
              <a:t> who use a wheelchair.  Athlete may not be assisted by coaches and modifications may be made for athletes who have visual or hearing impairments.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Events Include: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Dribbling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Shooting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Run &amp; Kick</a:t>
            </a:r>
          </a:p>
        </p:txBody>
      </p:sp>
    </p:spTree>
    <p:extLst>
      <p:ext uri="{BB962C8B-B14F-4D97-AF65-F5344CB8AC3E}">
        <p14:creationId xmlns:p14="http://schemas.microsoft.com/office/powerpoint/2010/main" val="105928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490538"/>
            <a:ext cx="6814649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Skills Contest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Dribbling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111747-507E-BA3D-FC16-6F72DB576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753" y="1639876"/>
            <a:ext cx="6760494" cy="502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56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490538"/>
            <a:ext cx="6814649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Skills Contest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Shooting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3413DE-CF68-F7A3-2B32-30A1011ED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03" y="1820968"/>
            <a:ext cx="7987194" cy="462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9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197" y="461604"/>
            <a:ext cx="6782764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Federation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600200"/>
            <a:ext cx="8667750" cy="561148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Federation </a:t>
            </a:r>
            <a:r>
              <a:rPr lang="en-US" dirty="0" err="1"/>
              <a:t>Internationale</a:t>
            </a:r>
            <a:r>
              <a:rPr lang="en-US" dirty="0"/>
              <a:t> de Football Association (FIFA)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FIFA rules are followed except when in conflict with the Official Special Olympics Sports Rules for Football (Soccer)</a:t>
            </a:r>
          </a:p>
          <a:p>
            <a:endParaRPr lang="en-US" dirty="0"/>
          </a:p>
        </p:txBody>
      </p:sp>
      <p:pic>
        <p:nvPicPr>
          <p:cNvPr id="5122" name="Picture 2" descr="\\Somi-refe\event-pictures\Soccer &amp; Cycling\2011\Soccer\State Soccer Finals 2011 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36" y="3648075"/>
            <a:ext cx="4190929" cy="2794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417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490538"/>
            <a:ext cx="6814649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Skills Contest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 &amp; Kick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853369-269B-AEDF-47DA-51BBE2CDF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521" y="1635953"/>
            <a:ext cx="6658958" cy="517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6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463" y="454124"/>
            <a:ext cx="6760429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Soccer 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638301"/>
            <a:ext cx="8486775" cy="5021292"/>
          </a:xfrm>
        </p:spPr>
        <p:txBody>
          <a:bodyPr>
            <a:noAutofit/>
          </a:bodyPr>
          <a:lstStyle/>
          <a:p>
            <a:r>
              <a:rPr lang="en-US" sz="1600" b="1" u="sng" dirty="0"/>
              <a:t>Control:</a:t>
            </a:r>
            <a:r>
              <a:rPr lang="en-US" sz="1600" b="1" dirty="0"/>
              <a:t> </a:t>
            </a:r>
            <a:r>
              <a:rPr lang="en-US" sz="800" b="1" dirty="0"/>
              <a:t> </a:t>
            </a:r>
            <a:r>
              <a:rPr lang="en-US" sz="1400" dirty="0"/>
              <a:t>What a player tries to achieve when the ball comes to him/her</a:t>
            </a:r>
          </a:p>
          <a:p>
            <a:r>
              <a:rPr lang="en-US" sz="1600" b="1" u="sng" dirty="0"/>
              <a:t>Dribbling:</a:t>
            </a:r>
            <a:r>
              <a:rPr lang="en-US" sz="1600" b="1" dirty="0"/>
              <a:t> </a:t>
            </a:r>
            <a:r>
              <a:rPr lang="en-US" sz="800" b="1" dirty="0"/>
              <a:t> </a:t>
            </a:r>
            <a:r>
              <a:rPr lang="en-US" sz="1400" dirty="0"/>
              <a:t>A player who is running with the ball while kicking it</a:t>
            </a:r>
          </a:p>
          <a:p>
            <a:r>
              <a:rPr lang="en-US" sz="1600" b="1" u="sng" dirty="0"/>
              <a:t>Kickoff:</a:t>
            </a:r>
            <a:r>
              <a:rPr lang="en-US" sz="800" b="1" dirty="0"/>
              <a:t>  </a:t>
            </a:r>
            <a:r>
              <a:rPr lang="en-US" sz="1400" dirty="0"/>
              <a:t>How the game is started</a:t>
            </a:r>
          </a:p>
          <a:p>
            <a:r>
              <a:rPr lang="en-US" sz="1600" b="1" u="sng" dirty="0"/>
              <a:t>Offside:</a:t>
            </a:r>
            <a:r>
              <a:rPr lang="en-US" sz="1600" b="1" dirty="0"/>
              <a:t> </a:t>
            </a:r>
            <a:r>
              <a:rPr lang="en-US" sz="1400" dirty="0"/>
              <a:t>An infraction of the rules in which an offensive player does not have at least two defensemen between him/her and the goal line when the ball is played forward</a:t>
            </a:r>
            <a:endParaRPr lang="en-US" sz="800" dirty="0"/>
          </a:p>
          <a:p>
            <a:r>
              <a:rPr lang="en-US" sz="1600" b="1" u="sng" dirty="0"/>
              <a:t>Goal Area:</a:t>
            </a:r>
            <a:r>
              <a:rPr lang="en-US" sz="1600" b="1" dirty="0"/>
              <a:t> </a:t>
            </a:r>
            <a:r>
              <a:rPr lang="en-US" sz="1400" dirty="0"/>
              <a:t>The rectangular area in front of each goal from which all goal kicks are taken</a:t>
            </a:r>
          </a:p>
          <a:p>
            <a:r>
              <a:rPr lang="en-US" sz="1600" b="1" u="sng" dirty="0"/>
              <a:t>Penalty Area:</a:t>
            </a:r>
            <a:r>
              <a:rPr lang="en-US" sz="1600" b="1" dirty="0"/>
              <a:t>  </a:t>
            </a:r>
            <a:r>
              <a:rPr lang="en-US" sz="1400" dirty="0"/>
              <a:t>The area marked out in front of the goal within which the goalkeeper can use his/her hands</a:t>
            </a:r>
          </a:p>
          <a:p>
            <a:r>
              <a:rPr lang="en-US" sz="1600" b="1" u="sng" dirty="0"/>
              <a:t>Screening:</a:t>
            </a:r>
            <a:r>
              <a:rPr lang="en-US" sz="1600" b="1" dirty="0"/>
              <a:t>  </a:t>
            </a:r>
            <a:r>
              <a:rPr lang="en-US" sz="1400" dirty="0"/>
              <a:t>A technique where a controlling player keeps his/her body between the ball and a marking opponent</a:t>
            </a:r>
          </a:p>
          <a:p>
            <a:r>
              <a:rPr lang="en-US" sz="1600" b="1" u="sng" dirty="0"/>
              <a:t>Tackle:</a:t>
            </a:r>
            <a:r>
              <a:rPr lang="en-US" sz="800" b="1" dirty="0"/>
              <a:t>  </a:t>
            </a:r>
            <a:r>
              <a:rPr lang="en-US" sz="1400" dirty="0"/>
              <a:t>To take the ball away from a dribbler using the feet</a:t>
            </a:r>
          </a:p>
          <a:p>
            <a:r>
              <a:rPr lang="en-US" sz="1600" b="1" u="sng" dirty="0"/>
              <a:t>Trapping:</a:t>
            </a:r>
            <a:r>
              <a:rPr lang="en-US" sz="800" b="1" dirty="0"/>
              <a:t>  </a:t>
            </a:r>
            <a:r>
              <a:rPr lang="en-US" sz="1400" dirty="0"/>
              <a:t>To receive the ball in a controlled manner with any part of the body except hands or arms</a:t>
            </a:r>
          </a:p>
          <a:p>
            <a:r>
              <a:rPr lang="en-US" sz="1600" b="1" u="sng" dirty="0"/>
              <a:t>Volley:</a:t>
            </a:r>
            <a:r>
              <a:rPr lang="en-US" sz="800" b="1" dirty="0"/>
              <a:t>  </a:t>
            </a:r>
            <a:r>
              <a:rPr lang="en-US" sz="1400" dirty="0"/>
              <a:t>Kicking the ball in or out of midair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1017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463" y="442913"/>
            <a:ext cx="6788565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1"/>
            <a:ext cx="8686800" cy="481965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Roster Sizes</a:t>
            </a:r>
          </a:p>
          <a:p>
            <a:pPr marL="50165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5/Side: Minimum of 6 players, maximum of 10</a:t>
            </a:r>
          </a:p>
          <a:p>
            <a:pPr marL="50165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7/Side: Minimum of 8 players, maximum of 14</a:t>
            </a:r>
          </a:p>
          <a:p>
            <a:pPr marL="50165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11/Side: Minimum of 12 players, maximum of 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Matches must start with 5 players (5/Side), 7 players (7/Side) or 11 players (11/Side).  Games may continue with less due to injury or Red Cards.</a:t>
            </a:r>
          </a:p>
          <a:p>
            <a:pPr marL="50165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The next match must be started with the same number of players.</a:t>
            </a:r>
          </a:p>
        </p:txBody>
      </p:sp>
    </p:spTree>
    <p:extLst>
      <p:ext uri="{BB962C8B-B14F-4D97-AF65-F5344CB8AC3E}">
        <p14:creationId xmlns:p14="http://schemas.microsoft.com/office/powerpoint/2010/main" val="9102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463" y="442913"/>
            <a:ext cx="6788565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0"/>
            <a:ext cx="8686800" cy="506666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Teams may register up to 3 athletes as alternates.</a:t>
            </a:r>
          </a:p>
          <a:p>
            <a:pPr marL="50165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Unified teams may have up to 4 alternates: 2 Athletes and 2 Unified Partners.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Each coach must see to it that all athletes have frequent opportunities to participate.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For Unified Sports their must always be one more Athlete than Unified Partner on the field. Failure to follow this will result in an automatic forfeit. </a:t>
            </a:r>
          </a:p>
          <a:p>
            <a:pPr marL="50165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5/Side: 3 Athletes, 2 Unified Partners</a:t>
            </a:r>
          </a:p>
          <a:p>
            <a:pPr marL="50165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7/Side: 4 Athletes, 3 Unified Partners</a:t>
            </a:r>
          </a:p>
          <a:p>
            <a:pPr marL="50165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11/Side: 6 Athletes, 2 Unified Partners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Either an Athlete or Unified Partner may play goalkeeper.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Unified Teams must have a certified, non-playing head coach.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8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463" y="442913"/>
            <a:ext cx="6788565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1151"/>
            <a:ext cx="8686800" cy="481965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Uniform consists of jersey, shorts or sweatpants, matching socks with shin guards, and shoes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Jerseys must be numbered on the front and on the back.  Teams are encouraged to include a number on the front of the team short at the bottom of the right leg.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 sponsor logos may appear on uniforms.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Goalkeepers must wear colors which distinguish him/her from other players and referees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Shin guards must be completely covered by socks and made of a plastic or hard foam material.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Atheltic</a:t>
            </a:r>
            <a:r>
              <a:rPr lang="en-US" sz="2800" dirty="0"/>
              <a:t> shoes or rubber sole cleats may be worn.  Metal spikes are not allowed. </a:t>
            </a:r>
          </a:p>
        </p:txBody>
      </p:sp>
    </p:spTree>
    <p:extLst>
      <p:ext uri="{BB962C8B-B14F-4D97-AF65-F5344CB8AC3E}">
        <p14:creationId xmlns:p14="http://schemas.microsoft.com/office/powerpoint/2010/main" val="359974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463" y="433388"/>
            <a:ext cx="6776979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600200"/>
            <a:ext cx="8104188" cy="4605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Jewelry is prohibited to be worn during competition as is denim.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team uniforms must have the Special Olympics Logo adorned somewhere on the jersey.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59" y="4057652"/>
            <a:ext cx="6222883" cy="214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463" y="433388"/>
            <a:ext cx="6776979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&amp; Equipment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600200"/>
            <a:ext cx="8104188" cy="4605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Ball Size: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Juniors: Size 4 Ball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Seniors: Size 5 Ball</a:t>
            </a:r>
          </a:p>
        </p:txBody>
      </p:sp>
    </p:spTree>
    <p:extLst>
      <p:ext uri="{BB962C8B-B14F-4D97-AF65-F5344CB8AC3E}">
        <p14:creationId xmlns:p14="http://schemas.microsoft.com/office/powerpoint/2010/main" val="230652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463" y="433388"/>
            <a:ext cx="6776979" cy="1046064"/>
          </a:xfrm>
        </p:spPr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Field &amp; Equipment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5" y="1600200"/>
            <a:ext cx="8104188" cy="4605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5/Side Field: </a:t>
            </a:r>
            <a:r>
              <a:rPr lang="en-US" dirty="0"/>
              <a:t> 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Field Size: Can range from a maximum of 50 meters long by 35 meters wide to a minimum of 40 meters long by 30 meters wide. 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Goals Size: 4M x 2M (Roughly 9 ft x 6 ft)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Goal Area: 8M x 12M</a:t>
            </a:r>
          </a:p>
          <a:p>
            <a:pPr marL="387350" lvl="1" indent="-342900">
              <a:buFont typeface="Arial" panose="020B0604020202020204" pitchFamily="34" charset="0"/>
              <a:buChar char="•"/>
            </a:pPr>
            <a:r>
              <a:rPr lang="en-US" dirty="0"/>
              <a:t>Penalty Mark: 7M </a:t>
            </a:r>
          </a:p>
        </p:txBody>
      </p:sp>
    </p:spTree>
    <p:extLst>
      <p:ext uri="{BB962C8B-B14F-4D97-AF65-F5344CB8AC3E}">
        <p14:creationId xmlns:p14="http://schemas.microsoft.com/office/powerpoint/2010/main" val="276066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_AP_Presentation">
  <a:themeElements>
    <a:clrScheme name="Special Olympics">
      <a:dk1>
        <a:srgbClr val="46473E"/>
      </a:dk1>
      <a:lt1>
        <a:srgbClr val="FFFFFF"/>
      </a:lt1>
      <a:dk2>
        <a:srgbClr val="000000"/>
      </a:dk2>
      <a:lt2>
        <a:srgbClr val="808080"/>
      </a:lt2>
      <a:accent1>
        <a:srgbClr val="CD0920"/>
      </a:accent1>
      <a:accent2>
        <a:srgbClr val="DF6521"/>
      </a:accent2>
      <a:accent3>
        <a:srgbClr val="E78E23"/>
      </a:accent3>
      <a:accent4>
        <a:srgbClr val="000000"/>
      </a:accent4>
      <a:accent5>
        <a:srgbClr val="900D69"/>
      </a:accent5>
      <a:accent6>
        <a:srgbClr val="005193"/>
      </a:accent6>
      <a:hlink>
        <a:srgbClr val="3C97B8"/>
      </a:hlink>
      <a:folHlink>
        <a:srgbClr val="00577A"/>
      </a:folHlink>
    </a:clrScheme>
    <a:fontScheme name="Title">
      <a:majorFont>
        <a:latin typeface="Ubuntu Light"/>
        <a:ea typeface="ヒラギノ角ゴ ProN W3"/>
        <a:cs typeface="ヒラギノ角ゴ ProN W3"/>
      </a:majorFont>
      <a:minorFont>
        <a:latin typeface="Ubuntu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ody White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90B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E9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Body White copy">
      <a:majorFont>
        <a:latin typeface="Ubuntu Light"/>
        <a:ea typeface="ヒラギノ角ゴ ProN W3"/>
        <a:cs typeface="ヒラギノ角ゴ ProN W3"/>
      </a:majorFont>
      <a:minorFont>
        <a:latin typeface="Ubuntu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ody Whit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SO_AP_Presentation.potx</Template>
  <TotalTime>832</TotalTime>
  <Words>2205</Words>
  <Application>Microsoft Office PowerPoint</Application>
  <PresentationFormat>On-screen Show (4:3)</PresentationFormat>
  <Paragraphs>190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Gill Sans</vt:lpstr>
      <vt:lpstr>Helvetica Neue</vt:lpstr>
      <vt:lpstr>Ubuntu</vt:lpstr>
      <vt:lpstr>Ubuntu Light</vt:lpstr>
      <vt:lpstr>SO_AP_Presentation</vt:lpstr>
      <vt:lpstr>Body White copy</vt:lpstr>
      <vt:lpstr>Blank</vt:lpstr>
      <vt:lpstr>1_Blank</vt:lpstr>
      <vt:lpstr>Soccer Official Rules</vt:lpstr>
      <vt:lpstr>Events Offered</vt:lpstr>
      <vt:lpstr>Federation Rules</vt:lpstr>
      <vt:lpstr>Rosters</vt:lpstr>
      <vt:lpstr>Rosters</vt:lpstr>
      <vt:lpstr>Uniforms</vt:lpstr>
      <vt:lpstr>Uniforms </vt:lpstr>
      <vt:lpstr>Field &amp; Equipment </vt:lpstr>
      <vt:lpstr>Field &amp; Equipment </vt:lpstr>
      <vt:lpstr>Field &amp; Equipment </vt:lpstr>
      <vt:lpstr>Field &amp; Equipment </vt:lpstr>
      <vt:lpstr>5/Side Rules</vt:lpstr>
      <vt:lpstr>5/Side Rules</vt:lpstr>
      <vt:lpstr>5/Side Rules</vt:lpstr>
      <vt:lpstr>7/Side Rules</vt:lpstr>
      <vt:lpstr>7/Side Rules</vt:lpstr>
      <vt:lpstr>7/Side Rules</vt:lpstr>
      <vt:lpstr>11/Side Rules</vt:lpstr>
      <vt:lpstr>11/Side Rules</vt:lpstr>
      <vt:lpstr>11/Side Rules</vt:lpstr>
      <vt:lpstr>Penalty Kicks</vt:lpstr>
      <vt:lpstr>Penalty Kicks</vt:lpstr>
      <vt:lpstr>Yellow/Red Cards</vt:lpstr>
      <vt:lpstr>Yellow/Red Cards</vt:lpstr>
      <vt:lpstr>Types of Kicks</vt:lpstr>
      <vt:lpstr>Major Fouls</vt:lpstr>
      <vt:lpstr>Individual Skills Contest</vt:lpstr>
      <vt:lpstr>Individual Skills Contest Dribbling</vt:lpstr>
      <vt:lpstr>Individual Skills Contest Shooting</vt:lpstr>
      <vt:lpstr>Individual Skills Contest Run &amp; Kick</vt:lpstr>
      <vt:lpstr>Soccer Terms</vt:lpstr>
    </vt:vector>
  </TitlesOfParts>
  <Company>Zero-G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Ciaran OGaora</dc:creator>
  <cp:lastModifiedBy>Caudle, Nick</cp:lastModifiedBy>
  <cp:revision>66</cp:revision>
  <dcterms:created xsi:type="dcterms:W3CDTF">2012-05-09T16:21:13Z</dcterms:created>
  <dcterms:modified xsi:type="dcterms:W3CDTF">2024-04-16T19:57:01Z</dcterms:modified>
</cp:coreProperties>
</file>